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61" r:id="rId3"/>
    <p:sldId id="360" r:id="rId4"/>
    <p:sldId id="358" r:id="rId5"/>
    <p:sldId id="359" r:id="rId6"/>
    <p:sldId id="376" r:id="rId7"/>
    <p:sldId id="362" r:id="rId8"/>
    <p:sldId id="377" r:id="rId9"/>
    <p:sldId id="370" r:id="rId10"/>
    <p:sldId id="371" r:id="rId11"/>
    <p:sldId id="372" r:id="rId12"/>
    <p:sldId id="373" r:id="rId13"/>
    <p:sldId id="374" r:id="rId14"/>
    <p:sldId id="375" r:id="rId15"/>
    <p:sldId id="368" r:id="rId16"/>
    <p:sldId id="36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95" autoAdjust="0"/>
    <p:restoredTop sz="91056" autoAdjust="0"/>
  </p:normalViewPr>
  <p:slideViewPr>
    <p:cSldViewPr snapToGrid="0" showGuides="1">
      <p:cViewPr varScale="1">
        <p:scale>
          <a:sx n="79" d="100"/>
          <a:sy n="79" d="100"/>
        </p:scale>
        <p:origin x="1526" y="62"/>
      </p:cViewPr>
      <p:guideLst>
        <p:guide orient="horz" pos="2160"/>
        <p:guide pos="2880"/>
      </p:guideLst>
    </p:cSldViewPr>
  </p:slideViewPr>
  <p:notesTextViewPr>
    <p:cViewPr>
      <p:scale>
        <a:sx n="1" d="1"/>
        <a:sy n="1" d="1"/>
      </p:scale>
      <p:origin x="0" y="0"/>
    </p:cViewPr>
  </p:notesTextViewPr>
  <p:sorterViewPr>
    <p:cViewPr>
      <p:scale>
        <a:sx n="140" d="100"/>
        <a:sy n="140" d="100"/>
      </p:scale>
      <p:origin x="0" y="-10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F266E-E99C-4F36-BF2D-C6C9B6FBB27D}" type="datetimeFigureOut">
              <a:rPr lang="en-NZ" smtClean="0"/>
              <a:t>3/11/2017</a:t>
            </a:fld>
            <a:endParaRPr lang="en-NZ"/>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E2D38-52DE-4B5C-8013-5EAE0448F9E4}" type="slidenum">
              <a:rPr lang="en-NZ" smtClean="0"/>
              <a:t>‹#›</a:t>
            </a:fld>
            <a:endParaRPr lang="en-NZ"/>
          </a:p>
        </p:txBody>
      </p:sp>
    </p:spTree>
    <p:extLst>
      <p:ext uri="{BB962C8B-B14F-4D97-AF65-F5344CB8AC3E}">
        <p14:creationId xmlns:p14="http://schemas.microsoft.com/office/powerpoint/2010/main" val="1981841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2</a:t>
            </a:fld>
            <a:endParaRPr lang="en-NZ"/>
          </a:p>
        </p:txBody>
      </p:sp>
    </p:spTree>
    <p:extLst>
      <p:ext uri="{BB962C8B-B14F-4D97-AF65-F5344CB8AC3E}">
        <p14:creationId xmlns:p14="http://schemas.microsoft.com/office/powerpoint/2010/main" val="958560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3</a:t>
            </a:fld>
            <a:endParaRPr lang="en-NZ"/>
          </a:p>
        </p:txBody>
      </p:sp>
    </p:spTree>
    <p:extLst>
      <p:ext uri="{BB962C8B-B14F-4D97-AF65-F5344CB8AC3E}">
        <p14:creationId xmlns:p14="http://schemas.microsoft.com/office/powerpoint/2010/main" val="2301574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8</a:t>
            </a:fld>
            <a:endParaRPr lang="en-NZ"/>
          </a:p>
        </p:txBody>
      </p:sp>
    </p:spTree>
    <p:extLst>
      <p:ext uri="{BB962C8B-B14F-4D97-AF65-F5344CB8AC3E}">
        <p14:creationId xmlns:p14="http://schemas.microsoft.com/office/powerpoint/2010/main" val="1938144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9</a:t>
            </a:fld>
            <a:endParaRPr lang="en-NZ"/>
          </a:p>
        </p:txBody>
      </p:sp>
    </p:spTree>
    <p:extLst>
      <p:ext uri="{BB962C8B-B14F-4D97-AF65-F5344CB8AC3E}">
        <p14:creationId xmlns:p14="http://schemas.microsoft.com/office/powerpoint/2010/main" val="1331381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13</a:t>
            </a:fld>
            <a:endParaRPr lang="en-NZ"/>
          </a:p>
        </p:txBody>
      </p:sp>
    </p:spTree>
    <p:extLst>
      <p:ext uri="{BB962C8B-B14F-4D97-AF65-F5344CB8AC3E}">
        <p14:creationId xmlns:p14="http://schemas.microsoft.com/office/powerpoint/2010/main" val="19798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16</a:t>
            </a:fld>
            <a:endParaRPr lang="en-NZ"/>
          </a:p>
        </p:txBody>
      </p:sp>
    </p:spTree>
    <p:extLst>
      <p:ext uri="{BB962C8B-B14F-4D97-AF65-F5344CB8AC3E}">
        <p14:creationId xmlns:p14="http://schemas.microsoft.com/office/powerpoint/2010/main" val="111422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13828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r>
              <a:rPr lang="en-US" dirty="0"/>
              <a:t>www.nurse.org.nz</a:t>
            </a:r>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01933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15003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647351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89F07E-F862-4B62-9FF6-B7079CE2FBC1}" type="datetimeFigureOut">
              <a:rPr lang="en-US" smtClean="0"/>
              <a:t>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78437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89F07E-F862-4B62-9FF6-B7079CE2FBC1}" type="datetimeFigureOut">
              <a:rPr lang="en-US" smtClean="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477232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9F07E-F862-4B62-9FF6-B7079CE2FBC1}" type="datetimeFigureOut">
              <a:rPr lang="en-US" smtClean="0"/>
              <a:t>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111207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940912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137281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1316710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102830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89F07E-F862-4B62-9FF6-B7079CE2FBC1}" type="datetimeFigureOut">
              <a:rPr lang="en-US" smtClean="0"/>
              <a:t>11/3/2017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EF2FEF-3C06-4BF6-A640-BF08524B6072}" type="slidenum">
              <a:rPr lang="en-US" smtClean="0"/>
              <a:t>‹#›</a:t>
            </a:fld>
            <a:endParaRPr lang="en-US"/>
          </a:p>
        </p:txBody>
      </p:sp>
    </p:spTree>
    <p:extLst>
      <p:ext uri="{BB962C8B-B14F-4D97-AF65-F5344CB8AC3E}">
        <p14:creationId xmlns:p14="http://schemas.microsoft.com/office/powerpoint/2010/main" val="789001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www.nurse.org.nz/"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www.nurse.org.nz/" TargetMode="Externa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hyperlink" Target="http://www.nurse.org.nz/"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5.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www.nurse.org.nz/"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hyperlink" Target="http://www.nurse.org.nz/" TargetMode="Externa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hyperlink" Target="http://www.nurse.org.nz/"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9.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hyperlink" Target="http://www.nurse.org.nz/" TargetMode="External"/><Relationship Id="rId3" Type="http://schemas.openxmlformats.org/officeDocument/2006/relationships/image" Target="../media/image8.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www.nurse.org.nz/indemnity-insurance-cover.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nurse.org.nz/"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admin@nurse.org.nz" TargetMode="External"/><Relationship Id="rId2" Type="http://schemas.openxmlformats.org/officeDocument/2006/relationships/hyperlink" Target="http://www.nurse.org.nz/"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429000"/>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Professional support guides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Presentation 1</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7625" y="1843792"/>
            <a:ext cx="1374155" cy="1377990"/>
          </a:xfrm>
          <a:prstGeom prst="rect">
            <a:avLst/>
          </a:prstGeom>
        </p:spPr>
      </p:pic>
    </p:spTree>
    <p:extLst>
      <p:ext uri="{BB962C8B-B14F-4D97-AF65-F5344CB8AC3E}">
        <p14:creationId xmlns:p14="http://schemas.microsoft.com/office/powerpoint/2010/main" val="2888395334"/>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475356"/>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Welcome</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To the College of Nurses (NZ) Inc</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1"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1"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TextBox 12"/>
          <p:cNvSpPr txBox="1"/>
          <p:nvPr/>
        </p:nvSpPr>
        <p:spPr>
          <a:xfrm>
            <a:off x="1164102" y="4379949"/>
            <a:ext cx="6815796"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Professor Jenny Carryer, Executive Director</a:t>
            </a:r>
          </a:p>
        </p:txBody>
      </p:sp>
      <p:sp>
        <p:nvSpPr>
          <p:cNvPr id="14" name="Rectangle 13"/>
          <p:cNvSpPr/>
          <p:nvPr/>
        </p:nvSpPr>
        <p:spPr>
          <a:xfrm>
            <a:off x="734992" y="4876631"/>
            <a:ext cx="7836060" cy="1738938"/>
          </a:xfrm>
          <a:prstGeom prst="rect">
            <a:avLst/>
          </a:prstGeom>
        </p:spPr>
        <p:txBody>
          <a:bodyPr wrap="square">
            <a:spAutoFit/>
          </a:bodyPr>
          <a:lstStyle/>
          <a:p>
            <a:pPr algn="ctr"/>
            <a:r>
              <a:rPr lang="en-US" sz="1400" b="1" dirty="0">
                <a:solidFill>
                  <a:schemeClr val="tx2">
                    <a:lumMod val="50000"/>
                  </a:schemeClr>
                </a:solidFill>
              </a:rPr>
              <a:t>Welcome to our professional support guides</a:t>
            </a:r>
          </a:p>
          <a:p>
            <a:pPr algn="ctr"/>
            <a:r>
              <a:rPr lang="en-US" sz="1400" dirty="0">
                <a:solidFill>
                  <a:schemeClr val="accent6"/>
                </a:solidFill>
              </a:rPr>
              <a:t>This is a series of 4 presentations</a:t>
            </a:r>
          </a:p>
          <a:p>
            <a:pPr algn="ctr"/>
            <a:r>
              <a:rPr lang="en-US" sz="1400" dirty="0"/>
              <a:t>Designed for you, our College members</a:t>
            </a:r>
          </a:p>
          <a:p>
            <a:pPr algn="ctr"/>
            <a:r>
              <a:rPr lang="en-US" sz="1400" dirty="0"/>
              <a:t>To view at your own pace whenever you want to and wherever you are.</a:t>
            </a:r>
          </a:p>
          <a:p>
            <a:pPr algn="ctr"/>
            <a:r>
              <a:rPr lang="en-US" sz="1400" dirty="0">
                <a:solidFill>
                  <a:schemeClr val="accent6"/>
                </a:solidFill>
              </a:rPr>
              <a:t>They contain; </a:t>
            </a:r>
          </a:p>
          <a:p>
            <a:pPr algn="ctr"/>
            <a:r>
              <a:rPr lang="en-US" sz="1400" dirty="0"/>
              <a:t>Useful information, advice and guidance</a:t>
            </a:r>
          </a:p>
          <a:p>
            <a:pPr algn="ctr"/>
            <a:r>
              <a:rPr lang="en-US" sz="1400" dirty="0"/>
              <a:t>Links and references</a:t>
            </a:r>
          </a:p>
          <a:p>
            <a:pPr algn="ctr"/>
            <a:endParaRPr lang="en-US" sz="900" i="1" dirty="0">
              <a:solidFill>
                <a:schemeClr val="tx2">
                  <a:lumMod val="50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0760" y="2458720"/>
            <a:ext cx="1182477" cy="17770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848081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43610"/>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The Support guides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4 Presentations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1"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1"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403071" y="2261801"/>
            <a:ext cx="1714500" cy="171450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2671763" y="2274562"/>
            <a:ext cx="1714500" cy="171450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4899377" y="2292453"/>
            <a:ext cx="1756263" cy="171450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7168754" y="2299027"/>
            <a:ext cx="1714500" cy="171450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403071" y="4866388"/>
            <a:ext cx="1714500" cy="1061829"/>
          </a:xfrm>
          <a:prstGeom prst="rect">
            <a:avLst/>
          </a:prstGeom>
        </p:spPr>
        <p:txBody>
          <a:bodyPr wrap="square">
            <a:spAutoFit/>
          </a:bodyPr>
          <a:lstStyle/>
          <a:p>
            <a:pPr algn="ctr"/>
            <a:r>
              <a:rPr lang="en-US" sz="900" dirty="0">
                <a:solidFill>
                  <a:schemeClr val="accent2"/>
                </a:solidFill>
              </a:rPr>
              <a:t>Who we are</a:t>
            </a:r>
          </a:p>
          <a:p>
            <a:pPr algn="ctr"/>
            <a:endParaRPr lang="en-US" sz="900" dirty="0">
              <a:solidFill>
                <a:schemeClr val="accent2"/>
              </a:solidFill>
            </a:endParaRPr>
          </a:p>
          <a:p>
            <a:pPr algn="ctr"/>
            <a:r>
              <a:rPr lang="en-US" sz="900" dirty="0">
                <a:solidFill>
                  <a:schemeClr val="accent2"/>
                </a:solidFill>
              </a:rPr>
              <a:t>College purpose</a:t>
            </a:r>
          </a:p>
          <a:p>
            <a:pPr algn="ctr"/>
            <a:endParaRPr lang="en-US" sz="900" dirty="0">
              <a:solidFill>
                <a:schemeClr val="accent2"/>
              </a:solidFill>
            </a:endParaRPr>
          </a:p>
          <a:p>
            <a:pPr algn="ctr"/>
            <a:r>
              <a:rPr lang="en-US" sz="900" dirty="0">
                <a:solidFill>
                  <a:schemeClr val="accent2"/>
                </a:solidFill>
              </a:rPr>
              <a:t>Membership options</a:t>
            </a:r>
          </a:p>
          <a:p>
            <a:pPr algn="ctr"/>
            <a:endParaRPr lang="en-US" sz="900" dirty="0">
              <a:solidFill>
                <a:schemeClr val="accent2"/>
              </a:solidFill>
            </a:endParaRPr>
          </a:p>
          <a:p>
            <a:pPr algn="ctr"/>
            <a:r>
              <a:rPr lang="en-US" sz="900" dirty="0">
                <a:solidFill>
                  <a:schemeClr val="accent2"/>
                </a:solidFill>
              </a:rPr>
              <a:t>Benefits/ Indemnity</a:t>
            </a:r>
          </a:p>
        </p:txBody>
      </p:sp>
      <p:sp>
        <p:nvSpPr>
          <p:cNvPr id="20" name="TextBox 19"/>
          <p:cNvSpPr txBox="1"/>
          <p:nvPr/>
        </p:nvSpPr>
        <p:spPr>
          <a:xfrm>
            <a:off x="403071"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1. About us</a:t>
            </a:r>
          </a:p>
        </p:txBody>
      </p:sp>
      <p:sp>
        <p:nvSpPr>
          <p:cNvPr id="21" name="Rectangle 20"/>
          <p:cNvSpPr/>
          <p:nvPr/>
        </p:nvSpPr>
        <p:spPr>
          <a:xfrm>
            <a:off x="2671763" y="4866388"/>
            <a:ext cx="1714500" cy="923330"/>
          </a:xfrm>
          <a:prstGeom prst="rect">
            <a:avLst/>
          </a:prstGeom>
        </p:spPr>
        <p:txBody>
          <a:bodyPr wrap="square">
            <a:spAutoFit/>
          </a:bodyPr>
          <a:lstStyle/>
          <a:p>
            <a:pPr algn="ctr"/>
            <a:r>
              <a:rPr lang="en-US" sz="900" dirty="0">
                <a:solidFill>
                  <a:schemeClr val="accent2"/>
                </a:solidFill>
              </a:rPr>
              <a:t>Why we do portfolios</a:t>
            </a:r>
          </a:p>
          <a:p>
            <a:pPr algn="ctr"/>
            <a:endParaRPr lang="en-US" sz="900" dirty="0">
              <a:solidFill>
                <a:schemeClr val="accent2"/>
              </a:solidFill>
            </a:endParaRPr>
          </a:p>
          <a:p>
            <a:pPr algn="ctr"/>
            <a:r>
              <a:rPr lang="en-US" sz="900" dirty="0">
                <a:solidFill>
                  <a:schemeClr val="accent2"/>
                </a:solidFill>
              </a:rPr>
              <a:t>How to create a portfolio </a:t>
            </a:r>
          </a:p>
          <a:p>
            <a:pPr algn="ctr"/>
            <a:r>
              <a:rPr lang="en-US" sz="900" dirty="0">
                <a:solidFill>
                  <a:schemeClr val="accent2"/>
                </a:solidFill>
              </a:rPr>
              <a:t> </a:t>
            </a:r>
          </a:p>
          <a:p>
            <a:pPr algn="ctr"/>
            <a:r>
              <a:rPr lang="en-US" sz="900" dirty="0">
                <a:solidFill>
                  <a:schemeClr val="accent2"/>
                </a:solidFill>
              </a:rPr>
              <a:t>Hard copy </a:t>
            </a:r>
          </a:p>
          <a:p>
            <a:pPr algn="ctr"/>
            <a:r>
              <a:rPr lang="en-US" sz="900" dirty="0">
                <a:solidFill>
                  <a:schemeClr val="accent2"/>
                </a:solidFill>
              </a:rPr>
              <a:t>Electronic</a:t>
            </a:r>
          </a:p>
        </p:txBody>
      </p:sp>
      <p:sp>
        <p:nvSpPr>
          <p:cNvPr id="22" name="TextBox 21"/>
          <p:cNvSpPr txBox="1"/>
          <p:nvPr/>
        </p:nvSpPr>
        <p:spPr>
          <a:xfrm>
            <a:off x="2671763"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2. Portfolios</a:t>
            </a:r>
          </a:p>
        </p:txBody>
      </p:sp>
      <p:sp>
        <p:nvSpPr>
          <p:cNvPr id="23" name="Rectangle 22"/>
          <p:cNvSpPr/>
          <p:nvPr/>
        </p:nvSpPr>
        <p:spPr>
          <a:xfrm>
            <a:off x="5000625" y="4861836"/>
            <a:ext cx="1714500" cy="1061829"/>
          </a:xfrm>
          <a:prstGeom prst="rect">
            <a:avLst/>
          </a:prstGeom>
        </p:spPr>
        <p:txBody>
          <a:bodyPr wrap="square">
            <a:spAutoFit/>
          </a:bodyPr>
          <a:lstStyle/>
          <a:p>
            <a:pPr algn="ctr"/>
            <a:r>
              <a:rPr lang="en-US" sz="900" dirty="0">
                <a:solidFill>
                  <a:schemeClr val="accent2"/>
                </a:solidFill>
              </a:rPr>
              <a:t>Bullying defined</a:t>
            </a:r>
          </a:p>
          <a:p>
            <a:pPr algn="ctr"/>
            <a:endParaRPr lang="en-US" sz="900" dirty="0">
              <a:solidFill>
                <a:schemeClr val="accent2"/>
              </a:solidFill>
            </a:endParaRPr>
          </a:p>
          <a:p>
            <a:pPr algn="ctr"/>
            <a:r>
              <a:rPr lang="en-US" sz="900" dirty="0">
                <a:solidFill>
                  <a:schemeClr val="accent2"/>
                </a:solidFill>
              </a:rPr>
              <a:t>Recognising bullying</a:t>
            </a:r>
          </a:p>
          <a:p>
            <a:pPr algn="ctr"/>
            <a:endParaRPr lang="en-US" sz="900" dirty="0">
              <a:solidFill>
                <a:schemeClr val="accent2"/>
              </a:solidFill>
            </a:endParaRPr>
          </a:p>
          <a:p>
            <a:pPr algn="ctr"/>
            <a:r>
              <a:rPr lang="en-US" sz="900" dirty="0">
                <a:solidFill>
                  <a:schemeClr val="accent2"/>
                </a:solidFill>
              </a:rPr>
              <a:t>Reporting bullying</a:t>
            </a:r>
          </a:p>
          <a:p>
            <a:pPr algn="ctr"/>
            <a:endParaRPr lang="en-US" sz="900" dirty="0">
              <a:solidFill>
                <a:schemeClr val="accent2"/>
              </a:solidFill>
            </a:endParaRPr>
          </a:p>
          <a:p>
            <a:pPr algn="ctr"/>
            <a:r>
              <a:rPr lang="en-US" sz="900" dirty="0">
                <a:solidFill>
                  <a:schemeClr val="accent2"/>
                </a:solidFill>
              </a:rPr>
              <a:t>Managing a bullying situation</a:t>
            </a:r>
            <a:endParaRPr lang="en-US" sz="900" dirty="0">
              <a:solidFill>
                <a:schemeClr val="tx2">
                  <a:lumMod val="50000"/>
                </a:schemeClr>
              </a:solidFill>
            </a:endParaRPr>
          </a:p>
        </p:txBody>
      </p:sp>
      <p:sp>
        <p:nvSpPr>
          <p:cNvPr id="24" name="TextBox 23"/>
          <p:cNvSpPr txBox="1"/>
          <p:nvPr/>
        </p:nvSpPr>
        <p:spPr>
          <a:xfrm>
            <a:off x="4920258"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3. Bullying</a:t>
            </a:r>
          </a:p>
        </p:txBody>
      </p:sp>
      <p:sp>
        <p:nvSpPr>
          <p:cNvPr id="25" name="Rectangle 24"/>
          <p:cNvSpPr/>
          <p:nvPr/>
        </p:nvSpPr>
        <p:spPr>
          <a:xfrm>
            <a:off x="7168754" y="4861836"/>
            <a:ext cx="1714500" cy="1338828"/>
          </a:xfrm>
          <a:prstGeom prst="rect">
            <a:avLst/>
          </a:prstGeom>
        </p:spPr>
        <p:txBody>
          <a:bodyPr wrap="square">
            <a:spAutoFit/>
          </a:bodyPr>
          <a:lstStyle/>
          <a:p>
            <a:pPr algn="ctr"/>
            <a:r>
              <a:rPr lang="en-US" sz="900" dirty="0">
                <a:solidFill>
                  <a:schemeClr val="accent2"/>
                </a:solidFill>
              </a:rPr>
              <a:t>Employer: How to manage performance improvement or disciplinary processes</a:t>
            </a:r>
          </a:p>
          <a:p>
            <a:pPr algn="ctr"/>
            <a:endParaRPr lang="en-US" sz="900" dirty="0">
              <a:solidFill>
                <a:schemeClr val="accent2"/>
              </a:solidFill>
            </a:endParaRPr>
          </a:p>
          <a:p>
            <a:pPr algn="ctr"/>
            <a:r>
              <a:rPr lang="en-US" sz="900" dirty="0">
                <a:solidFill>
                  <a:schemeClr val="accent2"/>
                </a:solidFill>
              </a:rPr>
              <a:t>Employee: How to engage successfully in a performance improvement process</a:t>
            </a:r>
          </a:p>
          <a:p>
            <a:pPr algn="ctr"/>
            <a:r>
              <a:rPr lang="en-US" sz="900">
                <a:solidFill>
                  <a:schemeClr val="accent2"/>
                </a:solidFill>
              </a:rPr>
              <a:t>Dealing with a disciplinary process</a:t>
            </a:r>
            <a:endParaRPr lang="en-US" sz="900" dirty="0">
              <a:solidFill>
                <a:schemeClr val="accent2"/>
              </a:solidFill>
            </a:endParaRPr>
          </a:p>
        </p:txBody>
      </p:sp>
      <p:sp>
        <p:nvSpPr>
          <p:cNvPr id="26" name="TextBox 25"/>
          <p:cNvSpPr txBox="1"/>
          <p:nvPr/>
        </p:nvSpPr>
        <p:spPr>
          <a:xfrm>
            <a:off x="7062281" y="4133276"/>
            <a:ext cx="1820973"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4. Practice issues</a:t>
            </a:r>
          </a:p>
        </p:txBody>
      </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121" y="2661851"/>
            <a:ext cx="914400" cy="914400"/>
          </a:xfrm>
          <a:prstGeom prst="rect">
            <a:avLst/>
          </a:prstGeom>
          <a:effectLst>
            <a:glow rad="228600">
              <a:schemeClr val="accent4">
                <a:satMod val="175000"/>
                <a:alpha val="40000"/>
              </a:schemeClr>
            </a:glow>
          </a:effectLst>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8448" y="2673658"/>
            <a:ext cx="914400" cy="914400"/>
          </a:xfrm>
          <a:prstGeom prst="rect">
            <a:avLst/>
          </a:prstGeom>
        </p:spPr>
      </p:pic>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0308" y="2703941"/>
            <a:ext cx="914400" cy="914400"/>
          </a:xfrm>
          <a:prstGeom prst="rect">
            <a:avLst/>
          </a:prstGeom>
        </p:spPr>
      </p:pic>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1813" y="2673658"/>
            <a:ext cx="914400" cy="914400"/>
          </a:xfrm>
          <a:prstGeom prst="rect">
            <a:avLst/>
          </a:prstGeom>
        </p:spPr>
      </p:pic>
      <p:sp>
        <p:nvSpPr>
          <p:cNvPr id="32" name="Footer Placeholder 4"/>
          <p:cNvSpPr>
            <a:spLocks noGrp="1"/>
          </p:cNvSpPr>
          <p:nvPr>
            <p:ph type="ftr" sz="quarter" idx="11"/>
          </p:nvPr>
        </p:nvSpPr>
        <p:spPr>
          <a:xfrm>
            <a:off x="3028950" y="6356351"/>
            <a:ext cx="3086100" cy="365125"/>
          </a:xfrm>
        </p:spPr>
        <p:txBody>
          <a:bodyPr/>
          <a:lstStyle/>
          <a:p>
            <a:endParaRPr lang="en-US" dirty="0">
              <a:hlinkClick r:id="rId7"/>
            </a:endParaRPr>
          </a:p>
          <a:p>
            <a:r>
              <a:rPr lang="en-US" dirty="0">
                <a:hlinkClick r:id="rId7"/>
              </a:rPr>
              <a:t>www.nurse.org.nz</a:t>
            </a:r>
            <a:endParaRPr lang="en-US" dirty="0"/>
          </a:p>
          <a:p>
            <a:endParaRPr lang="en-US" dirty="0"/>
          </a:p>
        </p:txBody>
      </p:sp>
    </p:spTree>
    <p:extLst>
      <p:ext uri="{BB962C8B-B14F-4D97-AF65-F5344CB8AC3E}">
        <p14:creationId xmlns:p14="http://schemas.microsoft.com/office/powerpoint/2010/main" val="37682832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429000"/>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About us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Presentation 1</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5412" y="2435946"/>
            <a:ext cx="228600" cy="228600"/>
          </a:xfrm>
          <a:prstGeom prst="rect">
            <a:avLst/>
          </a:prstGeom>
        </p:spPr>
      </p:pic>
      <p:sp>
        <p:nvSpPr>
          <p:cNvPr id="17" name="Rectangle 16"/>
          <p:cNvSpPr/>
          <p:nvPr/>
        </p:nvSpPr>
        <p:spPr>
          <a:xfrm>
            <a:off x="3714749" y="1714500"/>
            <a:ext cx="1714500" cy="171450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799" y="2146392"/>
            <a:ext cx="914400" cy="914400"/>
          </a:xfrm>
          <a:prstGeom prst="rect">
            <a:avLst/>
          </a:prstGeom>
          <a:effectLst>
            <a:glow rad="228600">
              <a:schemeClr val="accent4">
                <a:satMod val="175000"/>
                <a:alpha val="40000"/>
              </a:schemeClr>
            </a:glow>
          </a:effectLst>
        </p:spPr>
      </p:pic>
      <p:sp>
        <p:nvSpPr>
          <p:cNvPr id="14" name="Rectangle 13"/>
          <p:cNvSpPr/>
          <p:nvPr/>
        </p:nvSpPr>
        <p:spPr>
          <a:xfrm>
            <a:off x="3743325" y="4341095"/>
            <a:ext cx="1714500" cy="1061829"/>
          </a:xfrm>
          <a:prstGeom prst="rect">
            <a:avLst/>
          </a:prstGeom>
        </p:spPr>
        <p:txBody>
          <a:bodyPr wrap="square">
            <a:spAutoFit/>
          </a:bodyPr>
          <a:lstStyle/>
          <a:p>
            <a:pPr algn="ctr"/>
            <a:r>
              <a:rPr lang="en-US" sz="900" dirty="0">
                <a:solidFill>
                  <a:schemeClr val="accent2"/>
                </a:solidFill>
              </a:rPr>
              <a:t>Who we are</a:t>
            </a:r>
          </a:p>
          <a:p>
            <a:pPr algn="ctr"/>
            <a:endParaRPr lang="en-US" sz="900" dirty="0">
              <a:solidFill>
                <a:schemeClr val="accent2"/>
              </a:solidFill>
            </a:endParaRPr>
          </a:p>
          <a:p>
            <a:pPr algn="ctr"/>
            <a:r>
              <a:rPr lang="en-US" sz="900" dirty="0">
                <a:solidFill>
                  <a:schemeClr val="accent2"/>
                </a:solidFill>
              </a:rPr>
              <a:t>College purpose</a:t>
            </a:r>
          </a:p>
          <a:p>
            <a:pPr algn="ctr"/>
            <a:endParaRPr lang="en-US" sz="900" dirty="0">
              <a:solidFill>
                <a:schemeClr val="accent2"/>
              </a:solidFill>
            </a:endParaRPr>
          </a:p>
          <a:p>
            <a:pPr algn="ctr"/>
            <a:r>
              <a:rPr lang="en-US" sz="900" dirty="0">
                <a:solidFill>
                  <a:schemeClr val="accent2"/>
                </a:solidFill>
              </a:rPr>
              <a:t>Membership options</a:t>
            </a:r>
          </a:p>
          <a:p>
            <a:pPr algn="ctr"/>
            <a:endParaRPr lang="en-US" sz="900" dirty="0">
              <a:solidFill>
                <a:schemeClr val="accent2"/>
              </a:solidFill>
            </a:endParaRPr>
          </a:p>
          <a:p>
            <a:pPr algn="ctr"/>
            <a:r>
              <a:rPr lang="en-US" sz="900" dirty="0">
                <a:solidFill>
                  <a:schemeClr val="accent2"/>
                </a:solidFill>
              </a:rPr>
              <a:t>Benefits/ Indemnity</a:t>
            </a:r>
          </a:p>
        </p:txBody>
      </p:sp>
    </p:spTree>
    <p:extLst>
      <p:ext uri="{BB962C8B-B14F-4D97-AF65-F5344CB8AC3E}">
        <p14:creationId xmlns:p14="http://schemas.microsoft.com/office/powerpoint/2010/main" val="259621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0574" y="113101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The College of Nurses (NZ) Inc </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Who we are….</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Rectangle 11"/>
          <p:cNvSpPr/>
          <p:nvPr/>
        </p:nvSpPr>
        <p:spPr>
          <a:xfrm>
            <a:off x="5444018" y="2378885"/>
            <a:ext cx="3692948" cy="600164"/>
          </a:xfrm>
          <a:prstGeom prst="rect">
            <a:avLst/>
          </a:prstGeom>
        </p:spPr>
        <p:txBody>
          <a:bodyPr wrap="square">
            <a:spAutoFit/>
          </a:bodyPr>
          <a:lstStyle/>
          <a:p>
            <a:r>
              <a:rPr lang="en-NZ" sz="1200" dirty="0">
                <a:latin typeface="Cantarell"/>
              </a:rPr>
              <a:t>A professional association of New Zealand Nurses from all regions and specialties</a:t>
            </a:r>
            <a:endParaRPr lang="en-US" sz="1200" b="1" dirty="0">
              <a:solidFill>
                <a:schemeClr val="accent6"/>
              </a:solidFill>
            </a:endParaRPr>
          </a:p>
          <a:p>
            <a:endParaRPr lang="en-US" sz="900" dirty="0">
              <a:solidFill>
                <a:schemeClr val="tx2">
                  <a:lumMod val="50000"/>
                </a:schemeClr>
              </a:solidFill>
            </a:endParaRPr>
          </a:p>
        </p:txBody>
      </p:sp>
      <p:sp>
        <p:nvSpPr>
          <p:cNvPr id="13" name="TextBox 12"/>
          <p:cNvSpPr txBox="1"/>
          <p:nvPr/>
        </p:nvSpPr>
        <p:spPr>
          <a:xfrm>
            <a:off x="5444018" y="2128563"/>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We are</a:t>
            </a:r>
          </a:p>
        </p:txBody>
      </p:sp>
      <p:sp>
        <p:nvSpPr>
          <p:cNvPr id="14" name="Oval 13"/>
          <p:cNvSpPr/>
          <p:nvPr/>
        </p:nvSpPr>
        <p:spPr>
          <a:xfrm>
            <a:off x="4750023" y="2128563"/>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5901" y="2288583"/>
            <a:ext cx="228600" cy="228600"/>
          </a:xfrm>
          <a:prstGeom prst="rect">
            <a:avLst/>
          </a:prstGeom>
        </p:spPr>
      </p:pic>
      <p:sp>
        <p:nvSpPr>
          <p:cNvPr id="16" name="Rectangle 15"/>
          <p:cNvSpPr/>
          <p:nvPr/>
        </p:nvSpPr>
        <p:spPr>
          <a:xfrm>
            <a:off x="5481626" y="3416805"/>
            <a:ext cx="3692948" cy="646331"/>
          </a:xfrm>
          <a:prstGeom prst="rect">
            <a:avLst/>
          </a:prstGeom>
        </p:spPr>
        <p:txBody>
          <a:bodyPr wrap="square">
            <a:spAutoFit/>
          </a:bodyPr>
          <a:lstStyle/>
          <a:p>
            <a:pPr>
              <a:spcBef>
                <a:spcPts val="1200"/>
              </a:spcBef>
              <a:spcAft>
                <a:spcPts val="0"/>
              </a:spcAft>
            </a:pPr>
            <a:r>
              <a:rPr lang="en-US" sz="1200" dirty="0"/>
              <a:t>To achieve 100% access and zero disparities in health for all New Zealanders with a focus on professional nursing issues</a:t>
            </a:r>
            <a:endParaRPr lang="en-US" sz="1200" b="1" dirty="0">
              <a:solidFill>
                <a:schemeClr val="accent6"/>
              </a:solidFill>
            </a:endParaRPr>
          </a:p>
        </p:txBody>
      </p:sp>
      <p:sp>
        <p:nvSpPr>
          <p:cNvPr id="17" name="TextBox 16"/>
          <p:cNvSpPr txBox="1"/>
          <p:nvPr/>
        </p:nvSpPr>
        <p:spPr>
          <a:xfrm>
            <a:off x="5455037" y="3159921"/>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We aim</a:t>
            </a:r>
          </a:p>
        </p:txBody>
      </p:sp>
      <p:sp>
        <p:nvSpPr>
          <p:cNvPr id="18" name="Oval 17"/>
          <p:cNvSpPr/>
          <p:nvPr/>
        </p:nvSpPr>
        <p:spPr>
          <a:xfrm>
            <a:off x="4743368" y="3217777"/>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5464541" y="4572341"/>
            <a:ext cx="3692948" cy="461665"/>
          </a:xfrm>
          <a:prstGeom prst="rect">
            <a:avLst/>
          </a:prstGeom>
        </p:spPr>
        <p:txBody>
          <a:bodyPr wrap="square">
            <a:spAutoFit/>
          </a:bodyPr>
          <a:lstStyle/>
          <a:p>
            <a:pPr>
              <a:spcBef>
                <a:spcPts val="1200"/>
              </a:spcBef>
              <a:spcAft>
                <a:spcPts val="0"/>
              </a:spcAft>
            </a:pPr>
            <a:r>
              <a:rPr lang="en-US" sz="1200" dirty="0"/>
              <a:t>Indemnity insurance, a wide variety of resources, workshops, publications and networking.</a:t>
            </a:r>
          </a:p>
        </p:txBody>
      </p:sp>
      <p:sp>
        <p:nvSpPr>
          <p:cNvPr id="20" name="TextBox 19"/>
          <p:cNvSpPr txBox="1"/>
          <p:nvPr/>
        </p:nvSpPr>
        <p:spPr>
          <a:xfrm>
            <a:off x="5444018" y="4323025"/>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We provide</a:t>
            </a:r>
          </a:p>
        </p:txBody>
      </p:sp>
      <p:sp>
        <p:nvSpPr>
          <p:cNvPr id="21" name="Oval 20"/>
          <p:cNvSpPr/>
          <p:nvPr/>
        </p:nvSpPr>
        <p:spPr>
          <a:xfrm>
            <a:off x="4744128" y="4348617"/>
            <a:ext cx="548640" cy="548640"/>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8110" y="3377797"/>
            <a:ext cx="228600" cy="228600"/>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2612" y="4507691"/>
            <a:ext cx="228600" cy="228600"/>
          </a:xfrm>
          <a:prstGeom prst="rect">
            <a:avLst/>
          </a:prstGeom>
        </p:spPr>
      </p:pic>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0682" y="2035041"/>
            <a:ext cx="4380677" cy="3558326"/>
          </a:xfrm>
          <a:prstGeom prst="rect">
            <a:avLst/>
          </a:prstGeom>
        </p:spPr>
      </p:pic>
      <p:pic>
        <p:nvPicPr>
          <p:cNvPr id="2" name="Picture 1"/>
          <p:cNvPicPr>
            <a:picLocks noChangeAspect="1"/>
          </p:cNvPicPr>
          <p:nvPr/>
        </p:nvPicPr>
        <p:blipFill>
          <a:blip r:embed="rId6"/>
          <a:stretch>
            <a:fillRect/>
          </a:stretch>
        </p:blipFill>
        <p:spPr>
          <a:xfrm>
            <a:off x="384943" y="2186110"/>
            <a:ext cx="4046181" cy="2333136"/>
          </a:xfrm>
          <a:prstGeom prst="rect">
            <a:avLst/>
          </a:prstGeom>
        </p:spPr>
      </p:pic>
      <p:sp>
        <p:nvSpPr>
          <p:cNvPr id="30" name="Footer Placeholder 4"/>
          <p:cNvSpPr>
            <a:spLocks noGrp="1"/>
          </p:cNvSpPr>
          <p:nvPr>
            <p:ph type="ftr" sz="quarter" idx="11"/>
          </p:nvPr>
        </p:nvSpPr>
        <p:spPr>
          <a:xfrm>
            <a:off x="3028950" y="6356351"/>
            <a:ext cx="3086100" cy="365125"/>
          </a:xfrm>
        </p:spPr>
        <p:txBody>
          <a:bodyPr/>
          <a:lstStyle/>
          <a:p>
            <a:endParaRPr lang="en-US" dirty="0">
              <a:hlinkClick r:id="rId7"/>
            </a:endParaRPr>
          </a:p>
          <a:p>
            <a:r>
              <a:rPr lang="en-US" dirty="0">
                <a:hlinkClick r:id="rId7"/>
              </a:rPr>
              <a:t>www.nurse.org.nz</a:t>
            </a:r>
            <a:endParaRPr lang="en-US" dirty="0"/>
          </a:p>
          <a:p>
            <a:endParaRPr lang="en-US" dirty="0"/>
          </a:p>
        </p:txBody>
      </p:sp>
    </p:spTree>
    <p:extLst>
      <p:ext uri="{BB962C8B-B14F-4D97-AF65-F5344CB8AC3E}">
        <p14:creationId xmlns:p14="http://schemas.microsoft.com/office/powerpoint/2010/main" val="276347466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74218"/>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Our Purpose, Vision and Strategy</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The College of Nurses (NZ) Inc.</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p:cNvGrpSpPr/>
          <p:nvPr/>
        </p:nvGrpSpPr>
        <p:grpSpPr>
          <a:xfrm>
            <a:off x="3068546" y="2281680"/>
            <a:ext cx="2865325" cy="2562593"/>
            <a:chOff x="4368418" y="2523549"/>
            <a:chExt cx="3626941" cy="2335418"/>
          </a:xfrm>
        </p:grpSpPr>
        <p:sp>
          <p:nvSpPr>
            <p:cNvPr id="13" name="Freeform 69"/>
            <p:cNvSpPr>
              <a:spLocks/>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14" name="Freeform 70"/>
            <p:cNvSpPr>
              <a:spLocks/>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15" name="Freeform 71"/>
            <p:cNvSpPr>
              <a:spLocks/>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16" name="Freeform 72"/>
            <p:cNvSpPr>
              <a:spLocks/>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2">
                <a:lumMod val="7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17" name="Freeform 73"/>
            <p:cNvSpPr>
              <a:spLocks/>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lumMod val="40000"/>
                <a:lumOff val="60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18" name="Freeform 74"/>
            <p:cNvSpPr>
              <a:spLocks/>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19" name="Freeform 75"/>
            <p:cNvSpPr>
              <a:spLocks/>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5">
                <a:lumMod val="7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0" name="Freeform 76"/>
            <p:cNvSpPr>
              <a:spLocks/>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5">
                <a:lumMod val="60000"/>
                <a:lumOff val="40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1" name="Freeform 77"/>
            <p:cNvSpPr>
              <a:spLocks/>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5"/>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2" name="Freeform 78"/>
            <p:cNvSpPr>
              <a:spLocks/>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4"/>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3" name="Freeform 79"/>
            <p:cNvSpPr>
              <a:spLocks/>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4">
                <a:lumMod val="60000"/>
                <a:lumOff val="40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4" name="Freeform 80"/>
            <p:cNvSpPr>
              <a:spLocks/>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4"/>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5" name="Freeform 81"/>
            <p:cNvSpPr>
              <a:spLocks/>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lumMod val="60000"/>
                <a:lumOff val="40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6" name="Freeform 82"/>
            <p:cNvSpPr>
              <a:spLocks/>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7" name="Freeform 83"/>
            <p:cNvSpPr>
              <a:spLocks/>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8" name="Freeform 84"/>
            <p:cNvSpPr>
              <a:spLocks/>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29" name="Freeform 85"/>
            <p:cNvSpPr>
              <a:spLocks/>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0" name="Freeform 86"/>
            <p:cNvSpPr>
              <a:spLocks/>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1" name="Freeform 87"/>
            <p:cNvSpPr>
              <a:spLocks/>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2" name="Freeform 88"/>
            <p:cNvSpPr>
              <a:spLocks/>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3" name="Freeform 89"/>
            <p:cNvSpPr>
              <a:spLocks/>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4" name="Freeform 90"/>
            <p:cNvSpPr>
              <a:spLocks/>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5" name="Freeform 91"/>
            <p:cNvSpPr>
              <a:spLocks/>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6" name="Freeform 92"/>
            <p:cNvSpPr>
              <a:spLocks/>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7" name="Freeform 93"/>
            <p:cNvSpPr>
              <a:spLocks/>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8" name="Freeform 94"/>
            <p:cNvSpPr>
              <a:spLocks/>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39" name="Freeform 95"/>
            <p:cNvSpPr>
              <a:spLocks/>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40" name="Freeform 96"/>
            <p:cNvSpPr>
              <a:spLocks/>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sp>
          <p:nvSpPr>
            <p:cNvPr id="41" name="Freeform 97"/>
            <p:cNvSpPr>
              <a:spLocks/>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a:scene3d>
              <a:camera prst="orthographicFront"/>
              <a:lightRig rig="threePt" dir="t"/>
            </a:scene3d>
            <a:sp3d>
              <a:bevelT w="165100" prst="coolSlant"/>
            </a:sp3d>
          </p:spPr>
          <p:txBody>
            <a:bodyPr vert="horz" wrap="square" lIns="68580" tIns="34290" rIns="68580" bIns="34290" numCol="1" anchor="t" anchorCtr="0" compatLnSpc="1">
              <a:prstTxWarp prst="textNoShape">
                <a:avLst/>
              </a:prstTxWarp>
            </a:bodyPr>
            <a:lstStyle/>
            <a:p>
              <a:endParaRPr lang="id-ID" sz="1350"/>
            </a:p>
          </p:txBody>
        </p:sp>
      </p:grpSp>
      <p:sp>
        <p:nvSpPr>
          <p:cNvPr id="42" name="Rectangle 41"/>
          <p:cNvSpPr/>
          <p:nvPr/>
        </p:nvSpPr>
        <p:spPr>
          <a:xfrm>
            <a:off x="10414" y="2187852"/>
            <a:ext cx="2955768" cy="1169551"/>
          </a:xfrm>
          <a:prstGeom prst="rect">
            <a:avLst/>
          </a:prstGeom>
        </p:spPr>
        <p:txBody>
          <a:bodyPr wrap="square">
            <a:spAutoFit/>
          </a:bodyPr>
          <a:lstStyle/>
          <a:p>
            <a:pPr algn="r"/>
            <a:r>
              <a:rPr lang="en-US" sz="1400" dirty="0">
                <a:solidFill>
                  <a:schemeClr val="tx2">
                    <a:lumMod val="50000"/>
                  </a:schemeClr>
                </a:solidFill>
              </a:rPr>
              <a:t>To </a:t>
            </a:r>
            <a:r>
              <a:rPr lang="en-NZ" sz="1400" dirty="0"/>
              <a:t>provide a forum for critical inquiry into professional, education and research issues relating to nurses and to the achievement of equitable outcomes for health consumers</a:t>
            </a:r>
            <a:r>
              <a:rPr lang="en-US" sz="1400" dirty="0">
                <a:solidFill>
                  <a:schemeClr val="tx2">
                    <a:lumMod val="50000"/>
                  </a:schemeClr>
                </a:solidFill>
              </a:rPr>
              <a:t>.</a:t>
            </a:r>
          </a:p>
        </p:txBody>
      </p:sp>
      <p:sp>
        <p:nvSpPr>
          <p:cNvPr id="43" name="TextBox 42"/>
          <p:cNvSpPr txBox="1"/>
          <p:nvPr/>
        </p:nvSpPr>
        <p:spPr>
          <a:xfrm>
            <a:off x="796337" y="1876858"/>
            <a:ext cx="2171255"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Purpose</a:t>
            </a:r>
          </a:p>
        </p:txBody>
      </p:sp>
      <p:sp>
        <p:nvSpPr>
          <p:cNvPr id="44" name="Rectangle 43"/>
          <p:cNvSpPr/>
          <p:nvPr/>
        </p:nvSpPr>
        <p:spPr>
          <a:xfrm>
            <a:off x="116732" y="5237489"/>
            <a:ext cx="2951815" cy="1169551"/>
          </a:xfrm>
          <a:prstGeom prst="rect">
            <a:avLst/>
          </a:prstGeom>
        </p:spPr>
        <p:txBody>
          <a:bodyPr wrap="square">
            <a:spAutoFit/>
          </a:bodyPr>
          <a:lstStyle/>
          <a:p>
            <a:pPr algn="r"/>
            <a:r>
              <a:rPr lang="en-NZ" sz="1400" dirty="0"/>
              <a:t>Competent and effective registered nurses and nurse practitioners working within models of care that make the best use of the full extent of their education and training</a:t>
            </a:r>
            <a:endParaRPr lang="en-US" sz="1400" dirty="0">
              <a:solidFill>
                <a:schemeClr val="tx2">
                  <a:lumMod val="50000"/>
                </a:schemeClr>
              </a:solidFill>
            </a:endParaRPr>
          </a:p>
        </p:txBody>
      </p:sp>
      <p:sp>
        <p:nvSpPr>
          <p:cNvPr id="45" name="TextBox 44"/>
          <p:cNvSpPr txBox="1"/>
          <p:nvPr/>
        </p:nvSpPr>
        <p:spPr>
          <a:xfrm>
            <a:off x="246042" y="4349008"/>
            <a:ext cx="2827153" cy="923330"/>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Align workforce development with community need</a:t>
            </a:r>
          </a:p>
        </p:txBody>
      </p:sp>
      <p:sp>
        <p:nvSpPr>
          <p:cNvPr id="46" name="Rectangle 45"/>
          <p:cNvSpPr/>
          <p:nvPr/>
        </p:nvSpPr>
        <p:spPr>
          <a:xfrm>
            <a:off x="6158035" y="2150479"/>
            <a:ext cx="2849777" cy="1600438"/>
          </a:xfrm>
          <a:prstGeom prst="rect">
            <a:avLst/>
          </a:prstGeom>
        </p:spPr>
        <p:txBody>
          <a:bodyPr wrap="square">
            <a:spAutoFit/>
          </a:bodyPr>
          <a:lstStyle/>
          <a:p>
            <a:r>
              <a:rPr lang="en-NZ" sz="1400" dirty="0"/>
              <a:t>Professional excellence in nursing practice and health care delivery through: innovative health service delivery and the development of models of care with the aim of creating 100% access </a:t>
            </a:r>
            <a:r>
              <a:rPr lang="en-NZ" sz="1400"/>
              <a:t>and zero </a:t>
            </a:r>
            <a:r>
              <a:rPr lang="en-NZ" sz="1400" dirty="0"/>
              <a:t>Disparities.</a:t>
            </a:r>
            <a:endParaRPr lang="en-US" sz="1400" dirty="0">
              <a:solidFill>
                <a:schemeClr val="tx2">
                  <a:lumMod val="50000"/>
                </a:schemeClr>
              </a:solidFill>
            </a:endParaRPr>
          </a:p>
        </p:txBody>
      </p:sp>
      <p:sp>
        <p:nvSpPr>
          <p:cNvPr id="47" name="TextBox 46"/>
          <p:cNvSpPr txBox="1"/>
          <p:nvPr/>
        </p:nvSpPr>
        <p:spPr>
          <a:xfrm>
            <a:off x="6158036" y="1876858"/>
            <a:ext cx="2171255"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Vision </a:t>
            </a:r>
          </a:p>
        </p:txBody>
      </p:sp>
      <p:sp>
        <p:nvSpPr>
          <p:cNvPr id="48" name="Rectangle 47"/>
          <p:cNvSpPr/>
          <p:nvPr/>
        </p:nvSpPr>
        <p:spPr>
          <a:xfrm>
            <a:off x="6185409" y="4971051"/>
            <a:ext cx="2929803" cy="738664"/>
          </a:xfrm>
          <a:prstGeom prst="rect">
            <a:avLst/>
          </a:prstGeom>
        </p:spPr>
        <p:txBody>
          <a:bodyPr wrap="square">
            <a:spAutoFit/>
          </a:bodyPr>
          <a:lstStyle/>
          <a:p>
            <a:r>
              <a:rPr lang="en-NZ" sz="1400" dirty="0"/>
              <a:t>Providing leadership, critical advocacy and contribution to national health and socio-economic policy</a:t>
            </a:r>
            <a:r>
              <a:rPr lang="en-US" sz="1400" dirty="0">
                <a:solidFill>
                  <a:schemeClr val="tx2">
                    <a:lumMod val="50000"/>
                  </a:schemeClr>
                </a:solidFill>
              </a:rPr>
              <a:t>.</a:t>
            </a:r>
          </a:p>
        </p:txBody>
      </p:sp>
      <p:sp>
        <p:nvSpPr>
          <p:cNvPr id="49" name="TextBox 48"/>
          <p:cNvSpPr txBox="1"/>
          <p:nvPr/>
        </p:nvSpPr>
        <p:spPr>
          <a:xfrm>
            <a:off x="6158035" y="4390625"/>
            <a:ext cx="2171255" cy="646331"/>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Influence health policy</a:t>
            </a:r>
          </a:p>
        </p:txBody>
      </p:sp>
      <p:sp>
        <p:nvSpPr>
          <p:cNvPr id="50" name="TextBox 49"/>
          <p:cNvSpPr txBox="1"/>
          <p:nvPr/>
        </p:nvSpPr>
        <p:spPr>
          <a:xfrm>
            <a:off x="3523892" y="5175522"/>
            <a:ext cx="2318970" cy="646331"/>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A sustainable future for the College</a:t>
            </a:r>
          </a:p>
        </p:txBody>
      </p:sp>
      <p:sp>
        <p:nvSpPr>
          <p:cNvPr id="51" name="Rectangle 50"/>
          <p:cNvSpPr/>
          <p:nvPr/>
        </p:nvSpPr>
        <p:spPr>
          <a:xfrm>
            <a:off x="3210128" y="5836229"/>
            <a:ext cx="2975281" cy="738664"/>
          </a:xfrm>
          <a:prstGeom prst="rect">
            <a:avLst/>
          </a:prstGeom>
        </p:spPr>
        <p:txBody>
          <a:bodyPr wrap="square">
            <a:spAutoFit/>
          </a:bodyPr>
          <a:lstStyle/>
          <a:p>
            <a:pPr algn="ctr"/>
            <a:r>
              <a:rPr lang="en-NZ" sz="1400" dirty="0"/>
              <a:t>The College continues to utilise its strength and maximise its growth through effective use of resources</a:t>
            </a:r>
          </a:p>
        </p:txBody>
      </p:sp>
    </p:spTree>
    <p:extLst>
      <p:ext uri="{BB962C8B-B14F-4D97-AF65-F5344CB8AC3E}">
        <p14:creationId xmlns:p14="http://schemas.microsoft.com/office/powerpoint/2010/main" val="214920159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1000"/>
                                        <p:tgtEl>
                                          <p:spTgt spid="42"/>
                                        </p:tgtEl>
                                      </p:cBhvr>
                                    </p:animEffect>
                                    <p:anim calcmode="lin" valueType="num">
                                      <p:cBhvr>
                                        <p:cTn id="14" dur="1000" fill="hold"/>
                                        <p:tgtEl>
                                          <p:spTgt spid="42"/>
                                        </p:tgtEl>
                                        <p:attrNameLst>
                                          <p:attrName>ppt_x</p:attrName>
                                        </p:attrNameLst>
                                      </p:cBhvr>
                                      <p:tavLst>
                                        <p:tav tm="0">
                                          <p:val>
                                            <p:strVal val="#ppt_x"/>
                                          </p:val>
                                        </p:tav>
                                        <p:tav tm="100000">
                                          <p:val>
                                            <p:strVal val="#ppt_x"/>
                                          </p:val>
                                        </p:tav>
                                      </p:tavLst>
                                    </p:anim>
                                    <p:anim calcmode="lin" valueType="num">
                                      <p:cBhvr>
                                        <p:cTn id="15"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1000"/>
                                        <p:tgtEl>
                                          <p:spTgt spid="47"/>
                                        </p:tgtEl>
                                      </p:cBhvr>
                                    </p:animEffect>
                                    <p:anim calcmode="lin" valueType="num">
                                      <p:cBhvr>
                                        <p:cTn id="21" dur="1000" fill="hold"/>
                                        <p:tgtEl>
                                          <p:spTgt spid="47"/>
                                        </p:tgtEl>
                                        <p:attrNameLst>
                                          <p:attrName>ppt_x</p:attrName>
                                        </p:attrNameLst>
                                      </p:cBhvr>
                                      <p:tavLst>
                                        <p:tav tm="0">
                                          <p:val>
                                            <p:strVal val="#ppt_x"/>
                                          </p:val>
                                        </p:tav>
                                        <p:tav tm="100000">
                                          <p:val>
                                            <p:strVal val="#ppt_x"/>
                                          </p:val>
                                        </p:tav>
                                      </p:tavLst>
                                    </p:anim>
                                    <p:anim calcmode="lin" valueType="num">
                                      <p:cBhvr>
                                        <p:cTn id="22" dur="1000" fill="hold"/>
                                        <p:tgtEl>
                                          <p:spTgt spid="47"/>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anim calcmode="lin" valueType="num">
                                      <p:cBhvr>
                                        <p:cTn id="34" dur="1000" fill="hold"/>
                                        <p:tgtEl>
                                          <p:spTgt spid="45"/>
                                        </p:tgtEl>
                                        <p:attrNameLst>
                                          <p:attrName>ppt_x</p:attrName>
                                        </p:attrNameLst>
                                      </p:cBhvr>
                                      <p:tavLst>
                                        <p:tav tm="0">
                                          <p:val>
                                            <p:strVal val="#ppt_x"/>
                                          </p:val>
                                        </p:tav>
                                        <p:tav tm="100000">
                                          <p:val>
                                            <p:strVal val="#ppt_x"/>
                                          </p:val>
                                        </p:tav>
                                      </p:tavLst>
                                    </p:anim>
                                    <p:anim calcmode="lin" valueType="num">
                                      <p:cBhvr>
                                        <p:cTn id="35" dur="10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1000"/>
                                        <p:tgtEl>
                                          <p:spTgt spid="44"/>
                                        </p:tgtEl>
                                      </p:cBhvr>
                                    </p:animEffect>
                                    <p:anim calcmode="lin" valueType="num">
                                      <p:cBhvr>
                                        <p:cTn id="40" dur="1000" fill="hold"/>
                                        <p:tgtEl>
                                          <p:spTgt spid="44"/>
                                        </p:tgtEl>
                                        <p:attrNameLst>
                                          <p:attrName>ppt_x</p:attrName>
                                        </p:attrNameLst>
                                      </p:cBhvr>
                                      <p:tavLst>
                                        <p:tav tm="0">
                                          <p:val>
                                            <p:strVal val="#ppt_x"/>
                                          </p:val>
                                        </p:tav>
                                        <p:tav tm="100000">
                                          <p:val>
                                            <p:strVal val="#ppt_x"/>
                                          </p:val>
                                        </p:tav>
                                      </p:tavLst>
                                    </p:anim>
                                    <p:anim calcmode="lin" valueType="num">
                                      <p:cBhvr>
                                        <p:cTn id="4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1000"/>
                                        <p:tgtEl>
                                          <p:spTgt spid="49"/>
                                        </p:tgtEl>
                                      </p:cBhvr>
                                    </p:animEffect>
                                    <p:anim calcmode="lin" valueType="num">
                                      <p:cBhvr>
                                        <p:cTn id="47" dur="1000" fill="hold"/>
                                        <p:tgtEl>
                                          <p:spTgt spid="49"/>
                                        </p:tgtEl>
                                        <p:attrNameLst>
                                          <p:attrName>ppt_x</p:attrName>
                                        </p:attrNameLst>
                                      </p:cBhvr>
                                      <p:tavLst>
                                        <p:tav tm="0">
                                          <p:val>
                                            <p:strVal val="#ppt_x"/>
                                          </p:val>
                                        </p:tav>
                                        <p:tav tm="100000">
                                          <p:val>
                                            <p:strVal val="#ppt_x"/>
                                          </p:val>
                                        </p:tav>
                                      </p:tavLst>
                                    </p:anim>
                                    <p:anim calcmode="lin" valueType="num">
                                      <p:cBhvr>
                                        <p:cTn id="48" dur="1000" fill="hold"/>
                                        <p:tgtEl>
                                          <p:spTgt spid="49"/>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42" presetClass="entr" presetSubtype="0"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1000"/>
                                        <p:tgtEl>
                                          <p:spTgt spid="48"/>
                                        </p:tgtEl>
                                      </p:cBhvr>
                                    </p:animEffect>
                                    <p:anim calcmode="lin" valueType="num">
                                      <p:cBhvr>
                                        <p:cTn id="53" dur="1000" fill="hold"/>
                                        <p:tgtEl>
                                          <p:spTgt spid="48"/>
                                        </p:tgtEl>
                                        <p:attrNameLst>
                                          <p:attrName>ppt_x</p:attrName>
                                        </p:attrNameLst>
                                      </p:cBhvr>
                                      <p:tavLst>
                                        <p:tav tm="0">
                                          <p:val>
                                            <p:strVal val="#ppt_x"/>
                                          </p:val>
                                        </p:tav>
                                        <p:tav tm="100000">
                                          <p:val>
                                            <p:strVal val="#ppt_x"/>
                                          </p:val>
                                        </p:tav>
                                      </p:tavLst>
                                    </p:anim>
                                    <p:anim calcmode="lin" valueType="num">
                                      <p:cBhvr>
                                        <p:cTn id="5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1000"/>
                                        <p:tgtEl>
                                          <p:spTgt spid="50"/>
                                        </p:tgtEl>
                                      </p:cBhvr>
                                    </p:animEffect>
                                    <p:anim calcmode="lin" valueType="num">
                                      <p:cBhvr>
                                        <p:cTn id="60" dur="1000" fill="hold"/>
                                        <p:tgtEl>
                                          <p:spTgt spid="50"/>
                                        </p:tgtEl>
                                        <p:attrNameLst>
                                          <p:attrName>ppt_x</p:attrName>
                                        </p:attrNameLst>
                                      </p:cBhvr>
                                      <p:tavLst>
                                        <p:tav tm="0">
                                          <p:val>
                                            <p:strVal val="#ppt_x"/>
                                          </p:val>
                                        </p:tav>
                                        <p:tav tm="100000">
                                          <p:val>
                                            <p:strVal val="#ppt_x"/>
                                          </p:val>
                                        </p:tav>
                                      </p:tavLst>
                                    </p:anim>
                                    <p:anim calcmode="lin" valueType="num">
                                      <p:cBhvr>
                                        <p:cTn id="61" dur="1000" fill="hold"/>
                                        <p:tgtEl>
                                          <p:spTgt spid="50"/>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2" presetClass="entr" presetSubtype="0"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1000"/>
                                        <p:tgtEl>
                                          <p:spTgt spid="51"/>
                                        </p:tgtEl>
                                      </p:cBhvr>
                                    </p:animEffect>
                                    <p:anim calcmode="lin" valueType="num">
                                      <p:cBhvr>
                                        <p:cTn id="66" dur="1000" fill="hold"/>
                                        <p:tgtEl>
                                          <p:spTgt spid="51"/>
                                        </p:tgtEl>
                                        <p:attrNameLst>
                                          <p:attrName>ppt_x</p:attrName>
                                        </p:attrNameLst>
                                      </p:cBhvr>
                                      <p:tavLst>
                                        <p:tav tm="0">
                                          <p:val>
                                            <p:strVal val="#ppt_x"/>
                                          </p:val>
                                        </p:tav>
                                        <p:tav tm="100000">
                                          <p:val>
                                            <p:strVal val="#ppt_x"/>
                                          </p:val>
                                        </p:tav>
                                      </p:tavLst>
                                    </p:anim>
                                    <p:anim calcmode="lin" valueType="num">
                                      <p:cBhvr>
                                        <p:cTn id="6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P spid="50" grpId="0"/>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0575" y="1506061"/>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Membership options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Professional Presentation</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Rectangle 5"/>
          <p:cNvSpPr>
            <a:spLocks noChangeArrowheads="1"/>
          </p:cNvSpPr>
          <p:nvPr/>
        </p:nvSpPr>
        <p:spPr bwMode="auto">
          <a:xfrm>
            <a:off x="5444729" y="4481750"/>
            <a:ext cx="3699272" cy="648891"/>
          </a:xfrm>
          <a:prstGeom prst="rect">
            <a:avLst/>
          </a:pr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3" name="Rectangle 6"/>
          <p:cNvSpPr>
            <a:spLocks noChangeArrowheads="1"/>
          </p:cNvSpPr>
          <p:nvPr/>
        </p:nvSpPr>
        <p:spPr bwMode="auto">
          <a:xfrm>
            <a:off x="5457825" y="2460069"/>
            <a:ext cx="3686175" cy="648891"/>
          </a:xfrm>
          <a:prstGeom prst="rect">
            <a:avLst/>
          </a:prstGeom>
          <a:solidFill>
            <a:schemeClr val="accent2">
              <a:lumMod val="7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7"/>
          <p:cNvSpPr>
            <a:spLocks/>
          </p:cNvSpPr>
          <p:nvPr/>
        </p:nvSpPr>
        <p:spPr bwMode="auto">
          <a:xfrm>
            <a:off x="1" y="4463891"/>
            <a:ext cx="3698081" cy="648891"/>
          </a:xfrm>
          <a:custGeom>
            <a:avLst/>
            <a:gdLst>
              <a:gd name="T0" fmla="*/ 0 w 3106"/>
              <a:gd name="T1" fmla="*/ 0 h 545"/>
              <a:gd name="T2" fmla="*/ 0 w 3106"/>
              <a:gd name="T3" fmla="*/ 545 h 545"/>
              <a:gd name="T4" fmla="*/ 3106 w 3106"/>
              <a:gd name="T5" fmla="*/ 545 h 545"/>
              <a:gd name="T6" fmla="*/ 2884 w 3106"/>
              <a:gd name="T7" fmla="*/ 0 h 545"/>
              <a:gd name="T8" fmla="*/ 0 w 3106"/>
              <a:gd name="T9" fmla="*/ 0 h 545"/>
            </a:gdLst>
            <a:ahLst/>
            <a:cxnLst>
              <a:cxn ang="0">
                <a:pos x="T0" y="T1"/>
              </a:cxn>
              <a:cxn ang="0">
                <a:pos x="T2" y="T3"/>
              </a:cxn>
              <a:cxn ang="0">
                <a:pos x="T4" y="T5"/>
              </a:cxn>
              <a:cxn ang="0">
                <a:pos x="T6" y="T7"/>
              </a:cxn>
              <a:cxn ang="0">
                <a:pos x="T8" y="T9"/>
              </a:cxn>
            </a:cxnLst>
            <a:rect l="0" t="0" r="r" b="b"/>
            <a:pathLst>
              <a:path w="3106" h="545">
                <a:moveTo>
                  <a:pt x="0" y="0"/>
                </a:moveTo>
                <a:lnTo>
                  <a:pt x="0" y="545"/>
                </a:lnTo>
                <a:lnTo>
                  <a:pt x="3106" y="545"/>
                </a:lnTo>
                <a:lnTo>
                  <a:pt x="2884" y="0"/>
                </a:lnTo>
                <a:lnTo>
                  <a:pt x="0" y="0"/>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bodyPr>
          <a:lstStyle/>
          <a:p>
            <a:endParaRPr lang="id-ID" sz="1200" dirty="0"/>
          </a:p>
        </p:txBody>
      </p:sp>
      <p:sp>
        <p:nvSpPr>
          <p:cNvPr id="15" name="Rectangle 8"/>
          <p:cNvSpPr>
            <a:spLocks noChangeArrowheads="1"/>
          </p:cNvSpPr>
          <p:nvPr/>
        </p:nvSpPr>
        <p:spPr bwMode="auto">
          <a:xfrm>
            <a:off x="4763" y="2442210"/>
            <a:ext cx="3698081" cy="650081"/>
          </a:xfrm>
          <a:prstGeom prst="rect">
            <a:avLst/>
          </a:pr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6" name="Freeform 9"/>
          <p:cNvSpPr>
            <a:spLocks/>
          </p:cNvSpPr>
          <p:nvPr/>
        </p:nvSpPr>
        <p:spPr bwMode="auto">
          <a:xfrm>
            <a:off x="4674394" y="3884057"/>
            <a:ext cx="1695450" cy="1248966"/>
          </a:xfrm>
          <a:custGeom>
            <a:avLst/>
            <a:gdLst>
              <a:gd name="T0" fmla="*/ 361 w 787"/>
              <a:gd name="T1" fmla="*/ 579 h 579"/>
              <a:gd name="T2" fmla="*/ 72 w 787"/>
              <a:gd name="T3" fmla="*/ 290 h 579"/>
              <a:gd name="T4" fmla="*/ 5 w 787"/>
              <a:gd name="T5" fmla="*/ 357 h 579"/>
              <a:gd name="T6" fmla="*/ 0 w 787"/>
              <a:gd name="T7" fmla="*/ 23 h 579"/>
              <a:gd name="T8" fmla="*/ 6 w 787"/>
              <a:gd name="T9" fmla="*/ 6 h 579"/>
              <a:gd name="T10" fmla="*/ 23 w 787"/>
              <a:gd name="T11" fmla="*/ 0 h 579"/>
              <a:gd name="T12" fmla="*/ 357 w 787"/>
              <a:gd name="T13" fmla="*/ 5 h 579"/>
              <a:gd name="T14" fmla="*/ 284 w 787"/>
              <a:gd name="T15" fmla="*/ 78 h 579"/>
              <a:gd name="T16" fmla="*/ 787 w 787"/>
              <a:gd name="T17" fmla="*/ 579 h 579"/>
              <a:gd name="T18" fmla="*/ 361 w 787"/>
              <a:gd name="T19" fmla="*/ 579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7" h="579">
                <a:moveTo>
                  <a:pt x="361" y="579"/>
                </a:moveTo>
                <a:cubicBezTo>
                  <a:pt x="72" y="290"/>
                  <a:pt x="72" y="290"/>
                  <a:pt x="72" y="290"/>
                </a:cubicBezTo>
                <a:cubicBezTo>
                  <a:pt x="5" y="357"/>
                  <a:pt x="5" y="357"/>
                  <a:pt x="5" y="357"/>
                </a:cubicBezTo>
                <a:cubicBezTo>
                  <a:pt x="0" y="23"/>
                  <a:pt x="0" y="23"/>
                  <a:pt x="0" y="23"/>
                </a:cubicBezTo>
                <a:cubicBezTo>
                  <a:pt x="0" y="16"/>
                  <a:pt x="2" y="11"/>
                  <a:pt x="6" y="6"/>
                </a:cubicBezTo>
                <a:cubicBezTo>
                  <a:pt x="11" y="2"/>
                  <a:pt x="16" y="0"/>
                  <a:pt x="23" y="0"/>
                </a:cubicBezTo>
                <a:cubicBezTo>
                  <a:pt x="357" y="5"/>
                  <a:pt x="357" y="5"/>
                  <a:pt x="357" y="5"/>
                </a:cubicBezTo>
                <a:cubicBezTo>
                  <a:pt x="284" y="78"/>
                  <a:pt x="284" y="78"/>
                  <a:pt x="284" y="78"/>
                </a:cubicBezTo>
                <a:cubicBezTo>
                  <a:pt x="787" y="579"/>
                  <a:pt x="787" y="579"/>
                  <a:pt x="787" y="579"/>
                </a:cubicBezTo>
                <a:lnTo>
                  <a:pt x="361" y="579"/>
                </a:lnTo>
                <a:close/>
              </a:path>
            </a:pathLst>
          </a:custGeom>
          <a:solidFill>
            <a:schemeClr val="accent5"/>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p>
        </p:txBody>
      </p:sp>
      <p:sp>
        <p:nvSpPr>
          <p:cNvPr id="17" name="Freeform 10"/>
          <p:cNvSpPr>
            <a:spLocks/>
          </p:cNvSpPr>
          <p:nvPr/>
        </p:nvSpPr>
        <p:spPr bwMode="auto">
          <a:xfrm>
            <a:off x="4672013" y="2460069"/>
            <a:ext cx="1699022" cy="1229916"/>
          </a:xfrm>
          <a:custGeom>
            <a:avLst/>
            <a:gdLst>
              <a:gd name="T0" fmla="*/ 789 w 789"/>
              <a:gd name="T1" fmla="*/ 1 h 570"/>
              <a:gd name="T2" fmla="*/ 290 w 789"/>
              <a:gd name="T3" fmla="*/ 499 h 570"/>
              <a:gd name="T4" fmla="*/ 357 w 789"/>
              <a:gd name="T5" fmla="*/ 567 h 570"/>
              <a:gd name="T6" fmla="*/ 23 w 789"/>
              <a:gd name="T7" fmla="*/ 570 h 570"/>
              <a:gd name="T8" fmla="*/ 7 w 789"/>
              <a:gd name="T9" fmla="*/ 564 h 570"/>
              <a:gd name="T10" fmla="*/ 0 w 789"/>
              <a:gd name="T11" fmla="*/ 548 h 570"/>
              <a:gd name="T12" fmla="*/ 4 w 789"/>
              <a:gd name="T13" fmla="*/ 213 h 570"/>
              <a:gd name="T14" fmla="*/ 77 w 789"/>
              <a:gd name="T15" fmla="*/ 286 h 570"/>
              <a:gd name="T16" fmla="*/ 364 w 789"/>
              <a:gd name="T17" fmla="*/ 0 h 570"/>
              <a:gd name="T18" fmla="*/ 789 w 789"/>
              <a:gd name="T19" fmla="*/ 1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9" h="570">
                <a:moveTo>
                  <a:pt x="789" y="1"/>
                </a:moveTo>
                <a:cubicBezTo>
                  <a:pt x="290" y="499"/>
                  <a:pt x="290" y="499"/>
                  <a:pt x="290" y="499"/>
                </a:cubicBezTo>
                <a:cubicBezTo>
                  <a:pt x="357" y="567"/>
                  <a:pt x="357" y="567"/>
                  <a:pt x="357" y="567"/>
                </a:cubicBezTo>
                <a:cubicBezTo>
                  <a:pt x="23" y="570"/>
                  <a:pt x="23" y="570"/>
                  <a:pt x="23" y="570"/>
                </a:cubicBezTo>
                <a:cubicBezTo>
                  <a:pt x="17" y="570"/>
                  <a:pt x="11" y="568"/>
                  <a:pt x="7" y="564"/>
                </a:cubicBezTo>
                <a:cubicBezTo>
                  <a:pt x="2" y="559"/>
                  <a:pt x="0" y="554"/>
                  <a:pt x="0" y="548"/>
                </a:cubicBezTo>
                <a:cubicBezTo>
                  <a:pt x="4" y="213"/>
                  <a:pt x="4" y="213"/>
                  <a:pt x="4" y="213"/>
                </a:cubicBezTo>
                <a:cubicBezTo>
                  <a:pt x="77" y="286"/>
                  <a:pt x="77" y="286"/>
                  <a:pt x="77" y="286"/>
                </a:cubicBezTo>
                <a:cubicBezTo>
                  <a:pt x="364" y="0"/>
                  <a:pt x="364" y="0"/>
                  <a:pt x="364" y="0"/>
                </a:cubicBezTo>
                <a:lnTo>
                  <a:pt x="789" y="1"/>
                </a:lnTo>
                <a:close/>
              </a:path>
            </a:pathLst>
          </a:custGeom>
          <a:solidFill>
            <a:schemeClr val="accent2"/>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p>
        </p:txBody>
      </p:sp>
      <p:sp>
        <p:nvSpPr>
          <p:cNvPr id="18" name="Freeform 11"/>
          <p:cNvSpPr>
            <a:spLocks/>
          </p:cNvSpPr>
          <p:nvPr/>
        </p:nvSpPr>
        <p:spPr bwMode="auto">
          <a:xfrm>
            <a:off x="2789635" y="2442209"/>
            <a:ext cx="1688306" cy="1248966"/>
          </a:xfrm>
          <a:custGeom>
            <a:avLst/>
            <a:gdLst>
              <a:gd name="T0" fmla="*/ 423 w 784"/>
              <a:gd name="T1" fmla="*/ 0 h 579"/>
              <a:gd name="T2" fmla="*/ 712 w 784"/>
              <a:gd name="T3" fmla="*/ 288 h 579"/>
              <a:gd name="T4" fmla="*/ 779 w 784"/>
              <a:gd name="T5" fmla="*/ 222 h 579"/>
              <a:gd name="T6" fmla="*/ 784 w 784"/>
              <a:gd name="T7" fmla="*/ 556 h 579"/>
              <a:gd name="T8" fmla="*/ 778 w 784"/>
              <a:gd name="T9" fmla="*/ 572 h 579"/>
              <a:gd name="T10" fmla="*/ 762 w 784"/>
              <a:gd name="T11" fmla="*/ 579 h 579"/>
              <a:gd name="T12" fmla="*/ 427 w 784"/>
              <a:gd name="T13" fmla="*/ 573 h 579"/>
              <a:gd name="T14" fmla="*/ 500 w 784"/>
              <a:gd name="T15" fmla="*/ 500 h 579"/>
              <a:gd name="T16" fmla="*/ 0 w 784"/>
              <a:gd name="T17" fmla="*/ 1 h 579"/>
              <a:gd name="T18" fmla="*/ 423 w 784"/>
              <a:gd name="T19"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4" h="579">
                <a:moveTo>
                  <a:pt x="423" y="0"/>
                </a:moveTo>
                <a:cubicBezTo>
                  <a:pt x="712" y="288"/>
                  <a:pt x="712" y="288"/>
                  <a:pt x="712" y="288"/>
                </a:cubicBezTo>
                <a:cubicBezTo>
                  <a:pt x="779" y="222"/>
                  <a:pt x="779" y="222"/>
                  <a:pt x="779" y="222"/>
                </a:cubicBezTo>
                <a:cubicBezTo>
                  <a:pt x="784" y="556"/>
                  <a:pt x="784" y="556"/>
                  <a:pt x="784" y="556"/>
                </a:cubicBezTo>
                <a:cubicBezTo>
                  <a:pt x="784" y="562"/>
                  <a:pt x="782" y="568"/>
                  <a:pt x="778" y="572"/>
                </a:cubicBezTo>
                <a:cubicBezTo>
                  <a:pt x="774" y="576"/>
                  <a:pt x="768" y="579"/>
                  <a:pt x="762" y="579"/>
                </a:cubicBezTo>
                <a:cubicBezTo>
                  <a:pt x="427" y="573"/>
                  <a:pt x="427" y="573"/>
                  <a:pt x="427" y="573"/>
                </a:cubicBezTo>
                <a:cubicBezTo>
                  <a:pt x="500" y="500"/>
                  <a:pt x="500" y="500"/>
                  <a:pt x="500" y="500"/>
                </a:cubicBezTo>
                <a:cubicBezTo>
                  <a:pt x="0" y="1"/>
                  <a:pt x="0" y="1"/>
                  <a:pt x="0" y="1"/>
                </a:cubicBezTo>
                <a:lnTo>
                  <a:pt x="423" y="0"/>
                </a:lnTo>
                <a:close/>
              </a:path>
            </a:pathLst>
          </a:custGeom>
          <a:solidFill>
            <a:schemeClr val="accent1"/>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p>
        </p:txBody>
      </p:sp>
      <p:sp>
        <p:nvSpPr>
          <p:cNvPr id="19" name="Freeform 12"/>
          <p:cNvSpPr>
            <a:spLocks/>
          </p:cNvSpPr>
          <p:nvPr/>
        </p:nvSpPr>
        <p:spPr bwMode="auto">
          <a:xfrm>
            <a:off x="2782492" y="3884057"/>
            <a:ext cx="1697831" cy="1231106"/>
          </a:xfrm>
          <a:custGeom>
            <a:avLst/>
            <a:gdLst>
              <a:gd name="T0" fmla="*/ 0 w 788"/>
              <a:gd name="T1" fmla="*/ 569 h 571"/>
              <a:gd name="T2" fmla="*/ 498 w 788"/>
              <a:gd name="T3" fmla="*/ 71 h 571"/>
              <a:gd name="T4" fmla="*/ 431 w 788"/>
              <a:gd name="T5" fmla="*/ 4 h 571"/>
              <a:gd name="T6" fmla="*/ 766 w 788"/>
              <a:gd name="T7" fmla="*/ 0 h 571"/>
              <a:gd name="T8" fmla="*/ 782 w 788"/>
              <a:gd name="T9" fmla="*/ 7 h 571"/>
              <a:gd name="T10" fmla="*/ 788 w 788"/>
              <a:gd name="T11" fmla="*/ 23 h 571"/>
              <a:gd name="T12" fmla="*/ 785 w 788"/>
              <a:gd name="T13" fmla="*/ 357 h 571"/>
              <a:gd name="T14" fmla="*/ 711 w 788"/>
              <a:gd name="T15" fmla="*/ 284 h 571"/>
              <a:gd name="T16" fmla="*/ 424 w 788"/>
              <a:gd name="T17" fmla="*/ 571 h 571"/>
              <a:gd name="T18" fmla="*/ 0 w 788"/>
              <a:gd name="T19" fmla="*/ 569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8" h="571">
                <a:moveTo>
                  <a:pt x="0" y="569"/>
                </a:moveTo>
                <a:cubicBezTo>
                  <a:pt x="498" y="71"/>
                  <a:pt x="498" y="71"/>
                  <a:pt x="498" y="71"/>
                </a:cubicBezTo>
                <a:cubicBezTo>
                  <a:pt x="431" y="4"/>
                  <a:pt x="431" y="4"/>
                  <a:pt x="431" y="4"/>
                </a:cubicBezTo>
                <a:cubicBezTo>
                  <a:pt x="766" y="0"/>
                  <a:pt x="766" y="0"/>
                  <a:pt x="766" y="0"/>
                </a:cubicBezTo>
                <a:cubicBezTo>
                  <a:pt x="772" y="0"/>
                  <a:pt x="778" y="3"/>
                  <a:pt x="782" y="7"/>
                </a:cubicBezTo>
                <a:cubicBezTo>
                  <a:pt x="786" y="11"/>
                  <a:pt x="788" y="17"/>
                  <a:pt x="788" y="23"/>
                </a:cubicBezTo>
                <a:cubicBezTo>
                  <a:pt x="785" y="357"/>
                  <a:pt x="785" y="357"/>
                  <a:pt x="785" y="357"/>
                </a:cubicBezTo>
                <a:cubicBezTo>
                  <a:pt x="711" y="284"/>
                  <a:pt x="711" y="284"/>
                  <a:pt x="711" y="284"/>
                </a:cubicBezTo>
                <a:cubicBezTo>
                  <a:pt x="424" y="571"/>
                  <a:pt x="424" y="571"/>
                  <a:pt x="424" y="571"/>
                </a:cubicBezTo>
                <a:lnTo>
                  <a:pt x="0" y="569"/>
                </a:lnTo>
                <a:close/>
              </a:path>
            </a:pathLst>
          </a:custGeom>
          <a:solidFill>
            <a:schemeClr val="accent4"/>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p>
        </p:txBody>
      </p:sp>
      <p:sp>
        <p:nvSpPr>
          <p:cNvPr id="20" name="TextBox 19"/>
          <p:cNvSpPr txBox="1"/>
          <p:nvPr/>
        </p:nvSpPr>
        <p:spPr>
          <a:xfrm rot="18900000">
            <a:off x="5191397" y="2730005"/>
            <a:ext cx="577594" cy="276999"/>
          </a:xfrm>
          <a:prstGeom prst="rect">
            <a:avLst/>
          </a:prstGeom>
          <a:noFill/>
        </p:spPr>
        <p:txBody>
          <a:bodyPr wrap="none" rtlCol="0">
            <a:spAutoFit/>
          </a:bodyPr>
          <a:lstStyle/>
          <a:p>
            <a:r>
              <a:rPr lang="en-US" sz="1200" b="1" dirty="0">
                <a:solidFill>
                  <a:schemeClr val="bg1"/>
                </a:solidFill>
                <a:latin typeface="+mj-lt"/>
              </a:rPr>
              <a:t>Fellow</a:t>
            </a:r>
            <a:endParaRPr lang="id-ID" sz="1200" b="1" dirty="0">
              <a:solidFill>
                <a:schemeClr val="bg1"/>
              </a:solidFill>
              <a:latin typeface="+mj-lt"/>
            </a:endParaRPr>
          </a:p>
        </p:txBody>
      </p:sp>
      <p:sp>
        <p:nvSpPr>
          <p:cNvPr id="21" name="TextBox 20"/>
          <p:cNvSpPr txBox="1"/>
          <p:nvPr/>
        </p:nvSpPr>
        <p:spPr>
          <a:xfrm rot="2700000">
            <a:off x="5169716" y="4570109"/>
            <a:ext cx="629083" cy="276999"/>
          </a:xfrm>
          <a:prstGeom prst="rect">
            <a:avLst/>
          </a:prstGeom>
          <a:noFill/>
        </p:spPr>
        <p:txBody>
          <a:bodyPr wrap="none" rtlCol="0">
            <a:spAutoFit/>
          </a:bodyPr>
          <a:lstStyle/>
          <a:p>
            <a:r>
              <a:rPr lang="en-US" sz="1200" b="1" dirty="0">
                <a:solidFill>
                  <a:schemeClr val="bg1"/>
                </a:solidFill>
                <a:latin typeface="+mj-lt"/>
              </a:rPr>
              <a:t>Retired</a:t>
            </a:r>
            <a:endParaRPr lang="id-ID" sz="1200" b="1" dirty="0">
              <a:solidFill>
                <a:schemeClr val="bg1"/>
              </a:solidFill>
              <a:latin typeface="+mj-lt"/>
            </a:endParaRPr>
          </a:p>
        </p:txBody>
      </p:sp>
      <p:sp>
        <p:nvSpPr>
          <p:cNvPr id="22" name="TextBox 21"/>
          <p:cNvSpPr txBox="1"/>
          <p:nvPr/>
        </p:nvSpPr>
        <p:spPr>
          <a:xfrm rot="2700000">
            <a:off x="3295718" y="2738300"/>
            <a:ext cx="720069" cy="276999"/>
          </a:xfrm>
          <a:prstGeom prst="rect">
            <a:avLst/>
          </a:prstGeom>
          <a:noFill/>
        </p:spPr>
        <p:txBody>
          <a:bodyPr wrap="none" rtlCol="0">
            <a:spAutoFit/>
          </a:bodyPr>
          <a:lstStyle/>
          <a:p>
            <a:r>
              <a:rPr lang="en-US" sz="1200" b="1" dirty="0">
                <a:solidFill>
                  <a:schemeClr val="bg1"/>
                </a:solidFill>
                <a:latin typeface="+mj-lt"/>
              </a:rPr>
              <a:t>Member</a:t>
            </a:r>
            <a:endParaRPr lang="id-ID" sz="1200" b="1" dirty="0">
              <a:solidFill>
                <a:schemeClr val="bg1"/>
              </a:solidFill>
              <a:latin typeface="+mj-lt"/>
            </a:endParaRPr>
          </a:p>
        </p:txBody>
      </p:sp>
      <p:sp>
        <p:nvSpPr>
          <p:cNvPr id="23" name="TextBox 22"/>
          <p:cNvSpPr txBox="1"/>
          <p:nvPr/>
        </p:nvSpPr>
        <p:spPr>
          <a:xfrm rot="18900000">
            <a:off x="2989860" y="4496544"/>
            <a:ext cx="1367234" cy="276999"/>
          </a:xfrm>
          <a:prstGeom prst="rect">
            <a:avLst/>
          </a:prstGeom>
          <a:noFill/>
        </p:spPr>
        <p:txBody>
          <a:bodyPr wrap="none" rtlCol="0">
            <a:spAutoFit/>
          </a:bodyPr>
          <a:lstStyle/>
          <a:p>
            <a:r>
              <a:rPr lang="en-US" sz="1200" b="1" dirty="0">
                <a:solidFill>
                  <a:schemeClr val="bg1"/>
                </a:solidFill>
                <a:latin typeface="+mj-lt"/>
              </a:rPr>
              <a:t>Part time/ studying</a:t>
            </a:r>
            <a:endParaRPr lang="id-ID" sz="1200" b="1" dirty="0">
              <a:solidFill>
                <a:schemeClr val="bg1"/>
              </a:solidFill>
              <a:latin typeface="+mj-lt"/>
            </a:endParaRPr>
          </a:p>
        </p:txBody>
      </p:sp>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3666" y="3991507"/>
            <a:ext cx="228600" cy="228600"/>
          </a:xfrm>
          <a:prstGeom prst="rect">
            <a:avLst/>
          </a:prstGeom>
        </p:spPr>
      </p:pic>
      <p:sp>
        <p:nvSpPr>
          <p:cNvPr id="28" name="Rectangle 27"/>
          <p:cNvSpPr/>
          <p:nvPr/>
        </p:nvSpPr>
        <p:spPr>
          <a:xfrm>
            <a:off x="144167" y="2503676"/>
            <a:ext cx="2657979" cy="461665"/>
          </a:xfrm>
          <a:prstGeom prst="rect">
            <a:avLst/>
          </a:prstGeom>
        </p:spPr>
        <p:txBody>
          <a:bodyPr wrap="square">
            <a:spAutoFit/>
          </a:bodyPr>
          <a:lstStyle/>
          <a:p>
            <a:r>
              <a:rPr lang="en-US" sz="1200" dirty="0">
                <a:solidFill>
                  <a:schemeClr val="bg1"/>
                </a:solidFill>
              </a:rPr>
              <a:t>Open to all Registered Nurses and Nurse Practitioners</a:t>
            </a:r>
          </a:p>
        </p:txBody>
      </p:sp>
      <p:sp>
        <p:nvSpPr>
          <p:cNvPr id="29" name="Rectangle 28"/>
          <p:cNvSpPr/>
          <p:nvPr/>
        </p:nvSpPr>
        <p:spPr>
          <a:xfrm>
            <a:off x="144167" y="4519091"/>
            <a:ext cx="2657979" cy="461665"/>
          </a:xfrm>
          <a:prstGeom prst="rect">
            <a:avLst/>
          </a:prstGeom>
        </p:spPr>
        <p:txBody>
          <a:bodyPr wrap="square">
            <a:spAutoFit/>
          </a:bodyPr>
          <a:lstStyle/>
          <a:p>
            <a:r>
              <a:rPr lang="en-US" sz="1200" dirty="0">
                <a:solidFill>
                  <a:schemeClr val="bg1"/>
                </a:solidFill>
              </a:rPr>
              <a:t>Employed under 20 </a:t>
            </a:r>
            <a:r>
              <a:rPr lang="en-US" sz="1200" dirty="0" err="1">
                <a:solidFill>
                  <a:schemeClr val="bg1"/>
                </a:solidFill>
              </a:rPr>
              <a:t>hrs</a:t>
            </a:r>
            <a:r>
              <a:rPr lang="en-US" sz="1200" dirty="0">
                <a:solidFill>
                  <a:schemeClr val="bg1"/>
                </a:solidFill>
              </a:rPr>
              <a:t>/</a:t>
            </a:r>
            <a:r>
              <a:rPr lang="en-US" sz="1200" dirty="0" err="1">
                <a:solidFill>
                  <a:schemeClr val="bg1"/>
                </a:solidFill>
              </a:rPr>
              <a:t>wk</a:t>
            </a:r>
            <a:r>
              <a:rPr lang="en-US" sz="1200" dirty="0">
                <a:solidFill>
                  <a:schemeClr val="bg1"/>
                </a:solidFill>
              </a:rPr>
              <a:t> or in full time study</a:t>
            </a:r>
          </a:p>
        </p:txBody>
      </p:sp>
      <p:sp>
        <p:nvSpPr>
          <p:cNvPr id="30" name="Rectangle 29"/>
          <p:cNvSpPr/>
          <p:nvPr/>
        </p:nvSpPr>
        <p:spPr>
          <a:xfrm>
            <a:off x="6348312" y="2473648"/>
            <a:ext cx="2795688" cy="646331"/>
          </a:xfrm>
          <a:prstGeom prst="rect">
            <a:avLst/>
          </a:prstGeom>
        </p:spPr>
        <p:txBody>
          <a:bodyPr wrap="square">
            <a:spAutoFit/>
          </a:bodyPr>
          <a:lstStyle/>
          <a:p>
            <a:r>
              <a:rPr lang="en-US" sz="1200" dirty="0">
                <a:solidFill>
                  <a:schemeClr val="bg1"/>
                </a:solidFill>
              </a:rPr>
              <a:t>RN or NP; min 5 years experience. Able to demonstrate exceptional contribution to nursing. </a:t>
            </a:r>
          </a:p>
        </p:txBody>
      </p:sp>
      <p:sp>
        <p:nvSpPr>
          <p:cNvPr id="31" name="Rectangle 30"/>
          <p:cNvSpPr/>
          <p:nvPr/>
        </p:nvSpPr>
        <p:spPr>
          <a:xfrm>
            <a:off x="6307674" y="4545962"/>
            <a:ext cx="2657979" cy="461665"/>
          </a:xfrm>
          <a:prstGeom prst="rect">
            <a:avLst/>
          </a:prstGeom>
        </p:spPr>
        <p:txBody>
          <a:bodyPr wrap="square">
            <a:spAutoFit/>
          </a:bodyPr>
          <a:lstStyle/>
          <a:p>
            <a:pPr algn="r"/>
            <a:r>
              <a:rPr lang="en-US" sz="1200" dirty="0">
                <a:solidFill>
                  <a:schemeClr val="bg1"/>
                </a:solidFill>
              </a:rPr>
              <a:t>Retired from nursing but wanting to keep in touch.</a:t>
            </a:r>
          </a:p>
        </p:txBody>
      </p:sp>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210" y="3254028"/>
            <a:ext cx="228600" cy="228600"/>
          </a:xfrm>
          <a:prstGeom prst="rect">
            <a:avLst/>
          </a:prstGeom>
        </p:spPr>
      </p:pic>
      <p:pic>
        <p:nvPicPr>
          <p:cNvPr id="34" name="Picture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6901" y="3264902"/>
            <a:ext cx="228600" cy="228600"/>
          </a:xfrm>
          <a:prstGeom prst="rect">
            <a:avLst/>
          </a:prstGeom>
        </p:spPr>
      </p:pic>
      <p:pic>
        <p:nvPicPr>
          <p:cNvPr id="35" name="Picture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5698" y="4003465"/>
            <a:ext cx="265515" cy="265515"/>
          </a:xfrm>
          <a:prstGeom prst="rect">
            <a:avLst/>
          </a:prstGeom>
        </p:spPr>
      </p:pic>
      <p:sp>
        <p:nvSpPr>
          <p:cNvPr id="36" name="Footer Placeholder 4"/>
          <p:cNvSpPr>
            <a:spLocks noGrp="1"/>
          </p:cNvSpPr>
          <p:nvPr>
            <p:ph type="ftr" sz="quarter" idx="11"/>
          </p:nvPr>
        </p:nvSpPr>
        <p:spPr>
          <a:xfrm>
            <a:off x="-451098" y="6066196"/>
            <a:ext cx="3086100" cy="365125"/>
          </a:xfrm>
        </p:spPr>
        <p:txBody>
          <a:bodyPr/>
          <a:lstStyle/>
          <a:p>
            <a:endParaRPr lang="en-US" dirty="0">
              <a:hlinkClick r:id="rId6"/>
            </a:endParaRPr>
          </a:p>
          <a:p>
            <a:endParaRPr lang="en-US" dirty="0">
              <a:hlinkClick r:id="rId6"/>
            </a:endParaRPr>
          </a:p>
          <a:p>
            <a:endParaRPr lang="en-US" dirty="0"/>
          </a:p>
        </p:txBody>
      </p:sp>
      <p:sp>
        <p:nvSpPr>
          <p:cNvPr id="2" name="Arrow: Up 1">
            <a:extLst>
              <a:ext uri="{FF2B5EF4-FFF2-40B4-BE49-F238E27FC236}">
                <a16:creationId xmlns:a16="http://schemas.microsoft.com/office/drawing/2014/main" id="{022C12D0-1A0E-429B-A818-6079FB3D99F2}"/>
              </a:ext>
            </a:extLst>
          </p:cNvPr>
          <p:cNvSpPr/>
          <p:nvPr/>
        </p:nvSpPr>
        <p:spPr>
          <a:xfrm>
            <a:off x="3593328" y="4817929"/>
            <a:ext cx="1942268" cy="974685"/>
          </a:xfrm>
          <a:prstGeom prst="upArrow">
            <a:avLst/>
          </a:prstGeom>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NZ"/>
          </a:p>
        </p:txBody>
      </p:sp>
      <p:sp>
        <p:nvSpPr>
          <p:cNvPr id="3" name="TextBox 2">
            <a:extLst>
              <a:ext uri="{FF2B5EF4-FFF2-40B4-BE49-F238E27FC236}">
                <a16:creationId xmlns:a16="http://schemas.microsoft.com/office/drawing/2014/main" id="{FB70142C-958C-4E9F-9BBF-1E60AA9124FC}"/>
              </a:ext>
            </a:extLst>
          </p:cNvPr>
          <p:cNvSpPr txBox="1"/>
          <p:nvPr/>
        </p:nvSpPr>
        <p:spPr>
          <a:xfrm>
            <a:off x="4103667" y="5325994"/>
            <a:ext cx="813234" cy="307777"/>
          </a:xfrm>
          <a:prstGeom prst="rect">
            <a:avLst/>
          </a:prstGeom>
          <a:noFill/>
        </p:spPr>
        <p:txBody>
          <a:bodyPr wrap="square" rtlCol="0">
            <a:spAutoFit/>
          </a:bodyPr>
          <a:lstStyle/>
          <a:p>
            <a:pPr algn="ctr"/>
            <a:r>
              <a:rPr lang="en-NZ" sz="1400" b="1" dirty="0">
                <a:solidFill>
                  <a:schemeClr val="bg1"/>
                </a:solidFill>
              </a:rPr>
              <a:t>Dual</a:t>
            </a:r>
          </a:p>
        </p:txBody>
      </p:sp>
      <p:sp>
        <p:nvSpPr>
          <p:cNvPr id="24" name="Rectangle 23">
            <a:extLst>
              <a:ext uri="{FF2B5EF4-FFF2-40B4-BE49-F238E27FC236}">
                <a16:creationId xmlns:a16="http://schemas.microsoft.com/office/drawing/2014/main" id="{33B7BDB9-C078-4369-94DD-9370CEC6C17E}"/>
              </a:ext>
            </a:extLst>
          </p:cNvPr>
          <p:cNvSpPr/>
          <p:nvPr/>
        </p:nvSpPr>
        <p:spPr>
          <a:xfrm>
            <a:off x="2942418" y="5777136"/>
            <a:ext cx="3365256" cy="5781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NZ"/>
          </a:p>
        </p:txBody>
      </p:sp>
      <p:sp>
        <p:nvSpPr>
          <p:cNvPr id="26" name="TextBox 25">
            <a:extLst>
              <a:ext uri="{FF2B5EF4-FFF2-40B4-BE49-F238E27FC236}">
                <a16:creationId xmlns:a16="http://schemas.microsoft.com/office/drawing/2014/main" id="{E46A0F08-A9CF-4AC2-A1FD-DA088DDF627C}"/>
              </a:ext>
            </a:extLst>
          </p:cNvPr>
          <p:cNvSpPr txBox="1"/>
          <p:nvPr/>
        </p:nvSpPr>
        <p:spPr>
          <a:xfrm>
            <a:off x="3557250" y="5820722"/>
            <a:ext cx="2229526" cy="646331"/>
          </a:xfrm>
          <a:prstGeom prst="rect">
            <a:avLst/>
          </a:prstGeom>
          <a:noFill/>
        </p:spPr>
        <p:txBody>
          <a:bodyPr wrap="square" rtlCol="0">
            <a:spAutoFit/>
          </a:bodyPr>
          <a:lstStyle/>
          <a:p>
            <a:r>
              <a:rPr lang="en-NZ" sz="1200" dirty="0">
                <a:solidFill>
                  <a:schemeClr val="bg1"/>
                </a:solidFill>
              </a:rPr>
              <a:t>If you are already in another professional or industrial body</a:t>
            </a:r>
          </a:p>
          <a:p>
            <a:endParaRPr lang="en-NZ" sz="1200" dirty="0"/>
          </a:p>
        </p:txBody>
      </p:sp>
      <p:pic>
        <p:nvPicPr>
          <p:cNvPr id="37" name="Picture 36">
            <a:extLst>
              <a:ext uri="{FF2B5EF4-FFF2-40B4-BE49-F238E27FC236}">
                <a16:creationId xmlns:a16="http://schemas.microsoft.com/office/drawing/2014/main" id="{CFA682FE-7006-45EF-AA6A-877957DDF4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48390" y="5065197"/>
            <a:ext cx="228979" cy="228979"/>
          </a:xfrm>
          <a:prstGeom prst="rect">
            <a:avLst/>
          </a:prstGeom>
        </p:spPr>
      </p:pic>
      <p:sp>
        <p:nvSpPr>
          <p:cNvPr id="27" name="TextBox 26">
            <a:extLst>
              <a:ext uri="{FF2B5EF4-FFF2-40B4-BE49-F238E27FC236}">
                <a16:creationId xmlns:a16="http://schemas.microsoft.com/office/drawing/2014/main" id="{A7CE5DC5-A66C-4412-ACB6-B0A923953BFF}"/>
              </a:ext>
            </a:extLst>
          </p:cNvPr>
          <p:cNvSpPr txBox="1"/>
          <p:nvPr/>
        </p:nvSpPr>
        <p:spPr>
          <a:xfrm>
            <a:off x="291830" y="5505855"/>
            <a:ext cx="1507787" cy="830997"/>
          </a:xfrm>
          <a:prstGeom prst="rect">
            <a:avLst/>
          </a:prstGeom>
          <a:solidFill>
            <a:schemeClr val="bg1">
              <a:lumMod val="75000"/>
            </a:schemeClr>
          </a:solidFill>
          <a:scene3d>
            <a:camera prst="orthographicFront"/>
            <a:lightRig rig="threePt" dir="t"/>
          </a:scene3d>
          <a:sp3d>
            <a:bevelT/>
          </a:sp3d>
        </p:spPr>
        <p:txBody>
          <a:bodyPr wrap="square" rtlCol="0">
            <a:spAutoFit/>
          </a:bodyPr>
          <a:lstStyle/>
          <a:p>
            <a:pPr algn="ctr"/>
            <a:r>
              <a:rPr lang="en-NZ" sz="1200" dirty="0"/>
              <a:t>For more information</a:t>
            </a:r>
          </a:p>
          <a:p>
            <a:pPr algn="ctr"/>
            <a:r>
              <a:rPr lang="en-NZ" sz="1200" dirty="0"/>
              <a:t>visit the website</a:t>
            </a:r>
          </a:p>
          <a:p>
            <a:pPr algn="ctr"/>
            <a:r>
              <a:rPr lang="en-US" sz="1200" dirty="0">
                <a:hlinkClick r:id="rId6"/>
              </a:rPr>
              <a:t>www.nurse.org.nz</a:t>
            </a:r>
            <a:endParaRPr lang="en-NZ" sz="1200" dirty="0"/>
          </a:p>
        </p:txBody>
      </p:sp>
    </p:spTree>
    <p:extLst>
      <p:ext uri="{BB962C8B-B14F-4D97-AF65-F5344CB8AC3E}">
        <p14:creationId xmlns:p14="http://schemas.microsoft.com/office/powerpoint/2010/main" val="37766231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right)">
                                      <p:cBhvr>
                                        <p:cTn id="23" dur="500"/>
                                        <p:tgtEl>
                                          <p:spTgt spid="1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right)">
                                      <p:cBhvr>
                                        <p:cTn id="31" dur="500"/>
                                        <p:tgtEl>
                                          <p:spTgt spid="16"/>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00"/>
                                        <p:tgtEl>
                                          <p:spTgt spid="2"/>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down)">
                                      <p:cBhvr>
                                        <p:cTn id="43" dur="500"/>
                                        <p:tgtEl>
                                          <p:spTgt spid="24"/>
                                        </p:tgtEl>
                                      </p:cBhvr>
                                    </p:animEffect>
                                  </p:childTnLst>
                                </p:cTn>
                              </p:par>
                            </p:childTnLst>
                          </p:cTn>
                        </p:par>
                        <p:par>
                          <p:cTn id="44" fill="hold">
                            <p:stCondLst>
                              <p:cond delay="5000"/>
                            </p:stCondLst>
                            <p:childTnLst>
                              <p:par>
                                <p:cTn id="45" presetID="1"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 grpId="0" animBg="1"/>
      <p:bldP spid="24" grpId="0" animBg="1"/>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482" y="913911"/>
            <a:ext cx="9144000" cy="711246"/>
            <a:chOff x="62127" y="654627"/>
            <a:chExt cx="12192000" cy="948328"/>
          </a:xfrm>
        </p:grpSpPr>
        <p:sp>
          <p:nvSpPr>
            <p:cNvPr id="5" name="TextBox 4"/>
            <p:cNvSpPr txBox="1"/>
            <p:nvPr/>
          </p:nvSpPr>
          <p:spPr>
            <a:xfrm>
              <a:off x="62127" y="654627"/>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Benefits of being a college member</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A few examples…..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p:cNvGrpSpPr/>
          <p:nvPr/>
        </p:nvGrpSpPr>
        <p:grpSpPr>
          <a:xfrm>
            <a:off x="2549381" y="2101160"/>
            <a:ext cx="3848435" cy="3350461"/>
            <a:chOff x="5757821" y="3793931"/>
            <a:chExt cx="12095826" cy="9573174"/>
          </a:xfrm>
        </p:grpSpPr>
        <p:sp>
          <p:nvSpPr>
            <p:cNvPr id="13" name="Freeform 6"/>
            <p:cNvSpPr>
              <a:spLocks/>
            </p:cNvSpPr>
            <p:nvPr/>
          </p:nvSpPr>
          <p:spPr bwMode="auto">
            <a:xfrm>
              <a:off x="7065854" y="4984955"/>
              <a:ext cx="9245862" cy="8382150"/>
            </a:xfrm>
            <a:custGeom>
              <a:avLst/>
              <a:gdLst>
                <a:gd name="T0" fmla="*/ 2598 w 2817"/>
                <a:gd name="T1" fmla="*/ 1224 h 2082"/>
                <a:gd name="T2" fmla="*/ 2536 w 2817"/>
                <a:gd name="T3" fmla="*/ 1266 h 2082"/>
                <a:gd name="T4" fmla="*/ 1562 w 2817"/>
                <a:gd name="T5" fmla="*/ 1282 h 2082"/>
                <a:gd name="T6" fmla="*/ 1924 w 2817"/>
                <a:gd name="T7" fmla="*/ 858 h 2082"/>
                <a:gd name="T8" fmla="*/ 1851 w 2817"/>
                <a:gd name="T9" fmla="*/ 640 h 2082"/>
                <a:gd name="T10" fmla="*/ 2016 w 2817"/>
                <a:gd name="T11" fmla="*/ 539 h 2082"/>
                <a:gd name="T12" fmla="*/ 2100 w 2817"/>
                <a:gd name="T13" fmla="*/ 478 h 2082"/>
                <a:gd name="T14" fmla="*/ 2177 w 2817"/>
                <a:gd name="T15" fmla="*/ 264 h 2082"/>
                <a:gd name="T16" fmla="*/ 2196 w 2817"/>
                <a:gd name="T17" fmla="*/ 2 h 2082"/>
                <a:gd name="T18" fmla="*/ 1944 w 2817"/>
                <a:gd name="T19" fmla="*/ 552 h 2082"/>
                <a:gd name="T20" fmla="*/ 1912 w 2817"/>
                <a:gd name="T21" fmla="*/ 265 h 2082"/>
                <a:gd name="T22" fmla="*/ 1792 w 2817"/>
                <a:gd name="T23" fmla="*/ 613 h 2082"/>
                <a:gd name="T24" fmla="*/ 1637 w 2817"/>
                <a:gd name="T25" fmla="*/ 812 h 2082"/>
                <a:gd name="T26" fmla="*/ 1554 w 2817"/>
                <a:gd name="T27" fmla="*/ 746 h 2082"/>
                <a:gd name="T28" fmla="*/ 1476 w 2817"/>
                <a:gd name="T29" fmla="*/ 481 h 2082"/>
                <a:gd name="T30" fmla="*/ 1500 w 2817"/>
                <a:gd name="T31" fmla="*/ 275 h 2082"/>
                <a:gd name="T32" fmla="*/ 1302 w 2817"/>
                <a:gd name="T33" fmla="*/ 462 h 2082"/>
                <a:gd name="T34" fmla="*/ 1221 w 2817"/>
                <a:gd name="T35" fmla="*/ 291 h 2082"/>
                <a:gd name="T36" fmla="*/ 1292 w 2817"/>
                <a:gd name="T37" fmla="*/ 484 h 2082"/>
                <a:gd name="T38" fmla="*/ 1463 w 2817"/>
                <a:gd name="T39" fmla="*/ 665 h 2082"/>
                <a:gd name="T40" fmla="*/ 1486 w 2817"/>
                <a:gd name="T41" fmla="*/ 821 h 2082"/>
                <a:gd name="T42" fmla="*/ 1574 w 2817"/>
                <a:gd name="T43" fmla="*/ 877 h 2082"/>
                <a:gd name="T44" fmla="*/ 1475 w 2817"/>
                <a:gd name="T45" fmla="*/ 1063 h 2082"/>
                <a:gd name="T46" fmla="*/ 889 w 2817"/>
                <a:gd name="T47" fmla="*/ 1169 h 2082"/>
                <a:gd name="T48" fmla="*/ 825 w 2817"/>
                <a:gd name="T49" fmla="*/ 1016 h 2082"/>
                <a:gd name="T50" fmla="*/ 899 w 2817"/>
                <a:gd name="T51" fmla="*/ 947 h 2082"/>
                <a:gd name="T52" fmla="*/ 783 w 2817"/>
                <a:gd name="T53" fmla="*/ 982 h 2082"/>
                <a:gd name="T54" fmla="*/ 790 w 2817"/>
                <a:gd name="T55" fmla="*/ 1132 h 2082"/>
                <a:gd name="T56" fmla="*/ 517 w 2817"/>
                <a:gd name="T57" fmla="*/ 719 h 2082"/>
                <a:gd name="T58" fmla="*/ 530 w 2817"/>
                <a:gd name="T59" fmla="*/ 566 h 2082"/>
                <a:gd name="T60" fmla="*/ 641 w 2817"/>
                <a:gd name="T61" fmla="*/ 1075 h 2082"/>
                <a:gd name="T62" fmla="*/ 775 w 2817"/>
                <a:gd name="T63" fmla="*/ 1178 h 2082"/>
                <a:gd name="T64" fmla="*/ 409 w 2817"/>
                <a:gd name="T65" fmla="*/ 1228 h 2082"/>
                <a:gd name="T66" fmla="*/ 0 w 2817"/>
                <a:gd name="T67" fmla="*/ 1056 h 2082"/>
                <a:gd name="T68" fmla="*/ 421 w 2817"/>
                <a:gd name="T69" fmla="*/ 1247 h 2082"/>
                <a:gd name="T70" fmla="*/ 496 w 2817"/>
                <a:gd name="T71" fmla="*/ 1246 h 2082"/>
                <a:gd name="T72" fmla="*/ 589 w 2817"/>
                <a:gd name="T73" fmla="*/ 1236 h 2082"/>
                <a:gd name="T74" fmla="*/ 561 w 2817"/>
                <a:gd name="T75" fmla="*/ 1308 h 2082"/>
                <a:gd name="T76" fmla="*/ 627 w 2817"/>
                <a:gd name="T77" fmla="*/ 1228 h 2082"/>
                <a:gd name="T78" fmla="*/ 1135 w 2817"/>
                <a:gd name="T79" fmla="*/ 1304 h 2082"/>
                <a:gd name="T80" fmla="*/ 937 w 2817"/>
                <a:gd name="T81" fmla="*/ 1350 h 2082"/>
                <a:gd name="T82" fmla="*/ 669 w 2817"/>
                <a:gd name="T83" fmla="*/ 1571 h 2082"/>
                <a:gd name="T84" fmla="*/ 756 w 2817"/>
                <a:gd name="T85" fmla="*/ 1528 h 2082"/>
                <a:gd name="T86" fmla="*/ 933 w 2817"/>
                <a:gd name="T87" fmla="*/ 1519 h 2082"/>
                <a:gd name="T88" fmla="*/ 1009 w 2817"/>
                <a:gd name="T89" fmla="*/ 1342 h 2082"/>
                <a:gd name="T90" fmla="*/ 1496 w 2817"/>
                <a:gd name="T91" fmla="*/ 2082 h 2082"/>
                <a:gd name="T92" fmla="*/ 1805 w 2817"/>
                <a:gd name="T93" fmla="*/ 1312 h 2082"/>
                <a:gd name="T94" fmla="*/ 1981 w 2817"/>
                <a:gd name="T95" fmla="*/ 1412 h 2082"/>
                <a:gd name="T96" fmla="*/ 2060 w 2817"/>
                <a:gd name="T97" fmla="*/ 1749 h 2082"/>
                <a:gd name="T98" fmla="*/ 2027 w 2817"/>
                <a:gd name="T99" fmla="*/ 1659 h 2082"/>
                <a:gd name="T100" fmla="*/ 2074 w 2817"/>
                <a:gd name="T101" fmla="*/ 1508 h 2082"/>
                <a:gd name="T102" fmla="*/ 2449 w 2817"/>
                <a:gd name="T103" fmla="*/ 1747 h 2082"/>
                <a:gd name="T104" fmla="*/ 2233 w 2817"/>
                <a:gd name="T105" fmla="*/ 1615 h 2082"/>
                <a:gd name="T106" fmla="*/ 2323 w 2817"/>
                <a:gd name="T107" fmla="*/ 1628 h 2082"/>
                <a:gd name="T108" fmla="*/ 2005 w 2817"/>
                <a:gd name="T109" fmla="*/ 1392 h 2082"/>
                <a:gd name="T110" fmla="*/ 2409 w 2817"/>
                <a:gd name="T111" fmla="*/ 1358 h 2082"/>
                <a:gd name="T112" fmla="*/ 2449 w 2817"/>
                <a:gd name="T113" fmla="*/ 1379 h 2082"/>
                <a:gd name="T114" fmla="*/ 2475 w 2817"/>
                <a:gd name="T115" fmla="*/ 1376 h 2082"/>
                <a:gd name="T116" fmla="*/ 2712 w 2817"/>
                <a:gd name="T117" fmla="*/ 1235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17" h="2082">
                  <a:moveTo>
                    <a:pt x="2706" y="1222"/>
                  </a:moveTo>
                  <a:cubicBezTo>
                    <a:pt x="2670" y="1239"/>
                    <a:pt x="2624" y="1253"/>
                    <a:pt x="2569" y="1261"/>
                  </a:cubicBezTo>
                  <a:cubicBezTo>
                    <a:pt x="2581" y="1249"/>
                    <a:pt x="2590" y="1236"/>
                    <a:pt x="2598" y="1224"/>
                  </a:cubicBezTo>
                  <a:cubicBezTo>
                    <a:pt x="2628" y="1179"/>
                    <a:pt x="2628" y="1144"/>
                    <a:pt x="2629" y="1142"/>
                  </a:cubicBezTo>
                  <a:cubicBezTo>
                    <a:pt x="2628" y="1144"/>
                    <a:pt x="2622" y="1178"/>
                    <a:pt x="2589" y="1218"/>
                  </a:cubicBezTo>
                  <a:cubicBezTo>
                    <a:pt x="2576" y="1233"/>
                    <a:pt x="2558" y="1253"/>
                    <a:pt x="2536" y="1266"/>
                  </a:cubicBezTo>
                  <a:cubicBezTo>
                    <a:pt x="2481" y="1272"/>
                    <a:pt x="2418" y="1273"/>
                    <a:pt x="2350" y="1269"/>
                  </a:cubicBezTo>
                  <a:cubicBezTo>
                    <a:pt x="2196" y="1260"/>
                    <a:pt x="2012" y="1231"/>
                    <a:pt x="1801" y="1235"/>
                  </a:cubicBezTo>
                  <a:cubicBezTo>
                    <a:pt x="1739" y="1237"/>
                    <a:pt x="1645" y="1253"/>
                    <a:pt x="1562" y="1282"/>
                  </a:cubicBezTo>
                  <a:cubicBezTo>
                    <a:pt x="1564" y="1200"/>
                    <a:pt x="1573" y="1117"/>
                    <a:pt x="1587" y="1036"/>
                  </a:cubicBezTo>
                  <a:cubicBezTo>
                    <a:pt x="1638" y="971"/>
                    <a:pt x="1708" y="916"/>
                    <a:pt x="1746" y="901"/>
                  </a:cubicBezTo>
                  <a:cubicBezTo>
                    <a:pt x="1851" y="857"/>
                    <a:pt x="1925" y="860"/>
                    <a:pt x="1924" y="858"/>
                  </a:cubicBezTo>
                  <a:cubicBezTo>
                    <a:pt x="1925" y="860"/>
                    <a:pt x="1851" y="851"/>
                    <a:pt x="1741" y="891"/>
                  </a:cubicBezTo>
                  <a:cubicBezTo>
                    <a:pt x="1703" y="903"/>
                    <a:pt x="1660" y="926"/>
                    <a:pt x="1619" y="958"/>
                  </a:cubicBezTo>
                  <a:cubicBezTo>
                    <a:pt x="1687" y="852"/>
                    <a:pt x="1824" y="661"/>
                    <a:pt x="1851" y="640"/>
                  </a:cubicBezTo>
                  <a:cubicBezTo>
                    <a:pt x="1888" y="611"/>
                    <a:pt x="1922" y="602"/>
                    <a:pt x="1946" y="589"/>
                  </a:cubicBezTo>
                  <a:cubicBezTo>
                    <a:pt x="1964" y="578"/>
                    <a:pt x="1980" y="567"/>
                    <a:pt x="1994" y="556"/>
                  </a:cubicBezTo>
                  <a:cubicBezTo>
                    <a:pt x="2001" y="550"/>
                    <a:pt x="2009" y="545"/>
                    <a:pt x="2016" y="539"/>
                  </a:cubicBezTo>
                  <a:cubicBezTo>
                    <a:pt x="2043" y="518"/>
                    <a:pt x="2069" y="503"/>
                    <a:pt x="2093" y="493"/>
                  </a:cubicBezTo>
                  <a:cubicBezTo>
                    <a:pt x="2141" y="474"/>
                    <a:pt x="2175" y="476"/>
                    <a:pt x="2175" y="476"/>
                  </a:cubicBezTo>
                  <a:cubicBezTo>
                    <a:pt x="2174" y="476"/>
                    <a:pt x="2155" y="466"/>
                    <a:pt x="2100" y="478"/>
                  </a:cubicBezTo>
                  <a:cubicBezTo>
                    <a:pt x="2082" y="481"/>
                    <a:pt x="2055" y="494"/>
                    <a:pt x="2051" y="496"/>
                  </a:cubicBezTo>
                  <a:cubicBezTo>
                    <a:pt x="2094" y="447"/>
                    <a:pt x="2122" y="395"/>
                    <a:pt x="2145" y="349"/>
                  </a:cubicBezTo>
                  <a:cubicBezTo>
                    <a:pt x="2159" y="318"/>
                    <a:pt x="2169" y="289"/>
                    <a:pt x="2177" y="264"/>
                  </a:cubicBezTo>
                  <a:cubicBezTo>
                    <a:pt x="2178" y="260"/>
                    <a:pt x="2179" y="256"/>
                    <a:pt x="2180" y="253"/>
                  </a:cubicBezTo>
                  <a:cubicBezTo>
                    <a:pt x="2180" y="252"/>
                    <a:pt x="2180" y="252"/>
                    <a:pt x="2180" y="252"/>
                  </a:cubicBezTo>
                  <a:cubicBezTo>
                    <a:pt x="2221" y="99"/>
                    <a:pt x="2190" y="0"/>
                    <a:pt x="2196" y="2"/>
                  </a:cubicBezTo>
                  <a:cubicBezTo>
                    <a:pt x="2190" y="0"/>
                    <a:pt x="2218" y="108"/>
                    <a:pt x="2164" y="267"/>
                  </a:cubicBezTo>
                  <a:cubicBezTo>
                    <a:pt x="2136" y="344"/>
                    <a:pt x="2083" y="431"/>
                    <a:pt x="2005" y="506"/>
                  </a:cubicBezTo>
                  <a:cubicBezTo>
                    <a:pt x="1986" y="524"/>
                    <a:pt x="1966" y="539"/>
                    <a:pt x="1944" y="552"/>
                  </a:cubicBezTo>
                  <a:cubicBezTo>
                    <a:pt x="1927" y="560"/>
                    <a:pt x="1861" y="587"/>
                    <a:pt x="1858" y="588"/>
                  </a:cubicBezTo>
                  <a:cubicBezTo>
                    <a:pt x="1857" y="588"/>
                    <a:pt x="1855" y="589"/>
                    <a:pt x="1854" y="589"/>
                  </a:cubicBezTo>
                  <a:cubicBezTo>
                    <a:pt x="1908" y="461"/>
                    <a:pt x="1919" y="344"/>
                    <a:pt x="1912" y="265"/>
                  </a:cubicBezTo>
                  <a:cubicBezTo>
                    <a:pt x="1906" y="175"/>
                    <a:pt x="1888" y="129"/>
                    <a:pt x="1889" y="129"/>
                  </a:cubicBezTo>
                  <a:cubicBezTo>
                    <a:pt x="1888" y="129"/>
                    <a:pt x="1900" y="177"/>
                    <a:pt x="1898" y="265"/>
                  </a:cubicBezTo>
                  <a:cubicBezTo>
                    <a:pt x="1897" y="352"/>
                    <a:pt x="1872" y="480"/>
                    <a:pt x="1792" y="613"/>
                  </a:cubicBezTo>
                  <a:cubicBezTo>
                    <a:pt x="1777" y="641"/>
                    <a:pt x="1758" y="669"/>
                    <a:pt x="1737" y="697"/>
                  </a:cubicBezTo>
                  <a:cubicBezTo>
                    <a:pt x="1719" y="719"/>
                    <a:pt x="1701" y="742"/>
                    <a:pt x="1684" y="764"/>
                  </a:cubicBezTo>
                  <a:cubicBezTo>
                    <a:pt x="1670" y="781"/>
                    <a:pt x="1652" y="795"/>
                    <a:pt x="1637" y="812"/>
                  </a:cubicBezTo>
                  <a:cubicBezTo>
                    <a:pt x="1630" y="819"/>
                    <a:pt x="1623" y="826"/>
                    <a:pt x="1617" y="832"/>
                  </a:cubicBezTo>
                  <a:cubicBezTo>
                    <a:pt x="1612" y="827"/>
                    <a:pt x="1607" y="821"/>
                    <a:pt x="1602" y="816"/>
                  </a:cubicBezTo>
                  <a:cubicBezTo>
                    <a:pt x="1584" y="793"/>
                    <a:pt x="1568" y="769"/>
                    <a:pt x="1554" y="746"/>
                  </a:cubicBezTo>
                  <a:cubicBezTo>
                    <a:pt x="1547" y="733"/>
                    <a:pt x="1539" y="720"/>
                    <a:pt x="1532" y="707"/>
                  </a:cubicBezTo>
                  <a:cubicBezTo>
                    <a:pt x="1516" y="675"/>
                    <a:pt x="1504" y="643"/>
                    <a:pt x="1495" y="612"/>
                  </a:cubicBezTo>
                  <a:cubicBezTo>
                    <a:pt x="1483" y="563"/>
                    <a:pt x="1477" y="519"/>
                    <a:pt x="1476" y="481"/>
                  </a:cubicBezTo>
                  <a:cubicBezTo>
                    <a:pt x="1476" y="403"/>
                    <a:pt x="1490" y="332"/>
                    <a:pt x="1510" y="278"/>
                  </a:cubicBezTo>
                  <a:cubicBezTo>
                    <a:pt x="1544" y="173"/>
                    <a:pt x="1505" y="110"/>
                    <a:pt x="1506" y="113"/>
                  </a:cubicBezTo>
                  <a:cubicBezTo>
                    <a:pt x="1505" y="111"/>
                    <a:pt x="1538" y="174"/>
                    <a:pt x="1500" y="275"/>
                  </a:cubicBezTo>
                  <a:cubicBezTo>
                    <a:pt x="1466" y="358"/>
                    <a:pt x="1443" y="482"/>
                    <a:pt x="1468" y="614"/>
                  </a:cubicBezTo>
                  <a:cubicBezTo>
                    <a:pt x="1415" y="561"/>
                    <a:pt x="1353" y="546"/>
                    <a:pt x="1325" y="497"/>
                  </a:cubicBezTo>
                  <a:cubicBezTo>
                    <a:pt x="1316" y="486"/>
                    <a:pt x="1309" y="474"/>
                    <a:pt x="1302" y="462"/>
                  </a:cubicBezTo>
                  <a:cubicBezTo>
                    <a:pt x="1273" y="398"/>
                    <a:pt x="1249" y="337"/>
                    <a:pt x="1231" y="287"/>
                  </a:cubicBezTo>
                  <a:cubicBezTo>
                    <a:pt x="1198" y="174"/>
                    <a:pt x="1157" y="114"/>
                    <a:pt x="1157" y="115"/>
                  </a:cubicBezTo>
                  <a:cubicBezTo>
                    <a:pt x="1157" y="115"/>
                    <a:pt x="1193" y="176"/>
                    <a:pt x="1221" y="291"/>
                  </a:cubicBezTo>
                  <a:cubicBezTo>
                    <a:pt x="1235" y="334"/>
                    <a:pt x="1251" y="382"/>
                    <a:pt x="1271" y="434"/>
                  </a:cubicBezTo>
                  <a:cubicBezTo>
                    <a:pt x="1275" y="444"/>
                    <a:pt x="1279" y="455"/>
                    <a:pt x="1284" y="465"/>
                  </a:cubicBezTo>
                  <a:cubicBezTo>
                    <a:pt x="1287" y="472"/>
                    <a:pt x="1289" y="478"/>
                    <a:pt x="1292" y="484"/>
                  </a:cubicBezTo>
                  <a:cubicBezTo>
                    <a:pt x="1309" y="519"/>
                    <a:pt x="1334" y="553"/>
                    <a:pt x="1368" y="577"/>
                  </a:cubicBezTo>
                  <a:cubicBezTo>
                    <a:pt x="1373" y="581"/>
                    <a:pt x="1378" y="584"/>
                    <a:pt x="1383" y="587"/>
                  </a:cubicBezTo>
                  <a:cubicBezTo>
                    <a:pt x="1413" y="609"/>
                    <a:pt x="1444" y="632"/>
                    <a:pt x="1463" y="665"/>
                  </a:cubicBezTo>
                  <a:cubicBezTo>
                    <a:pt x="1485" y="699"/>
                    <a:pt x="1505" y="740"/>
                    <a:pt x="1526" y="781"/>
                  </a:cubicBezTo>
                  <a:cubicBezTo>
                    <a:pt x="1536" y="802"/>
                    <a:pt x="1550" y="820"/>
                    <a:pt x="1564" y="837"/>
                  </a:cubicBezTo>
                  <a:cubicBezTo>
                    <a:pt x="1536" y="828"/>
                    <a:pt x="1509" y="825"/>
                    <a:pt x="1486" y="821"/>
                  </a:cubicBezTo>
                  <a:cubicBezTo>
                    <a:pt x="1403" y="811"/>
                    <a:pt x="1373" y="754"/>
                    <a:pt x="1369" y="752"/>
                  </a:cubicBezTo>
                  <a:cubicBezTo>
                    <a:pt x="1372" y="755"/>
                    <a:pt x="1394" y="820"/>
                    <a:pt x="1480" y="843"/>
                  </a:cubicBezTo>
                  <a:cubicBezTo>
                    <a:pt x="1509" y="850"/>
                    <a:pt x="1543" y="860"/>
                    <a:pt x="1574" y="877"/>
                  </a:cubicBezTo>
                  <a:cubicBezTo>
                    <a:pt x="1536" y="919"/>
                    <a:pt x="1500" y="970"/>
                    <a:pt x="1476" y="1059"/>
                  </a:cubicBezTo>
                  <a:cubicBezTo>
                    <a:pt x="1476" y="1060"/>
                    <a:pt x="1475" y="1061"/>
                    <a:pt x="1475" y="1062"/>
                  </a:cubicBezTo>
                  <a:cubicBezTo>
                    <a:pt x="1475" y="1063"/>
                    <a:pt x="1475" y="1063"/>
                    <a:pt x="1475" y="1063"/>
                  </a:cubicBezTo>
                  <a:cubicBezTo>
                    <a:pt x="1449" y="1162"/>
                    <a:pt x="1430" y="1263"/>
                    <a:pt x="1420" y="1365"/>
                  </a:cubicBezTo>
                  <a:cubicBezTo>
                    <a:pt x="1365" y="1326"/>
                    <a:pt x="1306" y="1298"/>
                    <a:pt x="1249" y="1277"/>
                  </a:cubicBezTo>
                  <a:cubicBezTo>
                    <a:pt x="1118" y="1229"/>
                    <a:pt x="994" y="1203"/>
                    <a:pt x="889" y="1169"/>
                  </a:cubicBezTo>
                  <a:cubicBezTo>
                    <a:pt x="865" y="1156"/>
                    <a:pt x="843" y="1141"/>
                    <a:pt x="825" y="1123"/>
                  </a:cubicBezTo>
                  <a:cubicBezTo>
                    <a:pt x="810" y="1109"/>
                    <a:pt x="801" y="1093"/>
                    <a:pt x="794" y="1077"/>
                  </a:cubicBezTo>
                  <a:cubicBezTo>
                    <a:pt x="796" y="1054"/>
                    <a:pt x="809" y="1030"/>
                    <a:pt x="825" y="1016"/>
                  </a:cubicBezTo>
                  <a:cubicBezTo>
                    <a:pt x="852" y="993"/>
                    <a:pt x="888" y="978"/>
                    <a:pt x="906" y="954"/>
                  </a:cubicBezTo>
                  <a:cubicBezTo>
                    <a:pt x="943" y="906"/>
                    <a:pt x="955" y="872"/>
                    <a:pt x="957" y="873"/>
                  </a:cubicBezTo>
                  <a:cubicBezTo>
                    <a:pt x="956" y="872"/>
                    <a:pt x="937" y="905"/>
                    <a:pt x="899" y="947"/>
                  </a:cubicBezTo>
                  <a:cubicBezTo>
                    <a:pt x="879" y="969"/>
                    <a:pt x="848" y="979"/>
                    <a:pt x="814" y="1003"/>
                  </a:cubicBezTo>
                  <a:cubicBezTo>
                    <a:pt x="803" y="1012"/>
                    <a:pt x="792" y="1026"/>
                    <a:pt x="785" y="1041"/>
                  </a:cubicBezTo>
                  <a:cubicBezTo>
                    <a:pt x="782" y="1020"/>
                    <a:pt x="782" y="1000"/>
                    <a:pt x="783" y="982"/>
                  </a:cubicBezTo>
                  <a:cubicBezTo>
                    <a:pt x="794" y="890"/>
                    <a:pt x="804" y="832"/>
                    <a:pt x="802" y="832"/>
                  </a:cubicBezTo>
                  <a:cubicBezTo>
                    <a:pt x="804" y="833"/>
                    <a:pt x="785" y="887"/>
                    <a:pt x="764" y="979"/>
                  </a:cubicBezTo>
                  <a:cubicBezTo>
                    <a:pt x="756" y="1020"/>
                    <a:pt x="753" y="1082"/>
                    <a:pt x="790" y="1132"/>
                  </a:cubicBezTo>
                  <a:cubicBezTo>
                    <a:pt x="668" y="1081"/>
                    <a:pt x="591" y="1002"/>
                    <a:pt x="554" y="937"/>
                  </a:cubicBezTo>
                  <a:cubicBezTo>
                    <a:pt x="541" y="914"/>
                    <a:pt x="531" y="894"/>
                    <a:pt x="524" y="877"/>
                  </a:cubicBezTo>
                  <a:cubicBezTo>
                    <a:pt x="507" y="822"/>
                    <a:pt x="509" y="766"/>
                    <a:pt x="517" y="719"/>
                  </a:cubicBezTo>
                  <a:cubicBezTo>
                    <a:pt x="528" y="656"/>
                    <a:pt x="536" y="603"/>
                    <a:pt x="533" y="566"/>
                  </a:cubicBezTo>
                  <a:cubicBezTo>
                    <a:pt x="530" y="530"/>
                    <a:pt x="523" y="511"/>
                    <a:pt x="523" y="511"/>
                  </a:cubicBezTo>
                  <a:cubicBezTo>
                    <a:pt x="523" y="511"/>
                    <a:pt x="529" y="530"/>
                    <a:pt x="530" y="566"/>
                  </a:cubicBezTo>
                  <a:cubicBezTo>
                    <a:pt x="531" y="603"/>
                    <a:pt x="521" y="654"/>
                    <a:pt x="508" y="718"/>
                  </a:cubicBezTo>
                  <a:cubicBezTo>
                    <a:pt x="494" y="781"/>
                    <a:pt x="492" y="866"/>
                    <a:pt x="535" y="944"/>
                  </a:cubicBezTo>
                  <a:cubicBezTo>
                    <a:pt x="559" y="992"/>
                    <a:pt x="596" y="1036"/>
                    <a:pt x="641" y="1075"/>
                  </a:cubicBezTo>
                  <a:cubicBezTo>
                    <a:pt x="677" y="1109"/>
                    <a:pt x="722" y="1142"/>
                    <a:pt x="777" y="1169"/>
                  </a:cubicBezTo>
                  <a:cubicBezTo>
                    <a:pt x="783" y="1172"/>
                    <a:pt x="789" y="1175"/>
                    <a:pt x="796" y="1179"/>
                  </a:cubicBezTo>
                  <a:cubicBezTo>
                    <a:pt x="789" y="1178"/>
                    <a:pt x="782" y="1178"/>
                    <a:pt x="775" y="1178"/>
                  </a:cubicBezTo>
                  <a:cubicBezTo>
                    <a:pt x="706" y="1175"/>
                    <a:pt x="639" y="1197"/>
                    <a:pt x="584" y="1210"/>
                  </a:cubicBezTo>
                  <a:cubicBezTo>
                    <a:pt x="526" y="1222"/>
                    <a:pt x="471" y="1227"/>
                    <a:pt x="421" y="1228"/>
                  </a:cubicBezTo>
                  <a:cubicBezTo>
                    <a:pt x="417" y="1228"/>
                    <a:pt x="413" y="1228"/>
                    <a:pt x="409" y="1228"/>
                  </a:cubicBezTo>
                  <a:cubicBezTo>
                    <a:pt x="381" y="1226"/>
                    <a:pt x="353" y="1223"/>
                    <a:pt x="327" y="1219"/>
                  </a:cubicBezTo>
                  <a:cubicBezTo>
                    <a:pt x="253" y="1209"/>
                    <a:pt x="187" y="1196"/>
                    <a:pt x="135" y="1173"/>
                  </a:cubicBezTo>
                  <a:cubicBezTo>
                    <a:pt x="35" y="1128"/>
                    <a:pt x="4" y="1058"/>
                    <a:pt x="0" y="1056"/>
                  </a:cubicBezTo>
                  <a:cubicBezTo>
                    <a:pt x="3" y="1058"/>
                    <a:pt x="29" y="1128"/>
                    <a:pt x="124" y="1178"/>
                  </a:cubicBezTo>
                  <a:cubicBezTo>
                    <a:pt x="110" y="1172"/>
                    <a:pt x="103" y="1168"/>
                    <a:pt x="102" y="1168"/>
                  </a:cubicBezTo>
                  <a:cubicBezTo>
                    <a:pt x="104" y="1169"/>
                    <a:pt x="216" y="1242"/>
                    <a:pt x="421" y="1247"/>
                  </a:cubicBezTo>
                  <a:cubicBezTo>
                    <a:pt x="422" y="1247"/>
                    <a:pt x="424" y="1247"/>
                    <a:pt x="425" y="1247"/>
                  </a:cubicBezTo>
                  <a:cubicBezTo>
                    <a:pt x="431" y="1248"/>
                    <a:pt x="437" y="1248"/>
                    <a:pt x="443" y="1248"/>
                  </a:cubicBezTo>
                  <a:cubicBezTo>
                    <a:pt x="461" y="1249"/>
                    <a:pt x="478" y="1248"/>
                    <a:pt x="496" y="1246"/>
                  </a:cubicBezTo>
                  <a:cubicBezTo>
                    <a:pt x="517" y="1245"/>
                    <a:pt x="538" y="1244"/>
                    <a:pt x="561" y="1241"/>
                  </a:cubicBezTo>
                  <a:cubicBezTo>
                    <a:pt x="564" y="1241"/>
                    <a:pt x="570" y="1239"/>
                    <a:pt x="570" y="1239"/>
                  </a:cubicBezTo>
                  <a:cubicBezTo>
                    <a:pt x="576" y="1239"/>
                    <a:pt x="583" y="1238"/>
                    <a:pt x="589" y="1236"/>
                  </a:cubicBezTo>
                  <a:cubicBezTo>
                    <a:pt x="595" y="1235"/>
                    <a:pt x="601" y="1234"/>
                    <a:pt x="607" y="1233"/>
                  </a:cubicBezTo>
                  <a:cubicBezTo>
                    <a:pt x="601" y="1238"/>
                    <a:pt x="595" y="1243"/>
                    <a:pt x="591" y="1249"/>
                  </a:cubicBezTo>
                  <a:cubicBezTo>
                    <a:pt x="575" y="1270"/>
                    <a:pt x="567" y="1292"/>
                    <a:pt x="561" y="1308"/>
                  </a:cubicBezTo>
                  <a:cubicBezTo>
                    <a:pt x="549" y="1343"/>
                    <a:pt x="541" y="1361"/>
                    <a:pt x="541" y="1361"/>
                  </a:cubicBezTo>
                  <a:cubicBezTo>
                    <a:pt x="541" y="1361"/>
                    <a:pt x="550" y="1343"/>
                    <a:pt x="564" y="1310"/>
                  </a:cubicBezTo>
                  <a:cubicBezTo>
                    <a:pt x="573" y="1285"/>
                    <a:pt x="590" y="1249"/>
                    <a:pt x="627" y="1228"/>
                  </a:cubicBezTo>
                  <a:cubicBezTo>
                    <a:pt x="675" y="1218"/>
                    <a:pt x="722" y="1208"/>
                    <a:pt x="775" y="1211"/>
                  </a:cubicBezTo>
                  <a:cubicBezTo>
                    <a:pt x="816" y="1212"/>
                    <a:pt x="869" y="1215"/>
                    <a:pt x="904" y="1226"/>
                  </a:cubicBezTo>
                  <a:cubicBezTo>
                    <a:pt x="939" y="1237"/>
                    <a:pt x="1053" y="1275"/>
                    <a:pt x="1135" y="1304"/>
                  </a:cubicBezTo>
                  <a:cubicBezTo>
                    <a:pt x="1073" y="1303"/>
                    <a:pt x="1016" y="1315"/>
                    <a:pt x="970" y="1334"/>
                  </a:cubicBezTo>
                  <a:cubicBezTo>
                    <a:pt x="960" y="1339"/>
                    <a:pt x="950" y="1344"/>
                    <a:pt x="941" y="1348"/>
                  </a:cubicBezTo>
                  <a:cubicBezTo>
                    <a:pt x="940" y="1349"/>
                    <a:pt x="939" y="1350"/>
                    <a:pt x="937" y="1350"/>
                  </a:cubicBezTo>
                  <a:cubicBezTo>
                    <a:pt x="935" y="1351"/>
                    <a:pt x="933" y="1353"/>
                    <a:pt x="930" y="1354"/>
                  </a:cubicBezTo>
                  <a:cubicBezTo>
                    <a:pt x="845" y="1401"/>
                    <a:pt x="787" y="1470"/>
                    <a:pt x="749" y="1522"/>
                  </a:cubicBezTo>
                  <a:cubicBezTo>
                    <a:pt x="725" y="1556"/>
                    <a:pt x="691" y="1569"/>
                    <a:pt x="669" y="1571"/>
                  </a:cubicBezTo>
                  <a:cubicBezTo>
                    <a:pt x="646" y="1572"/>
                    <a:pt x="635" y="1562"/>
                    <a:pt x="635" y="1563"/>
                  </a:cubicBezTo>
                  <a:cubicBezTo>
                    <a:pt x="635" y="1562"/>
                    <a:pt x="645" y="1574"/>
                    <a:pt x="669" y="1574"/>
                  </a:cubicBezTo>
                  <a:cubicBezTo>
                    <a:pt x="693" y="1574"/>
                    <a:pt x="729" y="1563"/>
                    <a:pt x="756" y="1528"/>
                  </a:cubicBezTo>
                  <a:cubicBezTo>
                    <a:pt x="799" y="1476"/>
                    <a:pt x="864" y="1406"/>
                    <a:pt x="954" y="1363"/>
                  </a:cubicBezTo>
                  <a:cubicBezTo>
                    <a:pt x="940" y="1380"/>
                    <a:pt x="930" y="1400"/>
                    <a:pt x="923" y="1416"/>
                  </a:cubicBezTo>
                  <a:cubicBezTo>
                    <a:pt x="899" y="1478"/>
                    <a:pt x="932" y="1515"/>
                    <a:pt x="933" y="1519"/>
                  </a:cubicBezTo>
                  <a:cubicBezTo>
                    <a:pt x="932" y="1515"/>
                    <a:pt x="905" y="1476"/>
                    <a:pt x="932" y="1420"/>
                  </a:cubicBezTo>
                  <a:cubicBezTo>
                    <a:pt x="946" y="1392"/>
                    <a:pt x="968" y="1358"/>
                    <a:pt x="1006" y="1343"/>
                  </a:cubicBezTo>
                  <a:cubicBezTo>
                    <a:pt x="1007" y="1343"/>
                    <a:pt x="1008" y="1343"/>
                    <a:pt x="1009" y="1342"/>
                  </a:cubicBezTo>
                  <a:cubicBezTo>
                    <a:pt x="1099" y="1319"/>
                    <a:pt x="1215" y="1335"/>
                    <a:pt x="1326" y="1389"/>
                  </a:cubicBezTo>
                  <a:cubicBezTo>
                    <a:pt x="1357" y="1408"/>
                    <a:pt x="1386" y="1429"/>
                    <a:pt x="1413" y="1454"/>
                  </a:cubicBezTo>
                  <a:cubicBezTo>
                    <a:pt x="1401" y="1665"/>
                    <a:pt x="1427" y="1877"/>
                    <a:pt x="1496" y="2082"/>
                  </a:cubicBezTo>
                  <a:cubicBezTo>
                    <a:pt x="1810" y="2082"/>
                    <a:pt x="1810" y="2082"/>
                    <a:pt x="1810" y="2082"/>
                  </a:cubicBezTo>
                  <a:cubicBezTo>
                    <a:pt x="1645" y="1874"/>
                    <a:pt x="1570" y="1625"/>
                    <a:pt x="1562" y="1370"/>
                  </a:cubicBezTo>
                  <a:cubicBezTo>
                    <a:pt x="1640" y="1334"/>
                    <a:pt x="1723" y="1317"/>
                    <a:pt x="1805" y="1312"/>
                  </a:cubicBezTo>
                  <a:cubicBezTo>
                    <a:pt x="1806" y="1311"/>
                    <a:pt x="1808" y="1311"/>
                    <a:pt x="1809" y="1311"/>
                  </a:cubicBezTo>
                  <a:cubicBezTo>
                    <a:pt x="1831" y="1313"/>
                    <a:pt x="1852" y="1317"/>
                    <a:pt x="1872" y="1323"/>
                  </a:cubicBezTo>
                  <a:cubicBezTo>
                    <a:pt x="1915" y="1338"/>
                    <a:pt x="1950" y="1378"/>
                    <a:pt x="1981" y="1412"/>
                  </a:cubicBezTo>
                  <a:cubicBezTo>
                    <a:pt x="1985" y="1418"/>
                    <a:pt x="1990" y="1423"/>
                    <a:pt x="1994" y="1428"/>
                  </a:cubicBezTo>
                  <a:cubicBezTo>
                    <a:pt x="2032" y="1507"/>
                    <a:pt x="2005" y="1595"/>
                    <a:pt x="2016" y="1660"/>
                  </a:cubicBezTo>
                  <a:cubicBezTo>
                    <a:pt x="2020" y="1704"/>
                    <a:pt x="2046" y="1732"/>
                    <a:pt x="2060" y="1749"/>
                  </a:cubicBezTo>
                  <a:cubicBezTo>
                    <a:pt x="2075" y="1767"/>
                    <a:pt x="2084" y="1776"/>
                    <a:pt x="2084" y="1776"/>
                  </a:cubicBezTo>
                  <a:cubicBezTo>
                    <a:pt x="2084" y="1776"/>
                    <a:pt x="2076" y="1766"/>
                    <a:pt x="2063" y="1747"/>
                  </a:cubicBezTo>
                  <a:cubicBezTo>
                    <a:pt x="2050" y="1728"/>
                    <a:pt x="2028" y="1700"/>
                    <a:pt x="2027" y="1659"/>
                  </a:cubicBezTo>
                  <a:cubicBezTo>
                    <a:pt x="2026" y="1618"/>
                    <a:pt x="2031" y="1569"/>
                    <a:pt x="2034" y="1513"/>
                  </a:cubicBezTo>
                  <a:cubicBezTo>
                    <a:pt x="2035" y="1499"/>
                    <a:pt x="2034" y="1483"/>
                    <a:pt x="2032" y="1467"/>
                  </a:cubicBezTo>
                  <a:cubicBezTo>
                    <a:pt x="2046" y="1481"/>
                    <a:pt x="2061" y="1495"/>
                    <a:pt x="2074" y="1508"/>
                  </a:cubicBezTo>
                  <a:cubicBezTo>
                    <a:pt x="2080" y="1514"/>
                    <a:pt x="2086" y="1519"/>
                    <a:pt x="2092" y="1524"/>
                  </a:cubicBezTo>
                  <a:cubicBezTo>
                    <a:pt x="2126" y="1558"/>
                    <a:pt x="2160" y="1590"/>
                    <a:pt x="2199" y="1615"/>
                  </a:cubicBezTo>
                  <a:cubicBezTo>
                    <a:pt x="2287" y="1676"/>
                    <a:pt x="2374" y="1719"/>
                    <a:pt x="2449" y="1747"/>
                  </a:cubicBezTo>
                  <a:cubicBezTo>
                    <a:pt x="2598" y="1808"/>
                    <a:pt x="2697" y="1823"/>
                    <a:pt x="2698" y="1818"/>
                  </a:cubicBezTo>
                  <a:cubicBezTo>
                    <a:pt x="2697" y="1823"/>
                    <a:pt x="2599" y="1803"/>
                    <a:pt x="2453" y="1737"/>
                  </a:cubicBezTo>
                  <a:cubicBezTo>
                    <a:pt x="2386" y="1709"/>
                    <a:pt x="2310" y="1669"/>
                    <a:pt x="2233" y="1615"/>
                  </a:cubicBezTo>
                  <a:cubicBezTo>
                    <a:pt x="2264" y="1627"/>
                    <a:pt x="2294" y="1634"/>
                    <a:pt x="2321" y="1639"/>
                  </a:cubicBezTo>
                  <a:cubicBezTo>
                    <a:pt x="2414" y="1654"/>
                    <a:pt x="2472" y="1645"/>
                    <a:pt x="2472" y="1647"/>
                  </a:cubicBezTo>
                  <a:cubicBezTo>
                    <a:pt x="2473" y="1645"/>
                    <a:pt x="2414" y="1648"/>
                    <a:pt x="2323" y="1628"/>
                  </a:cubicBezTo>
                  <a:cubicBezTo>
                    <a:pt x="2278" y="1617"/>
                    <a:pt x="2225" y="1601"/>
                    <a:pt x="2177" y="1564"/>
                  </a:cubicBezTo>
                  <a:cubicBezTo>
                    <a:pt x="2145" y="1537"/>
                    <a:pt x="2109" y="1508"/>
                    <a:pt x="2076" y="1474"/>
                  </a:cubicBezTo>
                  <a:cubicBezTo>
                    <a:pt x="2066" y="1464"/>
                    <a:pt x="2014" y="1405"/>
                    <a:pt x="2005" y="1392"/>
                  </a:cubicBezTo>
                  <a:cubicBezTo>
                    <a:pt x="1982" y="1365"/>
                    <a:pt x="1958" y="1332"/>
                    <a:pt x="1922" y="1308"/>
                  </a:cubicBezTo>
                  <a:cubicBezTo>
                    <a:pt x="2065" y="1306"/>
                    <a:pt x="2198" y="1314"/>
                    <a:pt x="2317" y="1314"/>
                  </a:cubicBezTo>
                  <a:cubicBezTo>
                    <a:pt x="2351" y="1324"/>
                    <a:pt x="2380" y="1342"/>
                    <a:pt x="2409" y="1358"/>
                  </a:cubicBezTo>
                  <a:cubicBezTo>
                    <a:pt x="2421" y="1367"/>
                    <a:pt x="2431" y="1375"/>
                    <a:pt x="2439" y="1385"/>
                  </a:cubicBezTo>
                  <a:cubicBezTo>
                    <a:pt x="2471" y="1418"/>
                    <a:pt x="2468" y="1452"/>
                    <a:pt x="2468" y="1454"/>
                  </a:cubicBezTo>
                  <a:cubicBezTo>
                    <a:pt x="2468" y="1451"/>
                    <a:pt x="2477" y="1419"/>
                    <a:pt x="2449" y="1379"/>
                  </a:cubicBezTo>
                  <a:cubicBezTo>
                    <a:pt x="2456" y="1382"/>
                    <a:pt x="2464" y="1385"/>
                    <a:pt x="2471" y="1387"/>
                  </a:cubicBezTo>
                  <a:cubicBezTo>
                    <a:pt x="2588" y="1426"/>
                    <a:pt x="2666" y="1408"/>
                    <a:pt x="2670" y="1408"/>
                  </a:cubicBezTo>
                  <a:cubicBezTo>
                    <a:pt x="2666" y="1407"/>
                    <a:pt x="2587" y="1419"/>
                    <a:pt x="2475" y="1376"/>
                  </a:cubicBezTo>
                  <a:cubicBezTo>
                    <a:pt x="2458" y="1371"/>
                    <a:pt x="2442" y="1362"/>
                    <a:pt x="2424" y="1351"/>
                  </a:cubicBezTo>
                  <a:cubicBezTo>
                    <a:pt x="2410" y="1338"/>
                    <a:pt x="2392" y="1325"/>
                    <a:pt x="2372" y="1314"/>
                  </a:cubicBezTo>
                  <a:cubicBezTo>
                    <a:pt x="2519" y="1310"/>
                    <a:pt x="2639" y="1278"/>
                    <a:pt x="2712" y="1235"/>
                  </a:cubicBezTo>
                  <a:cubicBezTo>
                    <a:pt x="2789" y="1190"/>
                    <a:pt x="2816" y="1147"/>
                    <a:pt x="2817" y="1149"/>
                  </a:cubicBezTo>
                  <a:cubicBezTo>
                    <a:pt x="2816" y="1147"/>
                    <a:pt x="2784" y="1186"/>
                    <a:pt x="2706" y="1222"/>
                  </a:cubicBezTo>
                  <a:close/>
                </a:path>
              </a:pathLst>
            </a:custGeom>
            <a:solidFill>
              <a:schemeClr val="tx2">
                <a:lumMod val="50000"/>
              </a:schemeClr>
            </a:solidFill>
            <a:ln>
              <a:noFill/>
            </a:ln>
            <a:scene3d>
              <a:camera prst="orthographicFront"/>
              <a:lightRig rig="threePt" dir="t"/>
            </a:scene3d>
            <a:sp3d>
              <a:bevelT/>
            </a:sp3d>
            <a:extLst/>
          </p:spPr>
          <p:txBody>
            <a:bodyPr vert="horz" wrap="square" lIns="68580" tIns="34290" rIns="68580" bIns="34290" numCol="1" anchor="t" anchorCtr="0" compatLnSpc="1">
              <a:prstTxWarp prst="textNoShape">
                <a:avLst/>
              </a:prstTxWarp>
            </a:bodyPr>
            <a:lstStyle/>
            <a:p>
              <a:endParaRPr lang="id-ID" sz="1350"/>
            </a:p>
          </p:txBody>
        </p:sp>
        <p:sp>
          <p:nvSpPr>
            <p:cNvPr id="14" name="Oval 7"/>
            <p:cNvSpPr>
              <a:spLocks noChangeArrowheads="1"/>
            </p:cNvSpPr>
            <p:nvPr/>
          </p:nvSpPr>
          <p:spPr bwMode="auto">
            <a:xfrm>
              <a:off x="10671657" y="7647544"/>
              <a:ext cx="1243038" cy="1242094"/>
            </a:xfrm>
            <a:prstGeom prst="ellipse">
              <a:avLst/>
            </a:prstGeom>
            <a:solidFill>
              <a:schemeClr val="accent2"/>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15" name="Oval 7"/>
            <p:cNvSpPr>
              <a:spLocks noChangeArrowheads="1"/>
            </p:cNvSpPr>
            <p:nvPr/>
          </p:nvSpPr>
          <p:spPr bwMode="auto">
            <a:xfrm>
              <a:off x="12870167" y="7647544"/>
              <a:ext cx="1371600" cy="1371600"/>
            </a:xfrm>
            <a:prstGeom prst="ellipse">
              <a:avLst/>
            </a:prstGeom>
            <a:solidFill>
              <a:schemeClr val="accent6"/>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16" name="Oval 7"/>
            <p:cNvSpPr>
              <a:spLocks noChangeArrowheads="1"/>
            </p:cNvSpPr>
            <p:nvPr/>
          </p:nvSpPr>
          <p:spPr bwMode="auto">
            <a:xfrm>
              <a:off x="12998729" y="11555867"/>
              <a:ext cx="1243038" cy="1242094"/>
            </a:xfrm>
            <a:prstGeom prst="ellipse">
              <a:avLst/>
            </a:prstGeom>
            <a:solidFill>
              <a:schemeClr val="accent1"/>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17" name="Oval 7"/>
            <p:cNvSpPr>
              <a:spLocks noChangeArrowheads="1"/>
            </p:cNvSpPr>
            <p:nvPr/>
          </p:nvSpPr>
          <p:spPr bwMode="auto">
            <a:xfrm>
              <a:off x="5757821" y="8013304"/>
              <a:ext cx="2011680" cy="2011680"/>
            </a:xfrm>
            <a:prstGeom prst="ellipse">
              <a:avLst/>
            </a:prstGeom>
            <a:solidFill>
              <a:schemeClr val="accent6"/>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18" name="Oval 7"/>
            <p:cNvSpPr>
              <a:spLocks noChangeArrowheads="1"/>
            </p:cNvSpPr>
            <p:nvPr/>
          </p:nvSpPr>
          <p:spPr bwMode="auto">
            <a:xfrm>
              <a:off x="7487220" y="5178664"/>
              <a:ext cx="2468880" cy="2468880"/>
            </a:xfrm>
            <a:prstGeom prst="ellipse">
              <a:avLst/>
            </a:prstGeom>
            <a:solidFill>
              <a:schemeClr val="accent1"/>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19" name="Oval 7"/>
            <p:cNvSpPr>
              <a:spLocks noChangeArrowheads="1"/>
            </p:cNvSpPr>
            <p:nvPr/>
          </p:nvSpPr>
          <p:spPr bwMode="auto">
            <a:xfrm>
              <a:off x="13555967" y="3793931"/>
              <a:ext cx="2286000" cy="2286000"/>
            </a:xfrm>
            <a:prstGeom prst="ellipse">
              <a:avLst/>
            </a:prstGeom>
            <a:solidFill>
              <a:schemeClr val="accent5"/>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20" name="Oval 7"/>
            <p:cNvSpPr>
              <a:spLocks noChangeArrowheads="1"/>
            </p:cNvSpPr>
            <p:nvPr/>
          </p:nvSpPr>
          <p:spPr bwMode="auto">
            <a:xfrm>
              <a:off x="15841967" y="8333344"/>
              <a:ext cx="2011680" cy="2011680"/>
            </a:xfrm>
            <a:prstGeom prst="ellipse">
              <a:avLst/>
            </a:prstGeom>
            <a:solidFill>
              <a:schemeClr val="accent3"/>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21" name="Oval 7"/>
            <p:cNvSpPr>
              <a:spLocks noChangeArrowheads="1"/>
            </p:cNvSpPr>
            <p:nvPr/>
          </p:nvSpPr>
          <p:spPr bwMode="auto">
            <a:xfrm>
              <a:off x="7944420" y="10550027"/>
              <a:ext cx="2011680" cy="2011680"/>
            </a:xfrm>
            <a:prstGeom prst="ellipse">
              <a:avLst/>
            </a:prstGeom>
            <a:solidFill>
              <a:schemeClr val="accent2"/>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22" name="Oval 7"/>
            <p:cNvSpPr>
              <a:spLocks noChangeArrowheads="1"/>
            </p:cNvSpPr>
            <p:nvPr/>
          </p:nvSpPr>
          <p:spPr bwMode="auto">
            <a:xfrm>
              <a:off x="15108597" y="11353954"/>
              <a:ext cx="1645920" cy="1645920"/>
            </a:xfrm>
            <a:prstGeom prst="ellipse">
              <a:avLst/>
            </a:prstGeom>
            <a:solidFill>
              <a:schemeClr val="accent2"/>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23" name="Oval 7"/>
            <p:cNvSpPr>
              <a:spLocks noChangeArrowheads="1"/>
            </p:cNvSpPr>
            <p:nvPr/>
          </p:nvSpPr>
          <p:spPr bwMode="auto">
            <a:xfrm>
              <a:off x="11688785" y="5218970"/>
              <a:ext cx="731520" cy="731520"/>
            </a:xfrm>
            <a:prstGeom prst="ellipse">
              <a:avLst/>
            </a:prstGeom>
            <a:solidFill>
              <a:schemeClr val="accent3"/>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24" name="Oval 7"/>
            <p:cNvSpPr>
              <a:spLocks noChangeArrowheads="1"/>
            </p:cNvSpPr>
            <p:nvPr/>
          </p:nvSpPr>
          <p:spPr bwMode="auto">
            <a:xfrm>
              <a:off x="9350425" y="8001505"/>
              <a:ext cx="731520" cy="731520"/>
            </a:xfrm>
            <a:prstGeom prst="ellipse">
              <a:avLst/>
            </a:prstGeom>
            <a:solidFill>
              <a:schemeClr val="accent3"/>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25" name="Oval 7"/>
            <p:cNvSpPr>
              <a:spLocks noChangeArrowheads="1"/>
            </p:cNvSpPr>
            <p:nvPr/>
          </p:nvSpPr>
          <p:spPr bwMode="auto">
            <a:xfrm>
              <a:off x="15483768" y="10343528"/>
              <a:ext cx="731520" cy="731520"/>
            </a:xfrm>
            <a:prstGeom prst="ellipse">
              <a:avLst/>
            </a:prstGeom>
            <a:solidFill>
              <a:schemeClr val="accent5">
                <a:lumMod val="60000"/>
                <a:lumOff val="40000"/>
              </a:schemeClr>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26" name="Oval 7"/>
            <p:cNvSpPr>
              <a:spLocks noChangeArrowheads="1"/>
            </p:cNvSpPr>
            <p:nvPr/>
          </p:nvSpPr>
          <p:spPr bwMode="auto">
            <a:xfrm>
              <a:off x="14065511" y="6530340"/>
              <a:ext cx="731520" cy="731520"/>
            </a:xfrm>
            <a:prstGeom prst="ellipse">
              <a:avLst/>
            </a:prstGeom>
            <a:solidFill>
              <a:schemeClr val="accent4"/>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sp>
          <p:nvSpPr>
            <p:cNvPr id="27" name="Oval 7"/>
            <p:cNvSpPr>
              <a:spLocks noChangeArrowheads="1"/>
            </p:cNvSpPr>
            <p:nvPr/>
          </p:nvSpPr>
          <p:spPr bwMode="auto">
            <a:xfrm>
              <a:off x="10200923" y="4708396"/>
              <a:ext cx="1243038" cy="1242094"/>
            </a:xfrm>
            <a:prstGeom prst="ellipse">
              <a:avLst/>
            </a:prstGeom>
            <a:solidFill>
              <a:schemeClr val="accent2"/>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dirty="0"/>
            </a:p>
          </p:txBody>
        </p:sp>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45460" y="11263160"/>
              <a:ext cx="609600" cy="609600"/>
            </a:xfrm>
            <a:prstGeom prst="rect">
              <a:avLst/>
            </a:prstGeom>
          </p:spPr>
        </p:pic>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6869" y="8733025"/>
              <a:ext cx="609600" cy="609600"/>
            </a:xfrm>
            <a:prstGeom prst="rect">
              <a:avLst/>
            </a:prstGeom>
          </p:spPr>
        </p:pic>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45614" y="9037825"/>
              <a:ext cx="609600" cy="609600"/>
            </a:xfrm>
            <a:prstGeom prst="rect">
              <a:avLst/>
            </a:prstGeom>
          </p:spPr>
        </p:pic>
        <p:pic>
          <p:nvPicPr>
            <p:cNvPr id="31" name="Picture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626757" y="11872760"/>
              <a:ext cx="609600" cy="609600"/>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03567" y="8214865"/>
              <a:ext cx="304800" cy="304800"/>
            </a:xfrm>
            <a:prstGeom prst="rect">
              <a:avLst/>
            </a:prstGeom>
          </p:spPr>
        </p:pic>
        <p:pic>
          <p:nvPicPr>
            <p:cNvPr id="33" name="Picture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63754" y="5183632"/>
              <a:ext cx="304800" cy="304800"/>
            </a:xfrm>
            <a:prstGeom prst="rect">
              <a:avLst/>
            </a:prstGeom>
          </p:spPr>
        </p:pic>
        <p:pic>
          <p:nvPicPr>
            <p:cNvPr id="34" name="Picture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149111" y="8116191"/>
              <a:ext cx="304800" cy="304800"/>
            </a:xfrm>
            <a:prstGeom prst="rect">
              <a:avLst/>
            </a:prstGeom>
          </p:spPr>
        </p:pic>
        <p:pic>
          <p:nvPicPr>
            <p:cNvPr id="35" name="Picture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477373" y="12053089"/>
              <a:ext cx="304800" cy="304800"/>
            </a:xfrm>
            <a:prstGeom prst="rect">
              <a:avLst/>
            </a:prstGeom>
          </p:spPr>
        </p:pic>
        <p:pic>
          <p:nvPicPr>
            <p:cNvPr id="36" name="Picture 3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089367" y="4365530"/>
              <a:ext cx="1219200" cy="1219200"/>
            </a:xfrm>
            <a:prstGeom prst="rect">
              <a:avLst/>
            </a:prstGeom>
          </p:spPr>
        </p:pic>
        <p:pic>
          <p:nvPicPr>
            <p:cNvPr id="37" name="Picture 3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12060" y="5813029"/>
              <a:ext cx="1219200" cy="1219200"/>
            </a:xfrm>
            <a:prstGeom prst="rect">
              <a:avLst/>
            </a:prstGeom>
          </p:spPr>
        </p:pic>
      </p:grpSp>
      <p:sp>
        <p:nvSpPr>
          <p:cNvPr id="38" name="Rectangle 37"/>
          <p:cNvSpPr/>
          <p:nvPr/>
        </p:nvSpPr>
        <p:spPr>
          <a:xfrm>
            <a:off x="6243737" y="2052468"/>
            <a:ext cx="2883781" cy="1600438"/>
          </a:xfrm>
          <a:prstGeom prst="rect">
            <a:avLst/>
          </a:prstGeom>
        </p:spPr>
        <p:txBody>
          <a:bodyPr wrap="square">
            <a:spAutoFit/>
          </a:bodyPr>
          <a:lstStyle/>
          <a:p>
            <a:r>
              <a:rPr lang="en-US" sz="1400" dirty="0">
                <a:solidFill>
                  <a:schemeClr val="tx2">
                    <a:lumMod val="50000"/>
                  </a:schemeClr>
                </a:solidFill>
              </a:rPr>
              <a:t>The College provides regular members updates, access to online resources, journals, consultations, professional development opportunities, scholarships, nursing vacancies and news on current nursing related issues.</a:t>
            </a:r>
          </a:p>
        </p:txBody>
      </p:sp>
      <p:sp>
        <p:nvSpPr>
          <p:cNvPr id="39" name="TextBox 38"/>
          <p:cNvSpPr txBox="1"/>
          <p:nvPr/>
        </p:nvSpPr>
        <p:spPr>
          <a:xfrm>
            <a:off x="6256700" y="1711582"/>
            <a:ext cx="2171255"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Resources</a:t>
            </a:r>
          </a:p>
        </p:txBody>
      </p:sp>
      <p:sp>
        <p:nvSpPr>
          <p:cNvPr id="40" name="Rectangle 39"/>
          <p:cNvSpPr/>
          <p:nvPr/>
        </p:nvSpPr>
        <p:spPr>
          <a:xfrm>
            <a:off x="7060134" y="4167369"/>
            <a:ext cx="2171255" cy="954107"/>
          </a:xfrm>
          <a:prstGeom prst="rect">
            <a:avLst/>
          </a:prstGeom>
        </p:spPr>
        <p:txBody>
          <a:bodyPr wrap="square">
            <a:spAutoFit/>
          </a:bodyPr>
          <a:lstStyle/>
          <a:p>
            <a:r>
              <a:rPr lang="en-US" sz="1400" dirty="0">
                <a:solidFill>
                  <a:schemeClr val="tx2">
                    <a:lumMod val="50000"/>
                  </a:schemeClr>
                </a:solidFill>
              </a:rPr>
              <a:t>The College is responsive to membership needs and  runs regular workshops on a variety of topics.</a:t>
            </a:r>
          </a:p>
        </p:txBody>
      </p:sp>
      <p:sp>
        <p:nvSpPr>
          <p:cNvPr id="41" name="TextBox 40"/>
          <p:cNvSpPr txBox="1"/>
          <p:nvPr/>
        </p:nvSpPr>
        <p:spPr>
          <a:xfrm>
            <a:off x="7016197" y="3858450"/>
            <a:ext cx="2171255"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Workshops</a:t>
            </a:r>
          </a:p>
        </p:txBody>
      </p:sp>
      <p:sp>
        <p:nvSpPr>
          <p:cNvPr id="42" name="Rectangle 41"/>
          <p:cNvSpPr/>
          <p:nvPr/>
        </p:nvSpPr>
        <p:spPr>
          <a:xfrm>
            <a:off x="5907232" y="5800342"/>
            <a:ext cx="3029932" cy="954107"/>
          </a:xfrm>
          <a:prstGeom prst="rect">
            <a:avLst/>
          </a:prstGeom>
        </p:spPr>
        <p:txBody>
          <a:bodyPr wrap="square">
            <a:spAutoFit/>
          </a:bodyPr>
          <a:lstStyle/>
          <a:p>
            <a:r>
              <a:rPr lang="en-US" sz="1400" dirty="0">
                <a:solidFill>
                  <a:schemeClr val="tx2">
                    <a:lumMod val="50000"/>
                  </a:schemeClr>
                </a:solidFill>
              </a:rPr>
              <a:t>The College provides access to professional nursing supervisors who can be directly accessed by the College membership.</a:t>
            </a:r>
          </a:p>
        </p:txBody>
      </p:sp>
      <p:sp>
        <p:nvSpPr>
          <p:cNvPr id="43" name="TextBox 42"/>
          <p:cNvSpPr txBox="1"/>
          <p:nvPr/>
        </p:nvSpPr>
        <p:spPr>
          <a:xfrm>
            <a:off x="3808783" y="5653689"/>
            <a:ext cx="2171255" cy="646331"/>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Mentoring, coaching  and supervision</a:t>
            </a:r>
          </a:p>
        </p:txBody>
      </p:sp>
      <p:sp>
        <p:nvSpPr>
          <p:cNvPr id="44" name="Rectangle 43"/>
          <p:cNvSpPr/>
          <p:nvPr/>
        </p:nvSpPr>
        <p:spPr>
          <a:xfrm>
            <a:off x="-15317" y="2416921"/>
            <a:ext cx="2364119" cy="1600438"/>
          </a:xfrm>
          <a:prstGeom prst="rect">
            <a:avLst/>
          </a:prstGeom>
        </p:spPr>
        <p:txBody>
          <a:bodyPr wrap="square">
            <a:spAutoFit/>
          </a:bodyPr>
          <a:lstStyle/>
          <a:p>
            <a:pPr algn="r"/>
            <a:r>
              <a:rPr lang="en-NZ" sz="1400" dirty="0"/>
              <a:t>The College acknowledges Te Tiriti o Waitangi as the foundation document of this nation and this underpins all activities undertaken by the College, including structure and  governance</a:t>
            </a:r>
            <a:r>
              <a:rPr lang="en-US" sz="1400" dirty="0">
                <a:solidFill>
                  <a:schemeClr val="tx2">
                    <a:lumMod val="50000"/>
                  </a:schemeClr>
                </a:solidFill>
              </a:rPr>
              <a:t>.</a:t>
            </a:r>
          </a:p>
        </p:txBody>
      </p:sp>
      <p:sp>
        <p:nvSpPr>
          <p:cNvPr id="45" name="TextBox 44"/>
          <p:cNvSpPr txBox="1"/>
          <p:nvPr/>
        </p:nvSpPr>
        <p:spPr>
          <a:xfrm>
            <a:off x="200153" y="2097028"/>
            <a:ext cx="2171255"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Treaty partnership</a:t>
            </a:r>
          </a:p>
        </p:txBody>
      </p:sp>
      <p:sp>
        <p:nvSpPr>
          <p:cNvPr id="46" name="Rectangle 45"/>
          <p:cNvSpPr/>
          <p:nvPr/>
        </p:nvSpPr>
        <p:spPr>
          <a:xfrm>
            <a:off x="-125797" y="5203921"/>
            <a:ext cx="2554104" cy="1169551"/>
          </a:xfrm>
          <a:prstGeom prst="rect">
            <a:avLst/>
          </a:prstGeom>
        </p:spPr>
        <p:txBody>
          <a:bodyPr wrap="square">
            <a:spAutoFit/>
          </a:bodyPr>
          <a:lstStyle/>
          <a:p>
            <a:pPr algn="r"/>
            <a:r>
              <a:rPr lang="en-NZ" sz="1400" dirty="0"/>
              <a:t>Which covers legal costs and expenses if you are alleged to have provided inadequate advice, services</a:t>
            </a:r>
          </a:p>
          <a:p>
            <a:pPr algn="r"/>
            <a:endParaRPr lang="en-US" sz="1400" dirty="0">
              <a:solidFill>
                <a:schemeClr val="tx2">
                  <a:lumMod val="50000"/>
                </a:schemeClr>
              </a:solidFill>
            </a:endParaRPr>
          </a:p>
        </p:txBody>
      </p:sp>
      <p:sp>
        <p:nvSpPr>
          <p:cNvPr id="47" name="TextBox 46"/>
          <p:cNvSpPr txBox="1"/>
          <p:nvPr/>
        </p:nvSpPr>
        <p:spPr>
          <a:xfrm>
            <a:off x="395839" y="4851454"/>
            <a:ext cx="2048072"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Indemnity</a:t>
            </a:r>
          </a:p>
        </p:txBody>
      </p:sp>
      <p:sp>
        <p:nvSpPr>
          <p:cNvPr id="48"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16718723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40014"/>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Web resources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More examples of College resources available on the website…</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893635" y="2015237"/>
            <a:ext cx="1728785" cy="401572"/>
          </a:xfrm>
          <a:prstGeom prst="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893634" y="4734131"/>
            <a:ext cx="1707686" cy="1600438"/>
          </a:xfrm>
          <a:prstGeom prst="rect">
            <a:avLst/>
          </a:prstGeom>
        </p:spPr>
        <p:txBody>
          <a:bodyPr wrap="square">
            <a:spAutoFit/>
          </a:bodyPr>
          <a:lstStyle/>
          <a:p>
            <a:pPr algn="ctr"/>
            <a:r>
              <a:rPr lang="en-US" sz="1400" dirty="0"/>
              <a:t>Free to College members.</a:t>
            </a:r>
          </a:p>
          <a:p>
            <a:pPr algn="ctr"/>
            <a:r>
              <a:rPr lang="en-US" sz="1400" dirty="0"/>
              <a:t>Try a new way of presenting evidence of your practice competence</a:t>
            </a:r>
          </a:p>
          <a:p>
            <a:pPr algn="ctr"/>
            <a:endParaRPr lang="en-US" sz="1400" dirty="0"/>
          </a:p>
        </p:txBody>
      </p:sp>
      <p:sp>
        <p:nvSpPr>
          <p:cNvPr id="16" name="TextBox 15"/>
          <p:cNvSpPr txBox="1"/>
          <p:nvPr/>
        </p:nvSpPr>
        <p:spPr>
          <a:xfrm>
            <a:off x="893634" y="2050258"/>
            <a:ext cx="1728786" cy="369332"/>
          </a:xfrm>
          <a:prstGeom prst="rect">
            <a:avLst/>
          </a:prstGeom>
          <a:noFill/>
          <a:scene3d>
            <a:camera prst="orthographicFront"/>
            <a:lightRig rig="threePt" dir="t"/>
          </a:scene3d>
          <a:sp3d>
            <a:bevelT/>
          </a:sp3d>
        </p:spPr>
        <p:txBody>
          <a:bodyPr wrap="square" rtlCol="0">
            <a:spAutoFit/>
          </a:bodyPr>
          <a:lstStyle/>
          <a:p>
            <a:pPr algn="ctr"/>
            <a:r>
              <a:rPr lang="en-US" dirty="0">
                <a:solidFill>
                  <a:schemeClr val="bg1"/>
                </a:solidFill>
                <a:latin typeface="Bebas Neue" panose="020B0606020202050201" pitchFamily="34" charset="0"/>
              </a:rPr>
              <a:t>Nurse ePortfolio</a:t>
            </a:r>
          </a:p>
        </p:txBody>
      </p:sp>
      <p:sp>
        <p:nvSpPr>
          <p:cNvPr id="18" name="Rectangle 17"/>
          <p:cNvSpPr/>
          <p:nvPr/>
        </p:nvSpPr>
        <p:spPr>
          <a:xfrm>
            <a:off x="3729040" y="2007130"/>
            <a:ext cx="1728785" cy="401572"/>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3634305" y="4790038"/>
            <a:ext cx="1707686" cy="1169551"/>
          </a:xfrm>
          <a:prstGeom prst="rect">
            <a:avLst/>
          </a:prstGeom>
        </p:spPr>
        <p:txBody>
          <a:bodyPr wrap="square">
            <a:spAutoFit/>
          </a:bodyPr>
          <a:lstStyle/>
          <a:p>
            <a:pPr algn="ctr"/>
            <a:r>
              <a:rPr lang="en-US" sz="1400" dirty="0"/>
              <a:t>Add your professional supervisor profile or access a professional supervisor. </a:t>
            </a:r>
          </a:p>
        </p:txBody>
      </p:sp>
      <p:sp>
        <p:nvSpPr>
          <p:cNvPr id="21" name="TextBox 20"/>
          <p:cNvSpPr txBox="1"/>
          <p:nvPr/>
        </p:nvSpPr>
        <p:spPr>
          <a:xfrm>
            <a:off x="3714436" y="1941633"/>
            <a:ext cx="1700432" cy="523220"/>
          </a:xfrm>
          <a:prstGeom prst="rect">
            <a:avLst/>
          </a:prstGeom>
          <a:noFill/>
          <a:scene3d>
            <a:camera prst="orthographicFront"/>
            <a:lightRig rig="threePt" dir="t"/>
          </a:scene3d>
          <a:sp3d>
            <a:bevelT/>
          </a:sp3d>
        </p:spPr>
        <p:txBody>
          <a:bodyPr wrap="square" rtlCol="0">
            <a:spAutoFit/>
          </a:bodyPr>
          <a:lstStyle/>
          <a:p>
            <a:pPr algn="ctr"/>
            <a:r>
              <a:rPr lang="en-US" sz="1400" dirty="0">
                <a:solidFill>
                  <a:schemeClr val="bg1"/>
                </a:solidFill>
                <a:latin typeface="Bebas Neue" panose="020B0606020202050201" pitchFamily="34" charset="0"/>
              </a:rPr>
              <a:t>Professional Supervision</a:t>
            </a:r>
          </a:p>
        </p:txBody>
      </p:sp>
      <p:sp>
        <p:nvSpPr>
          <p:cNvPr id="23" name="Rectangle 22"/>
          <p:cNvSpPr/>
          <p:nvPr/>
        </p:nvSpPr>
        <p:spPr>
          <a:xfrm>
            <a:off x="6191691" y="2015237"/>
            <a:ext cx="1728785" cy="401572"/>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6207082" y="4769000"/>
            <a:ext cx="1707686" cy="1169551"/>
          </a:xfrm>
          <a:prstGeom prst="rect">
            <a:avLst/>
          </a:prstGeom>
        </p:spPr>
        <p:txBody>
          <a:bodyPr wrap="square">
            <a:spAutoFit/>
          </a:bodyPr>
          <a:lstStyle/>
          <a:p>
            <a:pPr algn="ctr"/>
            <a:r>
              <a:rPr lang="en-US" sz="1400" dirty="0"/>
              <a:t>Videos, links, tips and resources to support you in  your role as a supervisor for  NP candidates.</a:t>
            </a:r>
          </a:p>
        </p:txBody>
      </p:sp>
      <p:sp>
        <p:nvSpPr>
          <p:cNvPr id="26" name="TextBox 25"/>
          <p:cNvSpPr txBox="1"/>
          <p:nvPr/>
        </p:nvSpPr>
        <p:spPr>
          <a:xfrm>
            <a:off x="6219188" y="1952981"/>
            <a:ext cx="1700432" cy="523220"/>
          </a:xfrm>
          <a:prstGeom prst="rect">
            <a:avLst/>
          </a:prstGeom>
          <a:noFill/>
        </p:spPr>
        <p:txBody>
          <a:bodyPr wrap="square" rtlCol="0">
            <a:spAutoFit/>
          </a:bodyPr>
          <a:lstStyle/>
          <a:p>
            <a:pPr algn="ctr"/>
            <a:r>
              <a:rPr lang="en-US" sz="1400" dirty="0">
                <a:solidFill>
                  <a:schemeClr val="bg1"/>
                </a:solidFill>
                <a:latin typeface="Bebas Neue" panose="020B0606020202050201" pitchFamily="34" charset="0"/>
              </a:rPr>
              <a:t>Supervisors for NP Candidates</a:t>
            </a:r>
          </a:p>
        </p:txBody>
      </p:sp>
      <p:pic>
        <p:nvPicPr>
          <p:cNvPr id="34" name="Picture 33"/>
          <p:cNvPicPr>
            <a:picLocks noChangeAspect="1"/>
          </p:cNvPicPr>
          <p:nvPr/>
        </p:nvPicPr>
        <p:blipFill>
          <a:blip r:embed="rId3"/>
          <a:stretch>
            <a:fillRect/>
          </a:stretch>
        </p:blipFill>
        <p:spPr>
          <a:xfrm>
            <a:off x="3729132" y="2669570"/>
            <a:ext cx="1728693" cy="1915751"/>
          </a:xfrm>
          <a:prstGeom prst="rect">
            <a:avLst/>
          </a:prstGeom>
          <a:ln>
            <a:noFill/>
          </a:ln>
          <a:effectLst>
            <a:outerShdw blurRad="292100" dist="139700" dir="2700000" algn="tl" rotWithShape="0">
              <a:srgbClr val="333333">
                <a:alpha val="65000"/>
              </a:srgbClr>
            </a:outerShdw>
          </a:effectLst>
        </p:spPr>
      </p:pic>
      <p:sp>
        <p:nvSpPr>
          <p:cNvPr id="36" name="Footer Placeholder 4"/>
          <p:cNvSpPr>
            <a:spLocks noGrp="1"/>
          </p:cNvSpPr>
          <p:nvPr>
            <p:ph type="ftr" sz="quarter" idx="11"/>
          </p:nvPr>
        </p:nvSpPr>
        <p:spPr>
          <a:xfrm>
            <a:off x="3028950" y="6356351"/>
            <a:ext cx="3086100" cy="365125"/>
          </a:xfrm>
        </p:spPr>
        <p:txBody>
          <a:bodyPr/>
          <a:lstStyle/>
          <a:p>
            <a:endParaRPr lang="en-US" dirty="0">
              <a:hlinkClick r:id="rId4"/>
            </a:endParaRPr>
          </a:p>
          <a:p>
            <a:r>
              <a:rPr lang="en-US" dirty="0">
                <a:hlinkClick r:id="rId4"/>
              </a:rPr>
              <a:t>www.nurse.org.nz</a:t>
            </a:r>
            <a:endParaRPr lang="en-US" dirty="0"/>
          </a:p>
          <a:p>
            <a:endParaRPr lang="en-US" dirty="0"/>
          </a:p>
        </p:txBody>
      </p:sp>
      <p:pic>
        <p:nvPicPr>
          <p:cNvPr id="2" name="Picture 1"/>
          <p:cNvPicPr>
            <a:picLocks noChangeAspect="1"/>
          </p:cNvPicPr>
          <p:nvPr/>
        </p:nvPicPr>
        <p:blipFill>
          <a:blip r:embed="rId5"/>
          <a:stretch>
            <a:fillRect/>
          </a:stretch>
        </p:blipFill>
        <p:spPr>
          <a:xfrm>
            <a:off x="893634" y="2669571"/>
            <a:ext cx="1728786" cy="1897749"/>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6"/>
          <a:stretch>
            <a:fillRect/>
          </a:stretch>
        </p:blipFill>
        <p:spPr>
          <a:xfrm>
            <a:off x="6207082" y="2669570"/>
            <a:ext cx="1724645" cy="1897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69888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40014"/>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Reading resources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Even more….</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893635" y="2015237"/>
            <a:ext cx="1728785" cy="401572"/>
          </a:xfrm>
          <a:prstGeom prst="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6394127" y="4990714"/>
            <a:ext cx="1707686" cy="1169551"/>
          </a:xfrm>
          <a:prstGeom prst="rect">
            <a:avLst/>
          </a:prstGeom>
        </p:spPr>
        <p:txBody>
          <a:bodyPr wrap="square">
            <a:spAutoFit/>
          </a:bodyPr>
          <a:lstStyle/>
          <a:p>
            <a:pPr algn="ctr"/>
            <a:r>
              <a:rPr lang="en-US" sz="1400" dirty="0">
                <a:solidFill>
                  <a:schemeClr val="tx2">
                    <a:lumMod val="50000"/>
                  </a:schemeClr>
                </a:solidFill>
              </a:rPr>
              <a:t>The College journal with article, conference reports, research  and resources</a:t>
            </a:r>
          </a:p>
        </p:txBody>
      </p:sp>
      <p:sp>
        <p:nvSpPr>
          <p:cNvPr id="16" name="TextBox 15"/>
          <p:cNvSpPr txBox="1"/>
          <p:nvPr/>
        </p:nvSpPr>
        <p:spPr>
          <a:xfrm>
            <a:off x="823962" y="2025321"/>
            <a:ext cx="1700432" cy="369332"/>
          </a:xfrm>
          <a:prstGeom prst="rect">
            <a:avLst/>
          </a:prstGeom>
          <a:noFill/>
          <a:scene3d>
            <a:camera prst="orthographicFront"/>
            <a:lightRig rig="threePt" dir="t"/>
          </a:scene3d>
          <a:sp3d>
            <a:bevelT/>
          </a:sp3d>
        </p:spPr>
        <p:txBody>
          <a:bodyPr wrap="square" rtlCol="0">
            <a:spAutoFit/>
          </a:bodyPr>
          <a:lstStyle/>
          <a:p>
            <a:pPr algn="ctr"/>
            <a:r>
              <a:rPr lang="en-US" dirty="0">
                <a:solidFill>
                  <a:schemeClr val="bg1"/>
                </a:solidFill>
                <a:latin typeface="Bebas Neue" panose="020B0606020202050201" pitchFamily="34" charset="0"/>
              </a:rPr>
              <a:t>Praxis</a:t>
            </a:r>
          </a:p>
        </p:txBody>
      </p:sp>
      <p:sp>
        <p:nvSpPr>
          <p:cNvPr id="18" name="Rectangle 17"/>
          <p:cNvSpPr/>
          <p:nvPr/>
        </p:nvSpPr>
        <p:spPr>
          <a:xfrm>
            <a:off x="3686175" y="2032754"/>
            <a:ext cx="1728785" cy="401572"/>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3644855" y="4993792"/>
            <a:ext cx="1707686" cy="954107"/>
          </a:xfrm>
          <a:prstGeom prst="rect">
            <a:avLst/>
          </a:prstGeom>
        </p:spPr>
        <p:txBody>
          <a:bodyPr wrap="square">
            <a:spAutoFit/>
          </a:bodyPr>
          <a:lstStyle/>
          <a:p>
            <a:pPr algn="ctr"/>
            <a:r>
              <a:rPr lang="en-US" sz="1400" dirty="0">
                <a:solidFill>
                  <a:schemeClr val="tx2">
                    <a:lumMod val="50000"/>
                  </a:schemeClr>
                </a:solidFill>
              </a:rPr>
              <a:t>Keep up to date with a copy of Nursing Review, delivered to your door</a:t>
            </a:r>
          </a:p>
        </p:txBody>
      </p:sp>
      <p:sp>
        <p:nvSpPr>
          <p:cNvPr id="21" name="TextBox 20"/>
          <p:cNvSpPr txBox="1"/>
          <p:nvPr/>
        </p:nvSpPr>
        <p:spPr>
          <a:xfrm>
            <a:off x="3644855" y="2050258"/>
            <a:ext cx="1700432" cy="307777"/>
          </a:xfrm>
          <a:prstGeom prst="rect">
            <a:avLst/>
          </a:prstGeom>
          <a:noFill/>
        </p:spPr>
        <p:txBody>
          <a:bodyPr wrap="square" rtlCol="0">
            <a:spAutoFit/>
          </a:bodyPr>
          <a:lstStyle/>
          <a:p>
            <a:pPr algn="ctr"/>
            <a:r>
              <a:rPr lang="en-US" sz="1400" dirty="0">
                <a:solidFill>
                  <a:schemeClr val="bg1"/>
                </a:solidFill>
                <a:latin typeface="Bebas Neue" panose="020B0606020202050201" pitchFamily="34" charset="0"/>
              </a:rPr>
              <a:t>NZ Nursing Review</a:t>
            </a:r>
          </a:p>
        </p:txBody>
      </p:sp>
      <p:sp>
        <p:nvSpPr>
          <p:cNvPr id="23" name="Rectangle 22"/>
          <p:cNvSpPr/>
          <p:nvPr/>
        </p:nvSpPr>
        <p:spPr>
          <a:xfrm>
            <a:off x="6394865" y="2021352"/>
            <a:ext cx="1728785" cy="401572"/>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TextBox 25"/>
          <p:cNvSpPr txBox="1"/>
          <p:nvPr/>
        </p:nvSpPr>
        <p:spPr>
          <a:xfrm>
            <a:off x="6399433" y="2025321"/>
            <a:ext cx="1700432" cy="369332"/>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Te Puawai</a:t>
            </a:r>
          </a:p>
        </p:txBody>
      </p:sp>
      <p:pic>
        <p:nvPicPr>
          <p:cNvPr id="32" name="Picture 31">
            <a:extLst>
              <a:ext uri="{FF2B5EF4-FFF2-40B4-BE49-F238E27FC236}">
                <a16:creationId xmlns:a16="http://schemas.microsoft.com/office/drawing/2014/main" id="{8F3589D5-6600-4AC6-BF68-4359E6E0E6C2}"/>
              </a:ext>
            </a:extLst>
          </p:cNvPr>
          <p:cNvPicPr>
            <a:picLocks noChangeAspect="1"/>
          </p:cNvPicPr>
          <p:nvPr/>
        </p:nvPicPr>
        <p:blipFill>
          <a:blip r:embed="rId2"/>
          <a:stretch>
            <a:fillRect/>
          </a:stretch>
        </p:blipFill>
        <p:spPr>
          <a:xfrm>
            <a:off x="914734" y="2526761"/>
            <a:ext cx="1672079" cy="1897749"/>
          </a:xfrm>
          <a:prstGeom prst="rect">
            <a:avLst/>
          </a:prstGeom>
          <a:ln>
            <a:noFill/>
          </a:ln>
          <a:effectLst>
            <a:outerShdw blurRad="292100" dist="139700" dir="2700000" algn="tl" rotWithShape="0">
              <a:srgbClr val="333333">
                <a:alpha val="65000"/>
              </a:srgbClr>
            </a:outerShdw>
          </a:effectLst>
        </p:spPr>
      </p:pic>
      <p:pic>
        <p:nvPicPr>
          <p:cNvPr id="33" name="Picture 32">
            <a:extLst>
              <a:ext uri="{FF2B5EF4-FFF2-40B4-BE49-F238E27FC236}">
                <a16:creationId xmlns:a16="http://schemas.microsoft.com/office/drawing/2014/main" id="{A9702B4D-2712-4B8E-9BD8-D098F9C13659}"/>
              </a:ext>
            </a:extLst>
          </p:cNvPr>
          <p:cNvPicPr>
            <a:picLocks noChangeAspect="1"/>
          </p:cNvPicPr>
          <p:nvPr/>
        </p:nvPicPr>
        <p:blipFill>
          <a:blip r:embed="rId3"/>
          <a:stretch>
            <a:fillRect/>
          </a:stretch>
        </p:blipFill>
        <p:spPr>
          <a:xfrm>
            <a:off x="3691529" y="2518800"/>
            <a:ext cx="1723431" cy="1981013"/>
          </a:xfrm>
          <a:prstGeom prst="rect">
            <a:avLst/>
          </a:prstGeom>
          <a:ln>
            <a:noFill/>
          </a:ln>
          <a:effectLst>
            <a:outerShdw blurRad="292100" dist="139700" dir="2700000" algn="tl" rotWithShape="0">
              <a:srgbClr val="333333">
                <a:alpha val="65000"/>
              </a:srgbClr>
            </a:outerShdw>
          </a:effectLst>
        </p:spPr>
      </p:pic>
      <p:pic>
        <p:nvPicPr>
          <p:cNvPr id="34" name="Picture 33">
            <a:extLst>
              <a:ext uri="{FF2B5EF4-FFF2-40B4-BE49-F238E27FC236}">
                <a16:creationId xmlns:a16="http://schemas.microsoft.com/office/drawing/2014/main" id="{08E984AB-6C2D-45F2-BBF8-2FE82C0404A2}"/>
              </a:ext>
            </a:extLst>
          </p:cNvPr>
          <p:cNvPicPr>
            <a:picLocks noChangeAspect="1"/>
          </p:cNvPicPr>
          <p:nvPr/>
        </p:nvPicPr>
        <p:blipFill>
          <a:blip r:embed="rId4"/>
          <a:stretch>
            <a:fillRect/>
          </a:stretch>
        </p:blipFill>
        <p:spPr>
          <a:xfrm>
            <a:off x="6396075" y="2526761"/>
            <a:ext cx="1703790" cy="1969039"/>
          </a:xfrm>
          <a:prstGeom prst="rect">
            <a:avLst/>
          </a:prstGeom>
          <a:ln>
            <a:noFill/>
          </a:ln>
          <a:effectLst>
            <a:outerShdw blurRad="292100" dist="139700" dir="2700000" algn="tl" rotWithShape="0">
              <a:srgbClr val="333333">
                <a:alpha val="65000"/>
              </a:srgbClr>
            </a:outerShdw>
          </a:effectLst>
        </p:spPr>
      </p:pic>
      <p:sp>
        <p:nvSpPr>
          <p:cNvPr id="35" name="Rectangle 34">
            <a:extLst>
              <a:ext uri="{FF2B5EF4-FFF2-40B4-BE49-F238E27FC236}">
                <a16:creationId xmlns:a16="http://schemas.microsoft.com/office/drawing/2014/main" id="{593554CA-7332-4AEA-8CD5-B6E30A7C14DD}"/>
              </a:ext>
            </a:extLst>
          </p:cNvPr>
          <p:cNvSpPr/>
          <p:nvPr/>
        </p:nvSpPr>
        <p:spPr>
          <a:xfrm>
            <a:off x="879127" y="4898381"/>
            <a:ext cx="1707686" cy="738664"/>
          </a:xfrm>
          <a:prstGeom prst="rect">
            <a:avLst/>
          </a:prstGeom>
        </p:spPr>
        <p:txBody>
          <a:bodyPr wrap="square">
            <a:spAutoFit/>
          </a:bodyPr>
          <a:lstStyle/>
          <a:p>
            <a:pPr algn="ctr"/>
            <a:r>
              <a:rPr lang="en-US" sz="1400" dirty="0"/>
              <a:t>Easy access to New Zealand's journal of professional nursing</a:t>
            </a:r>
          </a:p>
        </p:txBody>
      </p:sp>
      <p:sp>
        <p:nvSpPr>
          <p:cNvPr id="36" name="Footer Placeholder 4">
            <a:extLst>
              <a:ext uri="{FF2B5EF4-FFF2-40B4-BE49-F238E27FC236}">
                <a16:creationId xmlns:a16="http://schemas.microsoft.com/office/drawing/2014/main" id="{19D5D62F-B868-4B4B-9A46-CBB414C74ED6}"/>
              </a:ext>
            </a:extLst>
          </p:cNvPr>
          <p:cNvSpPr>
            <a:spLocks noGrp="1"/>
          </p:cNvSpPr>
          <p:nvPr>
            <p:ph type="ftr" sz="quarter" idx="11"/>
          </p:nvPr>
        </p:nvSpPr>
        <p:spPr>
          <a:xfrm>
            <a:off x="3028950" y="6356351"/>
            <a:ext cx="3086100" cy="365125"/>
          </a:xfrm>
        </p:spPr>
        <p:txBody>
          <a:bodyPr/>
          <a:lstStyle/>
          <a:p>
            <a:endParaRPr lang="en-US" dirty="0">
              <a:hlinkClick r:id="rId5"/>
            </a:endParaRPr>
          </a:p>
          <a:p>
            <a:r>
              <a:rPr lang="en-US" dirty="0">
                <a:hlinkClick r:id="rId5"/>
              </a:rPr>
              <a:t>www.nurse.org.nz</a:t>
            </a:r>
            <a:endParaRPr lang="en-US" dirty="0"/>
          </a:p>
          <a:p>
            <a:endParaRPr lang="en-US" dirty="0"/>
          </a:p>
        </p:txBody>
      </p:sp>
    </p:spTree>
    <p:extLst>
      <p:ext uri="{BB962C8B-B14F-4D97-AF65-F5344CB8AC3E}">
        <p14:creationId xmlns:p14="http://schemas.microsoft.com/office/powerpoint/2010/main" val="33817845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350" y="1314621"/>
            <a:ext cx="9144000" cy="727443"/>
            <a:chOff x="-8467" y="633031"/>
            <a:chExt cx="12192000" cy="969924"/>
          </a:xfrm>
        </p:grpSpPr>
        <p:sp>
          <p:nvSpPr>
            <p:cNvPr id="5" name="TextBox 4"/>
            <p:cNvSpPr txBox="1"/>
            <p:nvPr/>
          </p:nvSpPr>
          <p:spPr>
            <a:xfrm>
              <a:off x="-8467"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err="1">
                  <a:solidFill>
                    <a:schemeClr val="tx2">
                      <a:lumMod val="50000"/>
                    </a:schemeClr>
                  </a:solidFill>
                  <a:latin typeface="Bebas Neue" panose="020B0606020202050201" pitchFamily="34" charset="0"/>
                </a:rPr>
                <a:t>FaceBook</a:t>
              </a:r>
              <a:r>
                <a:rPr lang="en-US" sz="2400" dirty="0">
                  <a:solidFill>
                    <a:schemeClr val="tx2">
                      <a:lumMod val="50000"/>
                    </a:schemeClr>
                  </a:solidFill>
                  <a:latin typeface="Bebas Neue" panose="020B0606020202050201" pitchFamily="34" charset="0"/>
                </a:rPr>
                <a:t> &amp; Goodfellow</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Social media, emails and education online</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9" name="Rectangle 18"/>
          <p:cNvSpPr/>
          <p:nvPr/>
        </p:nvSpPr>
        <p:spPr>
          <a:xfrm>
            <a:off x="3686175" y="2274903"/>
            <a:ext cx="1771650" cy="3024113"/>
          </a:xfrm>
          <a:prstGeom prst="rect">
            <a:avLst/>
          </a:prstGeom>
          <a:solidFill>
            <a:schemeClr val="tx2">
              <a:lumMod val="50000"/>
              <a:alpha val="83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TextBox 20"/>
          <p:cNvSpPr txBox="1"/>
          <p:nvPr/>
        </p:nvSpPr>
        <p:spPr>
          <a:xfrm>
            <a:off x="3553279" y="2256554"/>
            <a:ext cx="2024741" cy="830997"/>
          </a:xfrm>
          <a:prstGeom prst="rect">
            <a:avLst/>
          </a:prstGeom>
          <a:noFill/>
        </p:spPr>
        <p:txBody>
          <a:bodyPr wrap="square" rtlCol="0">
            <a:spAutoFit/>
          </a:bodyPr>
          <a:lstStyle/>
          <a:p>
            <a:pPr algn="ctr"/>
            <a:r>
              <a:rPr lang="en-US" sz="2400" dirty="0">
                <a:solidFill>
                  <a:schemeClr val="bg1"/>
                </a:solidFill>
                <a:latin typeface="Bebas Neue" panose="020B0606020202050201" pitchFamily="34" charset="0"/>
              </a:rPr>
              <a:t>Keeping up to date</a:t>
            </a:r>
          </a:p>
        </p:txBody>
      </p:sp>
      <p:sp>
        <p:nvSpPr>
          <p:cNvPr id="22" name="Rectangle 21"/>
          <p:cNvSpPr/>
          <p:nvPr/>
        </p:nvSpPr>
        <p:spPr>
          <a:xfrm>
            <a:off x="3822015" y="3183503"/>
            <a:ext cx="1499970" cy="2031325"/>
          </a:xfrm>
          <a:prstGeom prst="rect">
            <a:avLst/>
          </a:prstGeom>
        </p:spPr>
        <p:txBody>
          <a:bodyPr wrap="square">
            <a:spAutoFit/>
          </a:bodyPr>
          <a:lstStyle/>
          <a:p>
            <a:pPr algn="ctr"/>
            <a:r>
              <a:rPr lang="en-US" sz="1400" dirty="0">
                <a:solidFill>
                  <a:schemeClr val="bg1"/>
                </a:solidFill>
              </a:rPr>
              <a:t>Like us on</a:t>
            </a:r>
          </a:p>
          <a:p>
            <a:pPr algn="ctr"/>
            <a:endParaRPr lang="en-US" sz="1400" dirty="0">
              <a:solidFill>
                <a:schemeClr val="bg1"/>
              </a:solidFill>
            </a:endParaRPr>
          </a:p>
          <a:p>
            <a:pPr algn="ctr"/>
            <a:r>
              <a:rPr lang="en-US" sz="1400" dirty="0">
                <a:solidFill>
                  <a:schemeClr val="bg1"/>
                </a:solidFill>
              </a:rPr>
              <a:t>   </a:t>
            </a:r>
          </a:p>
          <a:p>
            <a:pPr algn="ctr"/>
            <a:r>
              <a:rPr lang="en-US" sz="1400" dirty="0">
                <a:solidFill>
                  <a:schemeClr val="bg1"/>
                </a:solidFill>
              </a:rPr>
              <a:t>Or </a:t>
            </a:r>
          </a:p>
          <a:p>
            <a:pPr algn="ctr"/>
            <a:r>
              <a:rPr lang="en-US" sz="1400" dirty="0">
                <a:solidFill>
                  <a:schemeClr val="bg1"/>
                </a:solidFill>
              </a:rPr>
              <a:t>Login to The Goodfellow Unit for updates, podcasts, YouTube clips </a:t>
            </a:r>
          </a:p>
        </p:txBody>
      </p:sp>
      <p:pic>
        <p:nvPicPr>
          <p:cNvPr id="2" name="Picture 1">
            <a:extLst>
              <a:ext uri="{FF2B5EF4-FFF2-40B4-BE49-F238E27FC236}">
                <a16:creationId xmlns:a16="http://schemas.microsoft.com/office/drawing/2014/main" id="{0F35674C-3D0C-499B-9832-B308740396C4}"/>
              </a:ext>
            </a:extLst>
          </p:cNvPr>
          <p:cNvPicPr>
            <a:picLocks noChangeAspect="1"/>
          </p:cNvPicPr>
          <p:nvPr/>
        </p:nvPicPr>
        <p:blipFill>
          <a:blip r:embed="rId2"/>
          <a:stretch>
            <a:fillRect/>
          </a:stretch>
        </p:blipFill>
        <p:spPr>
          <a:xfrm>
            <a:off x="242191" y="2501881"/>
            <a:ext cx="3120867" cy="257015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EFE6BFD0-4938-4A69-B5A3-C0808856BEA0}"/>
              </a:ext>
            </a:extLst>
          </p:cNvPr>
          <p:cNvPicPr>
            <a:picLocks noChangeAspect="1"/>
          </p:cNvPicPr>
          <p:nvPr/>
        </p:nvPicPr>
        <p:blipFill>
          <a:blip r:embed="rId3"/>
          <a:stretch>
            <a:fillRect/>
          </a:stretch>
        </p:blipFill>
        <p:spPr>
          <a:xfrm>
            <a:off x="5780943" y="2501881"/>
            <a:ext cx="3134458" cy="2647062"/>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01F2D178-4F23-4C5A-85A7-6F18D89ECFB2}"/>
              </a:ext>
            </a:extLst>
          </p:cNvPr>
          <p:cNvSpPr txBox="1"/>
          <p:nvPr/>
        </p:nvSpPr>
        <p:spPr>
          <a:xfrm>
            <a:off x="1314450" y="5657850"/>
            <a:ext cx="6858000" cy="646331"/>
          </a:xfrm>
          <a:prstGeom prst="rect">
            <a:avLst/>
          </a:prstGeom>
          <a:solidFill>
            <a:schemeClr val="accent1">
              <a:lumMod val="40000"/>
              <a:lumOff val="60000"/>
            </a:schemeClr>
          </a:solidFill>
          <a:scene3d>
            <a:camera prst="orthographicFront"/>
            <a:lightRig rig="threePt" dir="t"/>
          </a:scene3d>
          <a:sp3d>
            <a:bevelT/>
          </a:sp3d>
        </p:spPr>
        <p:txBody>
          <a:bodyPr wrap="square" rtlCol="0">
            <a:spAutoFit/>
          </a:bodyPr>
          <a:lstStyle/>
          <a:p>
            <a:pPr algn="ctr"/>
            <a:r>
              <a:rPr lang="en-NZ" dirty="0"/>
              <a:t>Email updates delivered to you each day with job vacancies, news, national consultations, scholarships and education</a:t>
            </a:r>
          </a:p>
        </p:txBody>
      </p:sp>
      <p:sp>
        <p:nvSpPr>
          <p:cNvPr id="25" name="Footer Placeholder 4">
            <a:extLst>
              <a:ext uri="{FF2B5EF4-FFF2-40B4-BE49-F238E27FC236}">
                <a16:creationId xmlns:a16="http://schemas.microsoft.com/office/drawing/2014/main" id="{01D57AFB-8DE1-4B8D-930C-5C7BD6F8E3B1}"/>
              </a:ext>
            </a:extLst>
          </p:cNvPr>
          <p:cNvSpPr>
            <a:spLocks noGrp="1"/>
          </p:cNvSpPr>
          <p:nvPr>
            <p:ph type="ftr" sz="quarter" idx="11"/>
          </p:nvPr>
        </p:nvSpPr>
        <p:spPr>
          <a:xfrm>
            <a:off x="3028950" y="6356351"/>
            <a:ext cx="3086100" cy="365125"/>
          </a:xfrm>
        </p:spPr>
        <p:txBody>
          <a:bodyPr/>
          <a:lstStyle/>
          <a:p>
            <a:endParaRPr lang="en-US" dirty="0">
              <a:hlinkClick r:id="rId4"/>
            </a:endParaRPr>
          </a:p>
          <a:p>
            <a:r>
              <a:rPr lang="en-US" dirty="0">
                <a:hlinkClick r:id="rId4"/>
              </a:rPr>
              <a:t>www.nurse.org.nz</a:t>
            </a:r>
            <a:endParaRPr lang="en-US" dirty="0"/>
          </a:p>
          <a:p>
            <a:endParaRPr lang="en-US" dirty="0"/>
          </a:p>
        </p:txBody>
      </p:sp>
      <p:pic>
        <p:nvPicPr>
          <p:cNvPr id="13" name="Picture 12">
            <a:extLst>
              <a:ext uri="{FF2B5EF4-FFF2-40B4-BE49-F238E27FC236}">
                <a16:creationId xmlns:a16="http://schemas.microsoft.com/office/drawing/2014/main" id="{32C957D4-D013-4C4A-8537-BE51D4C59163}"/>
              </a:ext>
            </a:extLst>
          </p:cNvPr>
          <p:cNvPicPr>
            <a:picLocks noChangeAspect="1"/>
          </p:cNvPicPr>
          <p:nvPr/>
        </p:nvPicPr>
        <p:blipFill>
          <a:blip r:embed="rId5"/>
          <a:stretch>
            <a:fillRect/>
          </a:stretch>
        </p:blipFill>
        <p:spPr>
          <a:xfrm>
            <a:off x="4400373" y="3515107"/>
            <a:ext cx="357365" cy="271849"/>
          </a:xfrm>
          <a:prstGeom prst="rect">
            <a:avLst/>
          </a:prstGeom>
        </p:spPr>
      </p:pic>
    </p:spTree>
    <p:extLst>
      <p:ext uri="{BB962C8B-B14F-4D97-AF65-F5344CB8AC3E}">
        <p14:creationId xmlns:p14="http://schemas.microsoft.com/office/powerpoint/2010/main" val="14011293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6"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circle(in)">
                                      <p:cBhvr>
                                        <p:cTn id="2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294272"/>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College endorsements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Quality measure and PD hours allocation</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p:cNvGrpSpPr/>
          <p:nvPr/>
        </p:nvGrpSpPr>
        <p:grpSpPr>
          <a:xfrm>
            <a:off x="3084640" y="2311152"/>
            <a:ext cx="2974721" cy="3048959"/>
            <a:chOff x="2997213" y="2246909"/>
            <a:chExt cx="2715134" cy="2782894"/>
          </a:xfrm>
        </p:grpSpPr>
        <p:sp>
          <p:nvSpPr>
            <p:cNvPr id="13" name="Freeform 10"/>
            <p:cNvSpPr>
              <a:spLocks/>
            </p:cNvSpPr>
            <p:nvPr/>
          </p:nvSpPr>
          <p:spPr bwMode="auto">
            <a:xfrm rot="2700000">
              <a:off x="2999132" y="2246314"/>
              <a:ext cx="1578769" cy="1579960"/>
            </a:xfrm>
            <a:custGeom>
              <a:avLst/>
              <a:gdLst>
                <a:gd name="T0" fmla="*/ 580 w 1144"/>
                <a:gd name="T1" fmla="*/ 1135 h 1145"/>
                <a:gd name="T2" fmla="*/ 794 w 1144"/>
                <a:gd name="T3" fmla="*/ 981 h 1145"/>
                <a:gd name="T4" fmla="*/ 862 w 1144"/>
                <a:gd name="T5" fmla="*/ 1020 h 1145"/>
                <a:gd name="T6" fmla="*/ 895 w 1144"/>
                <a:gd name="T7" fmla="*/ 1104 h 1145"/>
                <a:gd name="T8" fmla="*/ 970 w 1144"/>
                <a:gd name="T9" fmla="*/ 1086 h 1145"/>
                <a:gd name="T10" fmla="*/ 1067 w 1144"/>
                <a:gd name="T11" fmla="*/ 945 h 1145"/>
                <a:gd name="T12" fmla="*/ 1053 w 1144"/>
                <a:gd name="T13" fmla="*/ 942 h 1145"/>
                <a:gd name="T14" fmla="*/ 989 w 1144"/>
                <a:gd name="T15" fmla="*/ 914 h 1145"/>
                <a:gd name="T16" fmla="*/ 957 w 1144"/>
                <a:gd name="T17" fmla="*/ 824 h 1145"/>
                <a:gd name="T18" fmla="*/ 1082 w 1144"/>
                <a:gd name="T19" fmla="*/ 631 h 1145"/>
                <a:gd name="T20" fmla="*/ 1144 w 1144"/>
                <a:gd name="T21" fmla="*/ 585 h 1145"/>
                <a:gd name="T22" fmla="*/ 1042 w 1144"/>
                <a:gd name="T23" fmla="*/ 344 h 1145"/>
                <a:gd name="T24" fmla="*/ 994 w 1144"/>
                <a:gd name="T25" fmla="*/ 323 h 1145"/>
                <a:gd name="T26" fmla="*/ 901 w 1144"/>
                <a:gd name="T27" fmla="*/ 387 h 1145"/>
                <a:gd name="T28" fmla="*/ 894 w 1144"/>
                <a:gd name="T29" fmla="*/ 395 h 1145"/>
                <a:gd name="T30" fmla="*/ 885 w 1144"/>
                <a:gd name="T31" fmla="*/ 430 h 1145"/>
                <a:gd name="T32" fmla="*/ 839 w 1144"/>
                <a:gd name="T33" fmla="*/ 480 h 1145"/>
                <a:gd name="T34" fmla="*/ 718 w 1144"/>
                <a:gd name="T35" fmla="*/ 451 h 1145"/>
                <a:gd name="T36" fmla="*/ 680 w 1144"/>
                <a:gd name="T37" fmla="*/ 340 h 1145"/>
                <a:gd name="T38" fmla="*/ 713 w 1144"/>
                <a:gd name="T39" fmla="*/ 278 h 1145"/>
                <a:gd name="T40" fmla="*/ 800 w 1144"/>
                <a:gd name="T41" fmla="*/ 237 h 1145"/>
                <a:gd name="T42" fmla="*/ 831 w 1144"/>
                <a:gd name="T43" fmla="*/ 184 h 1145"/>
                <a:gd name="T44" fmla="*/ 792 w 1144"/>
                <a:gd name="T45" fmla="*/ 108 h 1145"/>
                <a:gd name="T46" fmla="*/ 728 w 1144"/>
                <a:gd name="T47" fmla="*/ 57 h 1145"/>
                <a:gd name="T48" fmla="*/ 721 w 1144"/>
                <a:gd name="T49" fmla="*/ 52 h 1145"/>
                <a:gd name="T50" fmla="*/ 632 w 1144"/>
                <a:gd name="T51" fmla="*/ 22 h 1145"/>
                <a:gd name="T52" fmla="*/ 577 w 1144"/>
                <a:gd name="T53" fmla="*/ 3 h 1145"/>
                <a:gd name="T54" fmla="*/ 575 w 1144"/>
                <a:gd name="T55" fmla="*/ 0 h 1145"/>
                <a:gd name="T56" fmla="*/ 507 w 1144"/>
                <a:gd name="T57" fmla="*/ 64 h 1145"/>
                <a:gd name="T58" fmla="*/ 306 w 1144"/>
                <a:gd name="T59" fmla="*/ 180 h 1145"/>
                <a:gd name="T60" fmla="*/ 246 w 1144"/>
                <a:gd name="T61" fmla="*/ 67 h 1145"/>
                <a:gd name="T62" fmla="*/ 115 w 1144"/>
                <a:gd name="T63" fmla="*/ 107 h 1145"/>
                <a:gd name="T64" fmla="*/ 114 w 1144"/>
                <a:gd name="T65" fmla="*/ 239 h 1145"/>
                <a:gd name="T66" fmla="*/ 176 w 1144"/>
                <a:gd name="T67" fmla="*/ 342 h 1145"/>
                <a:gd name="T68" fmla="*/ 0 w 1144"/>
                <a:gd name="T69" fmla="*/ 561 h 1145"/>
                <a:gd name="T70" fmla="*/ 163 w 1144"/>
                <a:gd name="T71" fmla="*/ 795 h 1145"/>
                <a:gd name="T72" fmla="*/ 273 w 1144"/>
                <a:gd name="T73" fmla="*/ 743 h 1145"/>
                <a:gd name="T74" fmla="*/ 428 w 1144"/>
                <a:gd name="T75" fmla="*/ 667 h 1145"/>
                <a:gd name="T76" fmla="*/ 393 w 1144"/>
                <a:gd name="T77" fmla="*/ 851 h 1145"/>
                <a:gd name="T78" fmla="*/ 302 w 1144"/>
                <a:gd name="T79" fmla="*/ 968 h 1145"/>
                <a:gd name="T80" fmla="*/ 576 w 1144"/>
                <a:gd name="T81" fmla="*/ 1145 h 1145"/>
                <a:gd name="T82" fmla="*/ 580 w 1144"/>
                <a:gd name="T83" fmla="*/ 1135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145">
                  <a:moveTo>
                    <a:pt x="580" y="1135"/>
                  </a:moveTo>
                  <a:cubicBezTo>
                    <a:pt x="591" y="1115"/>
                    <a:pt x="724" y="961"/>
                    <a:pt x="794" y="981"/>
                  </a:cubicBezTo>
                  <a:cubicBezTo>
                    <a:pt x="820" y="988"/>
                    <a:pt x="843" y="1001"/>
                    <a:pt x="862" y="1020"/>
                  </a:cubicBezTo>
                  <a:cubicBezTo>
                    <a:pt x="887" y="1045"/>
                    <a:pt x="900" y="1077"/>
                    <a:pt x="895" y="1104"/>
                  </a:cubicBezTo>
                  <a:cubicBezTo>
                    <a:pt x="905" y="1106"/>
                    <a:pt x="933" y="1103"/>
                    <a:pt x="970" y="1086"/>
                  </a:cubicBezTo>
                  <a:cubicBezTo>
                    <a:pt x="995" y="1074"/>
                    <a:pt x="1076" y="1028"/>
                    <a:pt x="1067" y="945"/>
                  </a:cubicBezTo>
                  <a:cubicBezTo>
                    <a:pt x="1064" y="944"/>
                    <a:pt x="1058" y="943"/>
                    <a:pt x="1053" y="942"/>
                  </a:cubicBezTo>
                  <a:cubicBezTo>
                    <a:pt x="1035" y="939"/>
                    <a:pt x="1010" y="934"/>
                    <a:pt x="989" y="914"/>
                  </a:cubicBezTo>
                  <a:cubicBezTo>
                    <a:pt x="969" y="894"/>
                    <a:pt x="959" y="865"/>
                    <a:pt x="957" y="824"/>
                  </a:cubicBezTo>
                  <a:cubicBezTo>
                    <a:pt x="952" y="718"/>
                    <a:pt x="1018" y="673"/>
                    <a:pt x="1082" y="631"/>
                  </a:cubicBezTo>
                  <a:cubicBezTo>
                    <a:pt x="1104" y="616"/>
                    <a:pt x="1126" y="601"/>
                    <a:pt x="1144" y="585"/>
                  </a:cubicBezTo>
                  <a:cubicBezTo>
                    <a:pt x="1142" y="534"/>
                    <a:pt x="1101" y="404"/>
                    <a:pt x="1042" y="344"/>
                  </a:cubicBezTo>
                  <a:cubicBezTo>
                    <a:pt x="1027" y="329"/>
                    <a:pt x="1011" y="322"/>
                    <a:pt x="994" y="323"/>
                  </a:cubicBezTo>
                  <a:cubicBezTo>
                    <a:pt x="957" y="324"/>
                    <a:pt x="922" y="363"/>
                    <a:pt x="901" y="387"/>
                  </a:cubicBezTo>
                  <a:cubicBezTo>
                    <a:pt x="898" y="390"/>
                    <a:pt x="896" y="393"/>
                    <a:pt x="894" y="395"/>
                  </a:cubicBezTo>
                  <a:cubicBezTo>
                    <a:pt x="884" y="406"/>
                    <a:pt x="884" y="417"/>
                    <a:pt x="885" y="430"/>
                  </a:cubicBezTo>
                  <a:cubicBezTo>
                    <a:pt x="886" y="454"/>
                    <a:pt x="883" y="473"/>
                    <a:pt x="839" y="480"/>
                  </a:cubicBezTo>
                  <a:cubicBezTo>
                    <a:pt x="786" y="489"/>
                    <a:pt x="745" y="479"/>
                    <a:pt x="718" y="451"/>
                  </a:cubicBezTo>
                  <a:cubicBezTo>
                    <a:pt x="684" y="418"/>
                    <a:pt x="680" y="367"/>
                    <a:pt x="680" y="340"/>
                  </a:cubicBezTo>
                  <a:cubicBezTo>
                    <a:pt x="681" y="289"/>
                    <a:pt x="686" y="280"/>
                    <a:pt x="713" y="278"/>
                  </a:cubicBezTo>
                  <a:cubicBezTo>
                    <a:pt x="729" y="277"/>
                    <a:pt x="755" y="274"/>
                    <a:pt x="800" y="237"/>
                  </a:cubicBezTo>
                  <a:cubicBezTo>
                    <a:pt x="820" y="221"/>
                    <a:pt x="831" y="203"/>
                    <a:pt x="831" y="184"/>
                  </a:cubicBezTo>
                  <a:cubicBezTo>
                    <a:pt x="833" y="161"/>
                    <a:pt x="819" y="135"/>
                    <a:pt x="792" y="108"/>
                  </a:cubicBezTo>
                  <a:cubicBezTo>
                    <a:pt x="770" y="86"/>
                    <a:pt x="745" y="69"/>
                    <a:pt x="728" y="57"/>
                  </a:cubicBezTo>
                  <a:cubicBezTo>
                    <a:pt x="725" y="55"/>
                    <a:pt x="723" y="53"/>
                    <a:pt x="721" y="52"/>
                  </a:cubicBezTo>
                  <a:cubicBezTo>
                    <a:pt x="689" y="29"/>
                    <a:pt x="659" y="25"/>
                    <a:pt x="632" y="22"/>
                  </a:cubicBezTo>
                  <a:cubicBezTo>
                    <a:pt x="610" y="19"/>
                    <a:pt x="591" y="17"/>
                    <a:pt x="577" y="3"/>
                  </a:cubicBezTo>
                  <a:cubicBezTo>
                    <a:pt x="576" y="2"/>
                    <a:pt x="575" y="1"/>
                    <a:pt x="575" y="0"/>
                  </a:cubicBezTo>
                  <a:cubicBezTo>
                    <a:pt x="558" y="16"/>
                    <a:pt x="533" y="39"/>
                    <a:pt x="507" y="64"/>
                  </a:cubicBezTo>
                  <a:cubicBezTo>
                    <a:pt x="459" y="109"/>
                    <a:pt x="353" y="249"/>
                    <a:pt x="306" y="180"/>
                  </a:cubicBezTo>
                  <a:cubicBezTo>
                    <a:pt x="260" y="112"/>
                    <a:pt x="294" y="87"/>
                    <a:pt x="246" y="67"/>
                  </a:cubicBezTo>
                  <a:cubicBezTo>
                    <a:pt x="198" y="47"/>
                    <a:pt x="187" y="45"/>
                    <a:pt x="115" y="107"/>
                  </a:cubicBezTo>
                  <a:cubicBezTo>
                    <a:pt x="44" y="169"/>
                    <a:pt x="8" y="233"/>
                    <a:pt x="114" y="239"/>
                  </a:cubicBezTo>
                  <a:cubicBezTo>
                    <a:pt x="219" y="246"/>
                    <a:pt x="205" y="294"/>
                    <a:pt x="176" y="342"/>
                  </a:cubicBezTo>
                  <a:cubicBezTo>
                    <a:pt x="146" y="390"/>
                    <a:pt x="63" y="508"/>
                    <a:pt x="0" y="561"/>
                  </a:cubicBezTo>
                  <a:cubicBezTo>
                    <a:pt x="0" y="666"/>
                    <a:pt x="118" y="775"/>
                    <a:pt x="163" y="795"/>
                  </a:cubicBezTo>
                  <a:cubicBezTo>
                    <a:pt x="201" y="812"/>
                    <a:pt x="266" y="832"/>
                    <a:pt x="273" y="743"/>
                  </a:cubicBezTo>
                  <a:cubicBezTo>
                    <a:pt x="281" y="655"/>
                    <a:pt x="366" y="586"/>
                    <a:pt x="428" y="667"/>
                  </a:cubicBezTo>
                  <a:cubicBezTo>
                    <a:pt x="490" y="748"/>
                    <a:pt x="490" y="814"/>
                    <a:pt x="393" y="851"/>
                  </a:cubicBezTo>
                  <a:cubicBezTo>
                    <a:pt x="297" y="888"/>
                    <a:pt x="261" y="918"/>
                    <a:pt x="302" y="968"/>
                  </a:cubicBezTo>
                  <a:cubicBezTo>
                    <a:pt x="333" y="1006"/>
                    <a:pt x="488" y="1106"/>
                    <a:pt x="576" y="1145"/>
                  </a:cubicBezTo>
                  <a:cubicBezTo>
                    <a:pt x="576" y="1142"/>
                    <a:pt x="577" y="1138"/>
                    <a:pt x="580" y="1135"/>
                  </a:cubicBezTo>
                  <a:close/>
                </a:path>
              </a:pathLst>
            </a:custGeom>
            <a:solidFill>
              <a:schemeClr val="accent1"/>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4" name="Freeform 11"/>
            <p:cNvSpPr>
              <a:spLocks/>
            </p:cNvSpPr>
            <p:nvPr/>
          </p:nvSpPr>
          <p:spPr bwMode="auto">
            <a:xfrm rot="2700000">
              <a:off x="4124131" y="2246272"/>
              <a:ext cx="1551384" cy="1571625"/>
            </a:xfrm>
            <a:custGeom>
              <a:avLst/>
              <a:gdLst>
                <a:gd name="T0" fmla="*/ 479 w 1124"/>
                <a:gd name="T1" fmla="*/ 899 h 1139"/>
                <a:gd name="T2" fmla="*/ 586 w 1124"/>
                <a:gd name="T3" fmla="*/ 1139 h 1139"/>
                <a:gd name="T4" fmla="*/ 591 w 1124"/>
                <a:gd name="T5" fmla="*/ 1138 h 1139"/>
                <a:gd name="T6" fmla="*/ 777 w 1124"/>
                <a:gd name="T7" fmla="*/ 1031 h 1139"/>
                <a:gd name="T8" fmla="*/ 757 w 1124"/>
                <a:gd name="T9" fmla="*/ 936 h 1139"/>
                <a:gd name="T10" fmla="*/ 692 w 1124"/>
                <a:gd name="T11" fmla="*/ 910 h 1139"/>
                <a:gd name="T12" fmla="*/ 629 w 1124"/>
                <a:gd name="T13" fmla="*/ 885 h 1139"/>
                <a:gd name="T14" fmla="*/ 629 w 1124"/>
                <a:gd name="T15" fmla="*/ 885 h 1139"/>
                <a:gd name="T16" fmla="*/ 642 w 1124"/>
                <a:gd name="T17" fmla="*/ 676 h 1139"/>
                <a:gd name="T18" fmla="*/ 724 w 1124"/>
                <a:gd name="T19" fmla="*/ 639 h 1139"/>
                <a:gd name="T20" fmla="*/ 829 w 1124"/>
                <a:gd name="T21" fmla="*/ 679 h 1139"/>
                <a:gd name="T22" fmla="*/ 853 w 1124"/>
                <a:gd name="T23" fmla="*/ 756 h 1139"/>
                <a:gd name="T24" fmla="*/ 864 w 1124"/>
                <a:gd name="T25" fmla="*/ 784 h 1139"/>
                <a:gd name="T26" fmla="*/ 916 w 1124"/>
                <a:gd name="T27" fmla="*/ 815 h 1139"/>
                <a:gd name="T28" fmla="*/ 924 w 1124"/>
                <a:gd name="T29" fmla="*/ 818 h 1139"/>
                <a:gd name="T30" fmla="*/ 1123 w 1124"/>
                <a:gd name="T31" fmla="*/ 578 h 1139"/>
                <a:gd name="T32" fmla="*/ 1124 w 1124"/>
                <a:gd name="T33" fmla="*/ 572 h 1139"/>
                <a:gd name="T34" fmla="*/ 958 w 1124"/>
                <a:gd name="T35" fmla="*/ 388 h 1139"/>
                <a:gd name="T36" fmla="*/ 1062 w 1124"/>
                <a:gd name="T37" fmla="*/ 217 h 1139"/>
                <a:gd name="T38" fmla="*/ 865 w 1124"/>
                <a:gd name="T39" fmla="*/ 144 h 1139"/>
                <a:gd name="T40" fmla="*/ 668 w 1124"/>
                <a:gd name="T41" fmla="*/ 220 h 1139"/>
                <a:gd name="T42" fmla="*/ 517 w 1124"/>
                <a:gd name="T43" fmla="*/ 92 h 1139"/>
                <a:gd name="T44" fmla="*/ 340 w 1124"/>
                <a:gd name="T45" fmla="*/ 127 h 1139"/>
                <a:gd name="T46" fmla="*/ 407 w 1124"/>
                <a:gd name="T47" fmla="*/ 305 h 1139"/>
                <a:gd name="T48" fmla="*/ 466 w 1124"/>
                <a:gd name="T49" fmla="*/ 458 h 1139"/>
                <a:gd name="T50" fmla="*/ 258 w 1124"/>
                <a:gd name="T51" fmla="*/ 405 h 1139"/>
                <a:gd name="T52" fmla="*/ 79 w 1124"/>
                <a:gd name="T53" fmla="*/ 349 h 1139"/>
                <a:gd name="T54" fmla="*/ 0 w 1124"/>
                <a:gd name="T55" fmla="*/ 541 h 1139"/>
                <a:gd name="T56" fmla="*/ 13 w 1124"/>
                <a:gd name="T57" fmla="*/ 556 h 1139"/>
                <a:gd name="T58" fmla="*/ 14 w 1124"/>
                <a:gd name="T59" fmla="*/ 558 h 1139"/>
                <a:gd name="T60" fmla="*/ 58 w 1124"/>
                <a:gd name="T61" fmla="*/ 571 h 1139"/>
                <a:gd name="T62" fmla="*/ 155 w 1124"/>
                <a:gd name="T63" fmla="*/ 604 h 1139"/>
                <a:gd name="T64" fmla="*/ 163 w 1124"/>
                <a:gd name="T65" fmla="*/ 609 h 1139"/>
                <a:gd name="T66" fmla="*/ 229 w 1124"/>
                <a:gd name="T67" fmla="*/ 663 h 1139"/>
                <a:gd name="T68" fmla="*/ 274 w 1124"/>
                <a:gd name="T69" fmla="*/ 754 h 1139"/>
                <a:gd name="T70" fmla="*/ 235 w 1124"/>
                <a:gd name="T71" fmla="*/ 822 h 1139"/>
                <a:gd name="T72" fmla="*/ 138 w 1124"/>
                <a:gd name="T73" fmla="*/ 867 h 1139"/>
                <a:gd name="T74" fmla="*/ 128 w 1124"/>
                <a:gd name="T75" fmla="*/ 869 h 1139"/>
                <a:gd name="T76" fmla="*/ 123 w 1124"/>
                <a:gd name="T77" fmla="*/ 909 h 1139"/>
                <a:gd name="T78" fmla="*/ 155 w 1124"/>
                <a:gd name="T79" fmla="*/ 1006 h 1139"/>
                <a:gd name="T80" fmla="*/ 259 w 1124"/>
                <a:gd name="T81" fmla="*/ 1030 h 1139"/>
                <a:gd name="T82" fmla="*/ 288 w 1124"/>
                <a:gd name="T83" fmla="*/ 999 h 1139"/>
                <a:gd name="T84" fmla="*/ 302 w 1124"/>
                <a:gd name="T85" fmla="*/ 951 h 1139"/>
                <a:gd name="T86" fmla="*/ 308 w 1124"/>
                <a:gd name="T87" fmla="*/ 944 h 1139"/>
                <a:gd name="T88" fmla="*/ 309 w 1124"/>
                <a:gd name="T89" fmla="*/ 943 h 1139"/>
                <a:gd name="T90" fmla="*/ 417 w 1124"/>
                <a:gd name="T91" fmla="*/ 872 h 1139"/>
                <a:gd name="T92" fmla="*/ 479 w 1124"/>
                <a:gd name="T93" fmla="*/ 899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4" h="1139">
                  <a:moveTo>
                    <a:pt x="479" y="899"/>
                  </a:moveTo>
                  <a:cubicBezTo>
                    <a:pt x="540" y="960"/>
                    <a:pt x="579" y="1081"/>
                    <a:pt x="586" y="1139"/>
                  </a:cubicBezTo>
                  <a:cubicBezTo>
                    <a:pt x="591" y="1138"/>
                    <a:pt x="591" y="1138"/>
                    <a:pt x="591" y="1138"/>
                  </a:cubicBezTo>
                  <a:cubicBezTo>
                    <a:pt x="693" y="1105"/>
                    <a:pt x="764" y="1064"/>
                    <a:pt x="777" y="1031"/>
                  </a:cubicBezTo>
                  <a:cubicBezTo>
                    <a:pt x="790" y="999"/>
                    <a:pt x="782" y="961"/>
                    <a:pt x="757" y="936"/>
                  </a:cubicBezTo>
                  <a:cubicBezTo>
                    <a:pt x="740" y="919"/>
                    <a:pt x="717" y="910"/>
                    <a:pt x="692" y="910"/>
                  </a:cubicBezTo>
                  <a:cubicBezTo>
                    <a:pt x="668" y="911"/>
                    <a:pt x="646" y="902"/>
                    <a:pt x="629" y="885"/>
                  </a:cubicBezTo>
                  <a:cubicBezTo>
                    <a:pt x="629" y="885"/>
                    <a:pt x="629" y="885"/>
                    <a:pt x="629" y="885"/>
                  </a:cubicBezTo>
                  <a:cubicBezTo>
                    <a:pt x="585" y="841"/>
                    <a:pt x="580" y="747"/>
                    <a:pt x="642" y="676"/>
                  </a:cubicBezTo>
                  <a:cubicBezTo>
                    <a:pt x="663" y="653"/>
                    <a:pt x="691" y="640"/>
                    <a:pt x="724" y="639"/>
                  </a:cubicBezTo>
                  <a:cubicBezTo>
                    <a:pt x="762" y="638"/>
                    <a:pt x="802" y="653"/>
                    <a:pt x="829" y="679"/>
                  </a:cubicBezTo>
                  <a:cubicBezTo>
                    <a:pt x="851" y="702"/>
                    <a:pt x="860" y="730"/>
                    <a:pt x="853" y="756"/>
                  </a:cubicBezTo>
                  <a:cubicBezTo>
                    <a:pt x="852" y="763"/>
                    <a:pt x="852" y="772"/>
                    <a:pt x="864" y="784"/>
                  </a:cubicBezTo>
                  <a:cubicBezTo>
                    <a:pt x="877" y="797"/>
                    <a:pt x="900" y="807"/>
                    <a:pt x="916" y="815"/>
                  </a:cubicBezTo>
                  <a:cubicBezTo>
                    <a:pt x="919" y="816"/>
                    <a:pt x="922" y="817"/>
                    <a:pt x="924" y="818"/>
                  </a:cubicBezTo>
                  <a:cubicBezTo>
                    <a:pt x="944" y="821"/>
                    <a:pt x="1075" y="764"/>
                    <a:pt x="1123" y="578"/>
                  </a:cubicBezTo>
                  <a:cubicBezTo>
                    <a:pt x="1124" y="572"/>
                    <a:pt x="1124" y="572"/>
                    <a:pt x="1124" y="572"/>
                  </a:cubicBezTo>
                  <a:cubicBezTo>
                    <a:pt x="1075" y="541"/>
                    <a:pt x="946" y="453"/>
                    <a:pt x="958" y="388"/>
                  </a:cubicBezTo>
                  <a:cubicBezTo>
                    <a:pt x="983" y="259"/>
                    <a:pt x="1068" y="336"/>
                    <a:pt x="1062" y="217"/>
                  </a:cubicBezTo>
                  <a:cubicBezTo>
                    <a:pt x="1039" y="98"/>
                    <a:pt x="939" y="0"/>
                    <a:pt x="865" y="144"/>
                  </a:cubicBezTo>
                  <a:cubicBezTo>
                    <a:pt x="791" y="289"/>
                    <a:pt x="729" y="244"/>
                    <a:pt x="668" y="220"/>
                  </a:cubicBezTo>
                  <a:cubicBezTo>
                    <a:pt x="607" y="195"/>
                    <a:pt x="514" y="132"/>
                    <a:pt x="517" y="92"/>
                  </a:cubicBezTo>
                  <a:cubicBezTo>
                    <a:pt x="520" y="52"/>
                    <a:pt x="426" y="49"/>
                    <a:pt x="340" y="127"/>
                  </a:cubicBezTo>
                  <a:cubicBezTo>
                    <a:pt x="253" y="205"/>
                    <a:pt x="333" y="265"/>
                    <a:pt x="407" y="305"/>
                  </a:cubicBezTo>
                  <a:cubicBezTo>
                    <a:pt x="480" y="344"/>
                    <a:pt x="502" y="425"/>
                    <a:pt x="466" y="458"/>
                  </a:cubicBezTo>
                  <a:cubicBezTo>
                    <a:pt x="431" y="491"/>
                    <a:pt x="311" y="536"/>
                    <a:pt x="258" y="405"/>
                  </a:cubicBezTo>
                  <a:cubicBezTo>
                    <a:pt x="204" y="275"/>
                    <a:pt x="154" y="256"/>
                    <a:pt x="79" y="349"/>
                  </a:cubicBezTo>
                  <a:cubicBezTo>
                    <a:pt x="20" y="421"/>
                    <a:pt x="2" y="504"/>
                    <a:pt x="0" y="541"/>
                  </a:cubicBezTo>
                  <a:cubicBezTo>
                    <a:pt x="13" y="556"/>
                    <a:pt x="13" y="556"/>
                    <a:pt x="13" y="556"/>
                  </a:cubicBezTo>
                  <a:cubicBezTo>
                    <a:pt x="13" y="557"/>
                    <a:pt x="14" y="557"/>
                    <a:pt x="14" y="558"/>
                  </a:cubicBezTo>
                  <a:cubicBezTo>
                    <a:pt x="23" y="566"/>
                    <a:pt x="36" y="568"/>
                    <a:pt x="58" y="571"/>
                  </a:cubicBezTo>
                  <a:cubicBezTo>
                    <a:pt x="85" y="574"/>
                    <a:pt x="119" y="579"/>
                    <a:pt x="155" y="604"/>
                  </a:cubicBezTo>
                  <a:cubicBezTo>
                    <a:pt x="157" y="606"/>
                    <a:pt x="160" y="608"/>
                    <a:pt x="163" y="609"/>
                  </a:cubicBezTo>
                  <a:cubicBezTo>
                    <a:pt x="180" y="621"/>
                    <a:pt x="206" y="640"/>
                    <a:pt x="229" y="663"/>
                  </a:cubicBezTo>
                  <a:cubicBezTo>
                    <a:pt x="261" y="694"/>
                    <a:pt x="276" y="725"/>
                    <a:pt x="274" y="754"/>
                  </a:cubicBezTo>
                  <a:cubicBezTo>
                    <a:pt x="273" y="778"/>
                    <a:pt x="260" y="801"/>
                    <a:pt x="235" y="822"/>
                  </a:cubicBezTo>
                  <a:cubicBezTo>
                    <a:pt x="186" y="863"/>
                    <a:pt x="155" y="865"/>
                    <a:pt x="138" y="867"/>
                  </a:cubicBezTo>
                  <a:cubicBezTo>
                    <a:pt x="130" y="868"/>
                    <a:pt x="128" y="869"/>
                    <a:pt x="128" y="869"/>
                  </a:cubicBezTo>
                  <a:cubicBezTo>
                    <a:pt x="125" y="872"/>
                    <a:pt x="124" y="885"/>
                    <a:pt x="123" y="909"/>
                  </a:cubicBezTo>
                  <a:cubicBezTo>
                    <a:pt x="123" y="933"/>
                    <a:pt x="127" y="978"/>
                    <a:pt x="155" y="1006"/>
                  </a:cubicBezTo>
                  <a:cubicBezTo>
                    <a:pt x="178" y="1029"/>
                    <a:pt x="213" y="1037"/>
                    <a:pt x="259" y="1030"/>
                  </a:cubicBezTo>
                  <a:cubicBezTo>
                    <a:pt x="289" y="1025"/>
                    <a:pt x="289" y="1018"/>
                    <a:pt x="288" y="999"/>
                  </a:cubicBezTo>
                  <a:cubicBezTo>
                    <a:pt x="287" y="986"/>
                    <a:pt x="287" y="967"/>
                    <a:pt x="302" y="951"/>
                  </a:cubicBezTo>
                  <a:cubicBezTo>
                    <a:pt x="304" y="949"/>
                    <a:pt x="306" y="946"/>
                    <a:pt x="308" y="944"/>
                  </a:cubicBezTo>
                  <a:cubicBezTo>
                    <a:pt x="309" y="943"/>
                    <a:pt x="309" y="943"/>
                    <a:pt x="309" y="943"/>
                  </a:cubicBezTo>
                  <a:cubicBezTo>
                    <a:pt x="332" y="917"/>
                    <a:pt x="371" y="873"/>
                    <a:pt x="417" y="872"/>
                  </a:cubicBezTo>
                  <a:cubicBezTo>
                    <a:pt x="439" y="871"/>
                    <a:pt x="460" y="880"/>
                    <a:pt x="479" y="899"/>
                  </a:cubicBezTo>
                  <a:close/>
                </a:path>
              </a:pathLst>
            </a:custGeom>
            <a:solidFill>
              <a:schemeClr val="accent2"/>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5" name="Freeform 14"/>
            <p:cNvSpPr>
              <a:spLocks/>
            </p:cNvSpPr>
            <p:nvPr/>
          </p:nvSpPr>
          <p:spPr bwMode="auto">
            <a:xfrm rot="2700000">
              <a:off x="4111552" y="3403270"/>
              <a:ext cx="1608534" cy="1593056"/>
            </a:xfrm>
            <a:custGeom>
              <a:avLst/>
              <a:gdLst>
                <a:gd name="T0" fmla="*/ 210 w 1165"/>
                <a:gd name="T1" fmla="*/ 456 h 1154"/>
                <a:gd name="T2" fmla="*/ 11 w 1165"/>
                <a:gd name="T3" fmla="*/ 574 h 1154"/>
                <a:gd name="T4" fmla="*/ 114 w 1165"/>
                <a:gd name="T5" fmla="*/ 707 h 1154"/>
                <a:gd name="T6" fmla="*/ 199 w 1165"/>
                <a:gd name="T7" fmla="*/ 764 h 1154"/>
                <a:gd name="T8" fmla="*/ 265 w 1165"/>
                <a:gd name="T9" fmla="*/ 760 h 1154"/>
                <a:gd name="T10" fmla="*/ 285 w 1165"/>
                <a:gd name="T11" fmla="*/ 712 h 1154"/>
                <a:gd name="T12" fmla="*/ 332 w 1165"/>
                <a:gd name="T13" fmla="*/ 641 h 1154"/>
                <a:gd name="T14" fmla="*/ 420 w 1165"/>
                <a:gd name="T15" fmla="*/ 657 h 1154"/>
                <a:gd name="T16" fmla="*/ 474 w 1165"/>
                <a:gd name="T17" fmla="*/ 702 h 1154"/>
                <a:gd name="T18" fmla="*/ 521 w 1165"/>
                <a:gd name="T19" fmla="*/ 802 h 1154"/>
                <a:gd name="T20" fmla="*/ 469 w 1165"/>
                <a:gd name="T21" fmla="*/ 842 h 1154"/>
                <a:gd name="T22" fmla="*/ 406 w 1165"/>
                <a:gd name="T23" fmla="*/ 931 h 1154"/>
                <a:gd name="T24" fmla="*/ 516 w 1165"/>
                <a:gd name="T25" fmla="*/ 1091 h 1154"/>
                <a:gd name="T26" fmla="*/ 603 w 1165"/>
                <a:gd name="T27" fmla="*/ 1152 h 1154"/>
                <a:gd name="T28" fmla="*/ 610 w 1165"/>
                <a:gd name="T29" fmla="*/ 1154 h 1154"/>
                <a:gd name="T30" fmla="*/ 775 w 1165"/>
                <a:gd name="T31" fmla="*/ 1066 h 1154"/>
                <a:gd name="T32" fmla="*/ 790 w 1165"/>
                <a:gd name="T33" fmla="*/ 916 h 1154"/>
                <a:gd name="T34" fmla="*/ 668 w 1165"/>
                <a:gd name="T35" fmla="*/ 813 h 1154"/>
                <a:gd name="T36" fmla="*/ 778 w 1165"/>
                <a:gd name="T37" fmla="*/ 676 h 1154"/>
                <a:gd name="T38" fmla="*/ 841 w 1165"/>
                <a:gd name="T39" fmla="*/ 728 h 1154"/>
                <a:gd name="T40" fmla="*/ 900 w 1165"/>
                <a:gd name="T41" fmla="*/ 812 h 1154"/>
                <a:gd name="T42" fmla="*/ 1165 w 1165"/>
                <a:gd name="T43" fmla="*/ 600 h 1154"/>
                <a:gd name="T44" fmla="*/ 996 w 1165"/>
                <a:gd name="T45" fmla="*/ 390 h 1154"/>
                <a:gd name="T46" fmla="*/ 824 w 1165"/>
                <a:gd name="T47" fmla="*/ 447 h 1154"/>
                <a:gd name="T48" fmla="*/ 649 w 1165"/>
                <a:gd name="T49" fmla="*/ 407 h 1154"/>
                <a:gd name="T50" fmla="*/ 640 w 1165"/>
                <a:gd name="T51" fmla="*/ 309 h 1154"/>
                <a:gd name="T52" fmla="*/ 754 w 1165"/>
                <a:gd name="T53" fmla="*/ 159 h 1154"/>
                <a:gd name="T54" fmla="*/ 556 w 1165"/>
                <a:gd name="T55" fmla="*/ 0 h 1154"/>
                <a:gd name="T56" fmla="*/ 330 w 1165"/>
                <a:gd name="T57" fmla="*/ 254 h 1154"/>
                <a:gd name="T58" fmla="*/ 248 w 1165"/>
                <a:gd name="T59" fmla="*/ 168 h 1154"/>
                <a:gd name="T60" fmla="*/ 71 w 1165"/>
                <a:gd name="T61" fmla="*/ 107 h 1154"/>
                <a:gd name="T62" fmla="*/ 106 w 1165"/>
                <a:gd name="T63" fmla="*/ 307 h 1154"/>
                <a:gd name="T64" fmla="*/ 210 w 1165"/>
                <a:gd name="T65" fmla="*/ 456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5" h="1154">
                  <a:moveTo>
                    <a:pt x="210" y="456"/>
                  </a:moveTo>
                  <a:cubicBezTo>
                    <a:pt x="187" y="512"/>
                    <a:pt x="61" y="558"/>
                    <a:pt x="11" y="574"/>
                  </a:cubicBezTo>
                  <a:cubicBezTo>
                    <a:pt x="20" y="589"/>
                    <a:pt x="63" y="656"/>
                    <a:pt x="114" y="707"/>
                  </a:cubicBezTo>
                  <a:cubicBezTo>
                    <a:pt x="146" y="739"/>
                    <a:pt x="175" y="758"/>
                    <a:pt x="199" y="764"/>
                  </a:cubicBezTo>
                  <a:cubicBezTo>
                    <a:pt x="230" y="771"/>
                    <a:pt x="252" y="769"/>
                    <a:pt x="265" y="760"/>
                  </a:cubicBezTo>
                  <a:cubicBezTo>
                    <a:pt x="280" y="750"/>
                    <a:pt x="283" y="730"/>
                    <a:pt x="285" y="712"/>
                  </a:cubicBezTo>
                  <a:cubicBezTo>
                    <a:pt x="288" y="687"/>
                    <a:pt x="304" y="654"/>
                    <a:pt x="332" y="641"/>
                  </a:cubicBezTo>
                  <a:cubicBezTo>
                    <a:pt x="350" y="633"/>
                    <a:pt x="380" y="629"/>
                    <a:pt x="420" y="657"/>
                  </a:cubicBezTo>
                  <a:cubicBezTo>
                    <a:pt x="440" y="671"/>
                    <a:pt x="459" y="687"/>
                    <a:pt x="474" y="702"/>
                  </a:cubicBezTo>
                  <a:cubicBezTo>
                    <a:pt x="501" y="729"/>
                    <a:pt x="530" y="768"/>
                    <a:pt x="521" y="802"/>
                  </a:cubicBezTo>
                  <a:cubicBezTo>
                    <a:pt x="515" y="822"/>
                    <a:pt x="498" y="835"/>
                    <a:pt x="469" y="842"/>
                  </a:cubicBezTo>
                  <a:cubicBezTo>
                    <a:pt x="394" y="860"/>
                    <a:pt x="400" y="895"/>
                    <a:pt x="406" y="931"/>
                  </a:cubicBezTo>
                  <a:cubicBezTo>
                    <a:pt x="409" y="952"/>
                    <a:pt x="457" y="1032"/>
                    <a:pt x="516" y="1091"/>
                  </a:cubicBezTo>
                  <a:cubicBezTo>
                    <a:pt x="547" y="1122"/>
                    <a:pt x="577" y="1143"/>
                    <a:pt x="603" y="1152"/>
                  </a:cubicBezTo>
                  <a:cubicBezTo>
                    <a:pt x="610" y="1154"/>
                    <a:pt x="610" y="1154"/>
                    <a:pt x="610" y="1154"/>
                  </a:cubicBezTo>
                  <a:cubicBezTo>
                    <a:pt x="673" y="1130"/>
                    <a:pt x="748" y="1084"/>
                    <a:pt x="775" y="1066"/>
                  </a:cubicBezTo>
                  <a:cubicBezTo>
                    <a:pt x="808" y="1044"/>
                    <a:pt x="849" y="1009"/>
                    <a:pt x="790" y="916"/>
                  </a:cubicBezTo>
                  <a:cubicBezTo>
                    <a:pt x="731" y="823"/>
                    <a:pt x="684" y="879"/>
                    <a:pt x="668" y="813"/>
                  </a:cubicBezTo>
                  <a:cubicBezTo>
                    <a:pt x="653" y="748"/>
                    <a:pt x="722" y="687"/>
                    <a:pt x="778" y="676"/>
                  </a:cubicBezTo>
                  <a:cubicBezTo>
                    <a:pt x="834" y="665"/>
                    <a:pt x="837" y="696"/>
                    <a:pt x="841" y="728"/>
                  </a:cubicBezTo>
                  <a:cubicBezTo>
                    <a:pt x="845" y="760"/>
                    <a:pt x="865" y="790"/>
                    <a:pt x="900" y="812"/>
                  </a:cubicBezTo>
                  <a:cubicBezTo>
                    <a:pt x="1017" y="862"/>
                    <a:pt x="1109" y="740"/>
                    <a:pt x="1165" y="600"/>
                  </a:cubicBezTo>
                  <a:cubicBezTo>
                    <a:pt x="1162" y="575"/>
                    <a:pt x="1072" y="454"/>
                    <a:pt x="996" y="390"/>
                  </a:cubicBezTo>
                  <a:cubicBezTo>
                    <a:pt x="921" y="325"/>
                    <a:pt x="856" y="359"/>
                    <a:pt x="824" y="447"/>
                  </a:cubicBezTo>
                  <a:cubicBezTo>
                    <a:pt x="792" y="536"/>
                    <a:pt x="673" y="428"/>
                    <a:pt x="649" y="407"/>
                  </a:cubicBezTo>
                  <a:cubicBezTo>
                    <a:pt x="625" y="386"/>
                    <a:pt x="588" y="318"/>
                    <a:pt x="640" y="309"/>
                  </a:cubicBezTo>
                  <a:cubicBezTo>
                    <a:pt x="692" y="299"/>
                    <a:pt x="783" y="233"/>
                    <a:pt x="754" y="159"/>
                  </a:cubicBezTo>
                  <a:cubicBezTo>
                    <a:pt x="724" y="84"/>
                    <a:pt x="650" y="49"/>
                    <a:pt x="556" y="0"/>
                  </a:cubicBezTo>
                  <a:cubicBezTo>
                    <a:pt x="504" y="201"/>
                    <a:pt x="357" y="266"/>
                    <a:pt x="330" y="254"/>
                  </a:cubicBezTo>
                  <a:cubicBezTo>
                    <a:pt x="304" y="241"/>
                    <a:pt x="238" y="217"/>
                    <a:pt x="248" y="168"/>
                  </a:cubicBezTo>
                  <a:cubicBezTo>
                    <a:pt x="266" y="100"/>
                    <a:pt x="133" y="37"/>
                    <a:pt x="71" y="107"/>
                  </a:cubicBezTo>
                  <a:cubicBezTo>
                    <a:pt x="0" y="187"/>
                    <a:pt x="26" y="309"/>
                    <a:pt x="106" y="307"/>
                  </a:cubicBezTo>
                  <a:cubicBezTo>
                    <a:pt x="186" y="306"/>
                    <a:pt x="238" y="386"/>
                    <a:pt x="210" y="456"/>
                  </a:cubicBezTo>
                  <a:close/>
                </a:path>
              </a:pathLst>
            </a:custGeom>
            <a:solidFill>
              <a:schemeClr val="accent5"/>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sp>
          <p:nvSpPr>
            <p:cNvPr id="16" name="Freeform 12"/>
            <p:cNvSpPr>
              <a:spLocks/>
            </p:cNvSpPr>
            <p:nvPr/>
          </p:nvSpPr>
          <p:spPr bwMode="auto">
            <a:xfrm rot="2700000">
              <a:off x="2982926" y="3423650"/>
              <a:ext cx="1620440" cy="1591866"/>
            </a:xfrm>
            <a:custGeom>
              <a:avLst/>
              <a:gdLst>
                <a:gd name="T0" fmla="*/ 1103 w 1174"/>
                <a:gd name="T1" fmla="*/ 1014 h 1154"/>
                <a:gd name="T2" fmla="*/ 1106 w 1174"/>
                <a:gd name="T3" fmla="*/ 878 h 1154"/>
                <a:gd name="T4" fmla="*/ 1057 w 1174"/>
                <a:gd name="T5" fmla="*/ 843 h 1154"/>
                <a:gd name="T6" fmla="*/ 1023 w 1174"/>
                <a:gd name="T7" fmla="*/ 815 h 1154"/>
                <a:gd name="T8" fmla="*/ 990 w 1174"/>
                <a:gd name="T9" fmla="*/ 728 h 1154"/>
                <a:gd name="T10" fmla="*/ 1170 w 1174"/>
                <a:gd name="T11" fmla="*/ 590 h 1154"/>
                <a:gd name="T12" fmla="*/ 1174 w 1174"/>
                <a:gd name="T13" fmla="*/ 589 h 1154"/>
                <a:gd name="T14" fmla="*/ 1167 w 1174"/>
                <a:gd name="T15" fmla="*/ 586 h 1154"/>
                <a:gd name="T16" fmla="*/ 1072 w 1174"/>
                <a:gd name="T17" fmla="*/ 520 h 1154"/>
                <a:gd name="T18" fmla="*/ 956 w 1174"/>
                <a:gd name="T19" fmla="*/ 350 h 1154"/>
                <a:gd name="T20" fmla="*/ 1034 w 1174"/>
                <a:gd name="T21" fmla="*/ 238 h 1154"/>
                <a:gd name="T22" fmla="*/ 1071 w 1174"/>
                <a:gd name="T23" fmla="*/ 211 h 1154"/>
                <a:gd name="T24" fmla="*/ 1030 w 1174"/>
                <a:gd name="T25" fmla="*/ 132 h 1154"/>
                <a:gd name="T26" fmla="*/ 979 w 1174"/>
                <a:gd name="T27" fmla="*/ 89 h 1154"/>
                <a:gd name="T28" fmla="*/ 910 w 1174"/>
                <a:gd name="T29" fmla="*/ 74 h 1154"/>
                <a:gd name="T30" fmla="*/ 875 w 1174"/>
                <a:gd name="T31" fmla="*/ 129 h 1154"/>
                <a:gd name="T32" fmla="*/ 847 w 1174"/>
                <a:gd name="T33" fmla="*/ 191 h 1154"/>
                <a:gd name="T34" fmla="*/ 765 w 1174"/>
                <a:gd name="T35" fmla="*/ 198 h 1154"/>
                <a:gd name="T36" fmla="*/ 670 w 1174"/>
                <a:gd name="T37" fmla="*/ 136 h 1154"/>
                <a:gd name="T38" fmla="*/ 565 w 1174"/>
                <a:gd name="T39" fmla="*/ 0 h 1154"/>
                <a:gd name="T40" fmla="*/ 501 w 1174"/>
                <a:gd name="T41" fmla="*/ 48 h 1154"/>
                <a:gd name="T42" fmla="*/ 384 w 1174"/>
                <a:gd name="T43" fmla="*/ 224 h 1154"/>
                <a:gd name="T44" fmla="*/ 410 w 1174"/>
                <a:gd name="T45" fmla="*/ 301 h 1154"/>
                <a:gd name="T46" fmla="*/ 464 w 1174"/>
                <a:gd name="T47" fmla="*/ 324 h 1154"/>
                <a:gd name="T48" fmla="*/ 465 w 1174"/>
                <a:gd name="T49" fmla="*/ 324 h 1154"/>
                <a:gd name="T50" fmla="*/ 480 w 1174"/>
                <a:gd name="T51" fmla="*/ 327 h 1154"/>
                <a:gd name="T52" fmla="*/ 493 w 1174"/>
                <a:gd name="T53" fmla="*/ 330 h 1154"/>
                <a:gd name="T54" fmla="*/ 494 w 1174"/>
                <a:gd name="T55" fmla="*/ 344 h 1154"/>
                <a:gd name="T56" fmla="*/ 385 w 1174"/>
                <a:gd name="T57" fmla="*/ 505 h 1154"/>
                <a:gd name="T58" fmla="*/ 299 w 1174"/>
                <a:gd name="T59" fmla="*/ 525 h 1154"/>
                <a:gd name="T60" fmla="*/ 280 w 1174"/>
                <a:gd name="T61" fmla="*/ 522 h 1154"/>
                <a:gd name="T62" fmla="*/ 283 w 1174"/>
                <a:gd name="T63" fmla="*/ 502 h 1154"/>
                <a:gd name="T64" fmla="*/ 255 w 1174"/>
                <a:gd name="T65" fmla="*/ 435 h 1154"/>
                <a:gd name="T66" fmla="*/ 196 w 1174"/>
                <a:gd name="T67" fmla="*/ 401 h 1154"/>
                <a:gd name="T68" fmla="*/ 85 w 1174"/>
                <a:gd name="T69" fmla="*/ 459 h 1154"/>
                <a:gd name="T70" fmla="*/ 4 w 1174"/>
                <a:gd name="T71" fmla="*/ 546 h 1154"/>
                <a:gd name="T72" fmla="*/ 3 w 1174"/>
                <a:gd name="T73" fmla="*/ 548 h 1154"/>
                <a:gd name="T74" fmla="*/ 0 w 1174"/>
                <a:gd name="T75" fmla="*/ 572 h 1154"/>
                <a:gd name="T76" fmla="*/ 13 w 1174"/>
                <a:gd name="T77" fmla="*/ 593 h 1154"/>
                <a:gd name="T78" fmla="*/ 135 w 1174"/>
                <a:gd name="T79" fmla="*/ 787 h 1154"/>
                <a:gd name="T80" fmla="*/ 145 w 1174"/>
                <a:gd name="T81" fmla="*/ 796 h 1154"/>
                <a:gd name="T82" fmla="*/ 258 w 1174"/>
                <a:gd name="T83" fmla="*/ 827 h 1154"/>
                <a:gd name="T84" fmla="*/ 327 w 1174"/>
                <a:gd name="T85" fmla="*/ 790 h 1154"/>
                <a:gd name="T86" fmla="*/ 335 w 1174"/>
                <a:gd name="T87" fmla="*/ 758 h 1154"/>
                <a:gd name="T88" fmla="*/ 378 w 1174"/>
                <a:gd name="T89" fmla="*/ 697 h 1154"/>
                <a:gd name="T90" fmla="*/ 379 w 1174"/>
                <a:gd name="T91" fmla="*/ 697 h 1154"/>
                <a:gd name="T92" fmla="*/ 380 w 1174"/>
                <a:gd name="T93" fmla="*/ 697 h 1154"/>
                <a:gd name="T94" fmla="*/ 498 w 1174"/>
                <a:gd name="T95" fmla="*/ 706 h 1154"/>
                <a:gd name="T96" fmla="*/ 537 w 1174"/>
                <a:gd name="T97" fmla="*/ 787 h 1154"/>
                <a:gd name="T98" fmla="*/ 487 w 1174"/>
                <a:gd name="T99" fmla="*/ 857 h 1154"/>
                <a:gd name="T100" fmla="*/ 392 w 1174"/>
                <a:gd name="T101" fmla="*/ 938 h 1154"/>
                <a:gd name="T102" fmla="*/ 418 w 1174"/>
                <a:gd name="T103" fmla="*/ 1056 h 1154"/>
                <a:gd name="T104" fmla="*/ 606 w 1174"/>
                <a:gd name="T105" fmla="*/ 1152 h 1154"/>
                <a:gd name="T106" fmla="*/ 615 w 1174"/>
                <a:gd name="T107" fmla="*/ 1154 h 1154"/>
                <a:gd name="T108" fmla="*/ 616 w 1174"/>
                <a:gd name="T109" fmla="*/ 1144 h 1154"/>
                <a:gd name="T110" fmla="*/ 759 w 1174"/>
                <a:gd name="T111" fmla="*/ 932 h 1154"/>
                <a:gd name="T112" fmla="*/ 815 w 1174"/>
                <a:gd name="T113" fmla="*/ 902 h 1154"/>
                <a:gd name="T114" fmla="*/ 882 w 1174"/>
                <a:gd name="T115" fmla="*/ 934 h 1154"/>
                <a:gd name="T116" fmla="*/ 915 w 1174"/>
                <a:gd name="T117" fmla="*/ 980 h 1154"/>
                <a:gd name="T118" fmla="*/ 938 w 1174"/>
                <a:gd name="T119" fmla="*/ 1020 h 1154"/>
                <a:gd name="T120" fmla="*/ 938 w 1174"/>
                <a:gd name="T121" fmla="*/ 1020 h 1154"/>
                <a:gd name="T122" fmla="*/ 1035 w 1174"/>
                <a:gd name="T123" fmla="*/ 1051 h 1154"/>
                <a:gd name="T124" fmla="*/ 1103 w 1174"/>
                <a:gd name="T125" fmla="*/ 101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4" h="1154">
                  <a:moveTo>
                    <a:pt x="1103" y="1014"/>
                  </a:moveTo>
                  <a:cubicBezTo>
                    <a:pt x="1130" y="971"/>
                    <a:pt x="1152" y="925"/>
                    <a:pt x="1106" y="878"/>
                  </a:cubicBezTo>
                  <a:cubicBezTo>
                    <a:pt x="1094" y="866"/>
                    <a:pt x="1078" y="855"/>
                    <a:pt x="1057" y="843"/>
                  </a:cubicBezTo>
                  <a:cubicBezTo>
                    <a:pt x="1044" y="834"/>
                    <a:pt x="1032" y="824"/>
                    <a:pt x="1023" y="815"/>
                  </a:cubicBezTo>
                  <a:cubicBezTo>
                    <a:pt x="994" y="786"/>
                    <a:pt x="983" y="757"/>
                    <a:pt x="990" y="728"/>
                  </a:cubicBezTo>
                  <a:cubicBezTo>
                    <a:pt x="1006" y="663"/>
                    <a:pt x="1109" y="609"/>
                    <a:pt x="1170" y="590"/>
                  </a:cubicBezTo>
                  <a:cubicBezTo>
                    <a:pt x="1174" y="589"/>
                    <a:pt x="1174" y="589"/>
                    <a:pt x="1174" y="589"/>
                  </a:cubicBezTo>
                  <a:cubicBezTo>
                    <a:pt x="1167" y="586"/>
                    <a:pt x="1167" y="586"/>
                    <a:pt x="1167" y="586"/>
                  </a:cubicBezTo>
                  <a:cubicBezTo>
                    <a:pt x="1138" y="576"/>
                    <a:pt x="1105" y="554"/>
                    <a:pt x="1072" y="520"/>
                  </a:cubicBezTo>
                  <a:cubicBezTo>
                    <a:pt x="1015" y="463"/>
                    <a:pt x="961" y="379"/>
                    <a:pt x="956" y="350"/>
                  </a:cubicBezTo>
                  <a:cubicBezTo>
                    <a:pt x="950" y="312"/>
                    <a:pt x="942" y="260"/>
                    <a:pt x="1034" y="238"/>
                  </a:cubicBezTo>
                  <a:cubicBezTo>
                    <a:pt x="1066" y="230"/>
                    <a:pt x="1070" y="216"/>
                    <a:pt x="1071" y="211"/>
                  </a:cubicBezTo>
                  <a:cubicBezTo>
                    <a:pt x="1077" y="192"/>
                    <a:pt x="1062" y="163"/>
                    <a:pt x="1030" y="132"/>
                  </a:cubicBezTo>
                  <a:cubicBezTo>
                    <a:pt x="1015" y="117"/>
                    <a:pt x="997" y="102"/>
                    <a:pt x="979" y="89"/>
                  </a:cubicBezTo>
                  <a:cubicBezTo>
                    <a:pt x="953" y="71"/>
                    <a:pt x="929" y="66"/>
                    <a:pt x="910" y="74"/>
                  </a:cubicBezTo>
                  <a:cubicBezTo>
                    <a:pt x="890" y="83"/>
                    <a:pt x="877" y="109"/>
                    <a:pt x="875" y="129"/>
                  </a:cubicBezTo>
                  <a:cubicBezTo>
                    <a:pt x="873" y="145"/>
                    <a:pt x="870" y="175"/>
                    <a:pt x="847" y="191"/>
                  </a:cubicBezTo>
                  <a:cubicBezTo>
                    <a:pt x="829" y="204"/>
                    <a:pt x="802" y="207"/>
                    <a:pt x="765" y="198"/>
                  </a:cubicBezTo>
                  <a:cubicBezTo>
                    <a:pt x="736" y="192"/>
                    <a:pt x="705" y="172"/>
                    <a:pt x="670" y="136"/>
                  </a:cubicBezTo>
                  <a:cubicBezTo>
                    <a:pt x="619" y="85"/>
                    <a:pt x="577" y="21"/>
                    <a:pt x="565" y="0"/>
                  </a:cubicBezTo>
                  <a:cubicBezTo>
                    <a:pt x="545" y="18"/>
                    <a:pt x="521" y="34"/>
                    <a:pt x="501" y="48"/>
                  </a:cubicBezTo>
                  <a:cubicBezTo>
                    <a:pt x="438" y="90"/>
                    <a:pt x="380" y="129"/>
                    <a:pt x="384" y="224"/>
                  </a:cubicBezTo>
                  <a:cubicBezTo>
                    <a:pt x="386" y="260"/>
                    <a:pt x="394" y="285"/>
                    <a:pt x="410" y="301"/>
                  </a:cubicBezTo>
                  <a:cubicBezTo>
                    <a:pt x="426" y="317"/>
                    <a:pt x="447" y="321"/>
                    <a:pt x="464" y="324"/>
                  </a:cubicBezTo>
                  <a:cubicBezTo>
                    <a:pt x="465" y="324"/>
                    <a:pt x="465" y="324"/>
                    <a:pt x="465" y="324"/>
                  </a:cubicBezTo>
                  <a:cubicBezTo>
                    <a:pt x="471" y="325"/>
                    <a:pt x="476" y="326"/>
                    <a:pt x="480" y="327"/>
                  </a:cubicBezTo>
                  <a:cubicBezTo>
                    <a:pt x="493" y="330"/>
                    <a:pt x="493" y="330"/>
                    <a:pt x="493" y="330"/>
                  </a:cubicBezTo>
                  <a:cubicBezTo>
                    <a:pt x="494" y="344"/>
                    <a:pt x="494" y="344"/>
                    <a:pt x="494" y="344"/>
                  </a:cubicBezTo>
                  <a:cubicBezTo>
                    <a:pt x="504" y="440"/>
                    <a:pt x="414" y="491"/>
                    <a:pt x="385" y="505"/>
                  </a:cubicBezTo>
                  <a:cubicBezTo>
                    <a:pt x="348" y="522"/>
                    <a:pt x="315" y="528"/>
                    <a:pt x="299" y="525"/>
                  </a:cubicBezTo>
                  <a:cubicBezTo>
                    <a:pt x="280" y="522"/>
                    <a:pt x="280" y="522"/>
                    <a:pt x="280" y="522"/>
                  </a:cubicBezTo>
                  <a:cubicBezTo>
                    <a:pt x="283" y="502"/>
                    <a:pt x="283" y="502"/>
                    <a:pt x="283" y="502"/>
                  </a:cubicBezTo>
                  <a:cubicBezTo>
                    <a:pt x="286" y="481"/>
                    <a:pt x="275" y="456"/>
                    <a:pt x="255" y="435"/>
                  </a:cubicBezTo>
                  <a:cubicBezTo>
                    <a:pt x="239" y="419"/>
                    <a:pt x="218" y="407"/>
                    <a:pt x="196" y="401"/>
                  </a:cubicBezTo>
                  <a:cubicBezTo>
                    <a:pt x="174" y="395"/>
                    <a:pt x="134" y="416"/>
                    <a:pt x="85" y="459"/>
                  </a:cubicBezTo>
                  <a:cubicBezTo>
                    <a:pt x="41" y="498"/>
                    <a:pt x="8" y="539"/>
                    <a:pt x="4" y="546"/>
                  </a:cubicBezTo>
                  <a:cubicBezTo>
                    <a:pt x="3" y="547"/>
                    <a:pt x="3" y="548"/>
                    <a:pt x="3" y="548"/>
                  </a:cubicBezTo>
                  <a:cubicBezTo>
                    <a:pt x="0" y="572"/>
                    <a:pt x="0" y="572"/>
                    <a:pt x="0" y="572"/>
                  </a:cubicBezTo>
                  <a:cubicBezTo>
                    <a:pt x="4" y="578"/>
                    <a:pt x="8" y="585"/>
                    <a:pt x="13" y="593"/>
                  </a:cubicBezTo>
                  <a:cubicBezTo>
                    <a:pt x="44" y="648"/>
                    <a:pt x="97" y="737"/>
                    <a:pt x="135" y="787"/>
                  </a:cubicBezTo>
                  <a:cubicBezTo>
                    <a:pt x="138" y="790"/>
                    <a:pt x="142" y="793"/>
                    <a:pt x="145" y="796"/>
                  </a:cubicBezTo>
                  <a:cubicBezTo>
                    <a:pt x="172" y="824"/>
                    <a:pt x="214" y="835"/>
                    <a:pt x="258" y="827"/>
                  </a:cubicBezTo>
                  <a:cubicBezTo>
                    <a:pt x="291" y="821"/>
                    <a:pt x="319" y="806"/>
                    <a:pt x="327" y="790"/>
                  </a:cubicBezTo>
                  <a:cubicBezTo>
                    <a:pt x="331" y="781"/>
                    <a:pt x="333" y="770"/>
                    <a:pt x="335" y="758"/>
                  </a:cubicBezTo>
                  <a:cubicBezTo>
                    <a:pt x="342" y="723"/>
                    <a:pt x="348" y="701"/>
                    <a:pt x="378" y="697"/>
                  </a:cubicBezTo>
                  <a:cubicBezTo>
                    <a:pt x="379" y="697"/>
                    <a:pt x="379" y="697"/>
                    <a:pt x="379" y="697"/>
                  </a:cubicBezTo>
                  <a:cubicBezTo>
                    <a:pt x="380" y="697"/>
                    <a:pt x="380" y="697"/>
                    <a:pt x="380" y="697"/>
                  </a:cubicBezTo>
                  <a:cubicBezTo>
                    <a:pt x="435" y="678"/>
                    <a:pt x="472" y="680"/>
                    <a:pt x="498" y="706"/>
                  </a:cubicBezTo>
                  <a:cubicBezTo>
                    <a:pt x="517" y="725"/>
                    <a:pt x="528" y="758"/>
                    <a:pt x="537" y="787"/>
                  </a:cubicBezTo>
                  <a:cubicBezTo>
                    <a:pt x="547" y="821"/>
                    <a:pt x="528" y="834"/>
                    <a:pt x="487" y="857"/>
                  </a:cubicBezTo>
                  <a:cubicBezTo>
                    <a:pt x="457" y="874"/>
                    <a:pt x="418" y="895"/>
                    <a:pt x="392" y="938"/>
                  </a:cubicBezTo>
                  <a:cubicBezTo>
                    <a:pt x="369" y="975"/>
                    <a:pt x="378" y="1016"/>
                    <a:pt x="418" y="1056"/>
                  </a:cubicBezTo>
                  <a:cubicBezTo>
                    <a:pt x="467" y="1105"/>
                    <a:pt x="552" y="1142"/>
                    <a:pt x="606" y="1152"/>
                  </a:cubicBezTo>
                  <a:cubicBezTo>
                    <a:pt x="615" y="1154"/>
                    <a:pt x="615" y="1154"/>
                    <a:pt x="615" y="1154"/>
                  </a:cubicBezTo>
                  <a:cubicBezTo>
                    <a:pt x="616" y="1144"/>
                    <a:pt x="616" y="1144"/>
                    <a:pt x="616" y="1144"/>
                  </a:cubicBezTo>
                  <a:cubicBezTo>
                    <a:pt x="617" y="1116"/>
                    <a:pt x="687" y="1012"/>
                    <a:pt x="759" y="932"/>
                  </a:cubicBezTo>
                  <a:cubicBezTo>
                    <a:pt x="777" y="912"/>
                    <a:pt x="796" y="902"/>
                    <a:pt x="815" y="902"/>
                  </a:cubicBezTo>
                  <a:cubicBezTo>
                    <a:pt x="842" y="901"/>
                    <a:pt x="866" y="919"/>
                    <a:pt x="882" y="934"/>
                  </a:cubicBezTo>
                  <a:cubicBezTo>
                    <a:pt x="895" y="947"/>
                    <a:pt x="907" y="963"/>
                    <a:pt x="915" y="980"/>
                  </a:cubicBezTo>
                  <a:cubicBezTo>
                    <a:pt x="919" y="995"/>
                    <a:pt x="926" y="1009"/>
                    <a:pt x="938" y="1020"/>
                  </a:cubicBezTo>
                  <a:cubicBezTo>
                    <a:pt x="938" y="1020"/>
                    <a:pt x="938" y="1020"/>
                    <a:pt x="938" y="1020"/>
                  </a:cubicBezTo>
                  <a:cubicBezTo>
                    <a:pt x="961" y="1043"/>
                    <a:pt x="998" y="1055"/>
                    <a:pt x="1035" y="1051"/>
                  </a:cubicBezTo>
                  <a:cubicBezTo>
                    <a:pt x="1065" y="1047"/>
                    <a:pt x="1090" y="1034"/>
                    <a:pt x="1103" y="1014"/>
                  </a:cubicBezTo>
                  <a:close/>
                </a:path>
              </a:pathLst>
            </a:custGeom>
            <a:solidFill>
              <a:schemeClr val="accent4"/>
            </a:solidFill>
            <a:ln>
              <a:noFill/>
            </a:ln>
            <a:scene3d>
              <a:camera prst="orthographicFront"/>
              <a:lightRig rig="threePt" dir="t"/>
            </a:scene3d>
            <a:sp3d>
              <a:bevelT/>
            </a:sp3d>
          </p:spPr>
          <p:txBody>
            <a:bodyPr vert="horz" wrap="square" lIns="51435" tIns="25718" rIns="51435" bIns="25718" numCol="1" anchor="t" anchorCtr="0" compatLnSpc="1">
              <a:prstTxWarp prst="textNoShape">
                <a:avLst/>
              </a:prstTxWarp>
            </a:bodyPr>
            <a:lstStyle/>
            <a:p>
              <a:endParaRPr lang="id-ID" sz="1013"/>
            </a:p>
          </p:txBody>
        </p:sp>
      </p:gr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2369" y="3025180"/>
            <a:ext cx="228600" cy="228600"/>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3486" y="4233609"/>
            <a:ext cx="228600" cy="228600"/>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1304" y="4369684"/>
            <a:ext cx="228600" cy="228600"/>
          </a:xfrm>
          <a:prstGeom prst="rect">
            <a:avLst/>
          </a:prstGeom>
        </p:spPr>
      </p:pic>
      <p:sp>
        <p:nvSpPr>
          <p:cNvPr id="22" name="TextBox 21"/>
          <p:cNvSpPr txBox="1"/>
          <p:nvPr/>
        </p:nvSpPr>
        <p:spPr>
          <a:xfrm>
            <a:off x="1253523" y="2651776"/>
            <a:ext cx="1910609"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Journal articles</a:t>
            </a:r>
          </a:p>
        </p:txBody>
      </p:sp>
      <p:sp>
        <p:nvSpPr>
          <p:cNvPr id="24" name="TextBox 23"/>
          <p:cNvSpPr txBox="1"/>
          <p:nvPr/>
        </p:nvSpPr>
        <p:spPr>
          <a:xfrm>
            <a:off x="1170011" y="4277543"/>
            <a:ext cx="1910609"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Online learning</a:t>
            </a:r>
          </a:p>
        </p:txBody>
      </p:sp>
      <p:sp>
        <p:nvSpPr>
          <p:cNvPr id="26" name="TextBox 25"/>
          <p:cNvSpPr txBox="1"/>
          <p:nvPr/>
        </p:nvSpPr>
        <p:spPr>
          <a:xfrm>
            <a:off x="6289469" y="2651776"/>
            <a:ext cx="1910609" cy="646331"/>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Workshops and training</a:t>
            </a:r>
          </a:p>
        </p:txBody>
      </p:sp>
      <p:sp>
        <p:nvSpPr>
          <p:cNvPr id="28" name="TextBox 27"/>
          <p:cNvSpPr txBox="1"/>
          <p:nvPr/>
        </p:nvSpPr>
        <p:spPr>
          <a:xfrm>
            <a:off x="6334170" y="4230733"/>
            <a:ext cx="1910609"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Conferences</a:t>
            </a:r>
          </a:p>
        </p:txBody>
      </p:sp>
      <p:pic>
        <p:nvPicPr>
          <p:cNvPr id="29" name="Picture 28">
            <a:extLst>
              <a:ext uri="{FF2B5EF4-FFF2-40B4-BE49-F238E27FC236}">
                <a16:creationId xmlns:a16="http://schemas.microsoft.com/office/drawing/2014/main" id="{6379C1F1-447F-4539-BBEA-8C26A4A675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7932" y="3031604"/>
            <a:ext cx="228600" cy="228600"/>
          </a:xfrm>
          <a:prstGeom prst="rect">
            <a:avLst/>
          </a:prstGeom>
        </p:spPr>
      </p:pic>
      <p:pic>
        <p:nvPicPr>
          <p:cNvPr id="30" name="Picture 29">
            <a:extLst>
              <a:ext uri="{FF2B5EF4-FFF2-40B4-BE49-F238E27FC236}">
                <a16:creationId xmlns:a16="http://schemas.microsoft.com/office/drawing/2014/main" id="{AA585A5F-2903-46F2-9992-5ACD7445A0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6959" y="5001911"/>
            <a:ext cx="1374155" cy="1377990"/>
          </a:xfrm>
          <a:prstGeom prst="rect">
            <a:avLst/>
          </a:prstGeom>
        </p:spPr>
      </p:pic>
    </p:spTree>
    <p:extLst>
      <p:ext uri="{BB962C8B-B14F-4D97-AF65-F5344CB8AC3E}">
        <p14:creationId xmlns:p14="http://schemas.microsoft.com/office/powerpoint/2010/main" val="21735025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par>
                          <p:cTn id="21" fill="hold">
                            <p:stCondLst>
                              <p:cond delay="2000"/>
                            </p:stCondLst>
                            <p:childTnLst>
                              <p:par>
                                <p:cTn id="22" presetID="1"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par>
                          <p:cTn id="30" fill="hold">
                            <p:stCondLst>
                              <p:cond delay="2000"/>
                            </p:stCondLst>
                            <p:childTnLst>
                              <p:par>
                                <p:cTn id="31" presetID="1" presetClass="entr" presetSubtype="0"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par>
                          <p:cTn id="33" fill="hold">
                            <p:stCondLst>
                              <p:cond delay="2000"/>
                            </p:stCondLst>
                            <p:childTnLst>
                              <p:par>
                                <p:cTn id="34" presetID="21" presetClass="entr" presetSubtype="1"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heel(1)">
                                      <p:cBhvr>
                                        <p:cTn id="36"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211215" y="1011088"/>
            <a:ext cx="2272616" cy="4600082"/>
            <a:chOff x="1105748" y="496760"/>
            <a:chExt cx="2510557" cy="5081707"/>
          </a:xfrm>
        </p:grpSpPr>
        <p:sp>
          <p:nvSpPr>
            <p:cNvPr id="13" name="AutoShape 8"/>
            <p:cNvSpPr>
              <a:spLocks/>
            </p:cNvSpPr>
            <p:nvPr/>
          </p:nvSpPr>
          <p:spPr bwMode="auto">
            <a:xfrm>
              <a:off x="1105748" y="49676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4" name="AutoShape 8"/>
            <p:cNvSpPr>
              <a:spLocks/>
            </p:cNvSpPr>
            <p:nvPr/>
          </p:nvSpPr>
          <p:spPr bwMode="auto">
            <a:xfrm>
              <a:off x="1314419" y="693135"/>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5" name="AutoShape 8"/>
            <p:cNvSpPr>
              <a:spLocks/>
            </p:cNvSpPr>
            <p:nvPr/>
          </p:nvSpPr>
          <p:spPr bwMode="auto">
            <a:xfrm>
              <a:off x="1523090" y="889510"/>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6" name="AutoShape 8"/>
            <p:cNvSpPr>
              <a:spLocks/>
            </p:cNvSpPr>
            <p:nvPr/>
          </p:nvSpPr>
          <p:spPr bwMode="auto">
            <a:xfrm>
              <a:off x="1701280" y="1064411"/>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4"/>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7" name="AutoShape 8"/>
            <p:cNvSpPr>
              <a:spLocks/>
            </p:cNvSpPr>
            <p:nvPr/>
          </p:nvSpPr>
          <p:spPr bwMode="auto">
            <a:xfrm>
              <a:off x="1879470" y="1279532"/>
              <a:ext cx="1736835" cy="4298935"/>
            </a:xfrm>
            <a:custGeom>
              <a:avLst/>
              <a:gdLst/>
              <a:ahLst/>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5"/>
            </a:solidFill>
            <a:ln>
              <a:noFill/>
            </a:ln>
            <a:effectLst>
              <a:outerShdw blurRad="76200" dist="12700" dir="2700000" sy="-23000" kx="-800400" algn="bl" rotWithShape="0">
                <a:prstClr val="black">
                  <a:alpha val="20000"/>
                </a:prstClr>
              </a:outerShdw>
            </a:effectLst>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grpSp>
      <p:grpSp>
        <p:nvGrpSpPr>
          <p:cNvPr id="18" name="Group 17"/>
          <p:cNvGrpSpPr/>
          <p:nvPr/>
        </p:nvGrpSpPr>
        <p:grpSpPr>
          <a:xfrm>
            <a:off x="4000598" y="1415206"/>
            <a:ext cx="4400550" cy="727443"/>
            <a:chOff x="6324600" y="633031"/>
            <a:chExt cx="5867400" cy="969924"/>
          </a:xfrm>
        </p:grpSpPr>
        <p:sp>
          <p:nvSpPr>
            <p:cNvPr id="19" name="TextBox 18"/>
            <p:cNvSpPr txBox="1"/>
            <p:nvPr/>
          </p:nvSpPr>
          <p:spPr>
            <a:xfrm>
              <a:off x="6324600" y="633031"/>
              <a:ext cx="5867400" cy="615553"/>
            </a:xfrm>
            <a:prstGeom prst="rect">
              <a:avLst/>
            </a:prstGeom>
            <a:noFill/>
            <a:scene3d>
              <a:camera prst="orthographicFront"/>
              <a:lightRig rig="threePt" dir="t"/>
            </a:scene3d>
            <a:sp3d>
              <a:bevelT/>
            </a:sp3d>
          </p:spPr>
          <p:txBody>
            <a:bodyPr wrap="square" rtlCol="0">
              <a:spAutoFit/>
            </a:bodyPr>
            <a:lstStyle/>
            <a:p>
              <a:r>
                <a:rPr lang="en-US" sz="2400" dirty="0">
                  <a:solidFill>
                    <a:schemeClr val="tx2">
                      <a:lumMod val="50000"/>
                    </a:schemeClr>
                  </a:solidFill>
                  <a:latin typeface="Bebas Neue" panose="020B0606020202050201" pitchFamily="34" charset="0"/>
                </a:rPr>
                <a:t>Professional Indemnity</a:t>
              </a:r>
            </a:p>
          </p:txBody>
        </p:sp>
        <p:sp>
          <p:nvSpPr>
            <p:cNvPr id="20" name="Rectangle 19"/>
            <p:cNvSpPr/>
            <p:nvPr/>
          </p:nvSpPr>
          <p:spPr>
            <a:xfrm>
              <a:off x="6324600" y="1119330"/>
              <a:ext cx="5243732" cy="338555"/>
            </a:xfrm>
            <a:prstGeom prst="rect">
              <a:avLst/>
            </a:prstGeom>
            <a:scene3d>
              <a:camera prst="orthographicFront"/>
              <a:lightRig rig="threePt" dir="t"/>
            </a:scene3d>
            <a:sp3d>
              <a:bevelT/>
            </a:sp3d>
          </p:spPr>
          <p:txBody>
            <a:bodyPr wrap="square">
              <a:spAutoFit/>
            </a:bodyPr>
            <a:lstStyle/>
            <a:p>
              <a:r>
                <a:rPr lang="en-US" sz="1050" dirty="0">
                  <a:solidFill>
                    <a:schemeClr val="tx2">
                      <a:lumMod val="50000"/>
                    </a:schemeClr>
                  </a:solidFill>
                </a:rPr>
                <a:t>An overview</a:t>
              </a:r>
            </a:p>
          </p:txBody>
        </p:sp>
        <p:sp>
          <p:nvSpPr>
            <p:cNvPr id="21" name="Rectangle 20"/>
            <p:cNvSpPr/>
            <p:nvPr/>
          </p:nvSpPr>
          <p:spPr>
            <a:xfrm>
              <a:off x="6415084"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a:xfrm>
              <a:off x="6891334"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ectangle 22"/>
            <p:cNvSpPr/>
            <p:nvPr/>
          </p:nvSpPr>
          <p:spPr>
            <a:xfrm>
              <a:off x="7367584"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7843834"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4"/>
            <p:cNvSpPr/>
            <p:nvPr/>
          </p:nvSpPr>
          <p:spPr>
            <a:xfrm>
              <a:off x="8320084"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6" name="Rectangle 25"/>
          <p:cNvSpPr/>
          <p:nvPr/>
        </p:nvSpPr>
        <p:spPr>
          <a:xfrm>
            <a:off x="4725165" y="2591348"/>
            <a:ext cx="4066410" cy="707886"/>
          </a:xfrm>
          <a:prstGeom prst="rect">
            <a:avLst/>
          </a:prstGeom>
        </p:spPr>
        <p:txBody>
          <a:bodyPr wrap="square">
            <a:spAutoFit/>
          </a:bodyPr>
          <a:lstStyle/>
          <a:p>
            <a:r>
              <a:rPr lang="en-NZ" sz="1000" dirty="0"/>
              <a:t>Indemnity Insurance protects you against legal costs and any penalties incurred on Indemnity claims only. The College professional indemnity insurance provides individual and separate representation for each of our members, covering you 24hrs a day anywhere in NZ </a:t>
            </a:r>
            <a:endParaRPr lang="en-US" sz="1000" dirty="0">
              <a:solidFill>
                <a:schemeClr val="tx2">
                  <a:lumMod val="50000"/>
                </a:schemeClr>
              </a:solidFill>
            </a:endParaRPr>
          </a:p>
        </p:txBody>
      </p:sp>
      <p:sp>
        <p:nvSpPr>
          <p:cNvPr id="27" name="TextBox 26"/>
          <p:cNvSpPr txBox="1"/>
          <p:nvPr/>
        </p:nvSpPr>
        <p:spPr>
          <a:xfrm>
            <a:off x="4725164" y="2331078"/>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What is indemnity?</a:t>
            </a:r>
          </a:p>
        </p:txBody>
      </p:sp>
      <p:sp>
        <p:nvSpPr>
          <p:cNvPr id="28" name="Oval 27"/>
          <p:cNvSpPr/>
          <p:nvPr/>
        </p:nvSpPr>
        <p:spPr>
          <a:xfrm>
            <a:off x="4031170" y="2341025"/>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7048" y="2501045"/>
            <a:ext cx="228600" cy="228600"/>
          </a:xfrm>
          <a:prstGeom prst="rect">
            <a:avLst/>
          </a:prstGeom>
        </p:spPr>
      </p:pic>
      <p:sp>
        <p:nvSpPr>
          <p:cNvPr id="30" name="Rectangle 29"/>
          <p:cNvSpPr/>
          <p:nvPr/>
        </p:nvSpPr>
        <p:spPr>
          <a:xfrm>
            <a:off x="4740020" y="3533143"/>
            <a:ext cx="4323585" cy="707886"/>
          </a:xfrm>
          <a:prstGeom prst="rect">
            <a:avLst/>
          </a:prstGeom>
        </p:spPr>
        <p:txBody>
          <a:bodyPr wrap="square">
            <a:spAutoFit/>
          </a:bodyPr>
          <a:lstStyle/>
          <a:p>
            <a:r>
              <a:rPr lang="en-NZ" sz="1000" dirty="0"/>
              <a:t>Claims related to your professional practice:</a:t>
            </a:r>
          </a:p>
          <a:p>
            <a:r>
              <a:rPr lang="en-NZ" sz="1000" dirty="0"/>
              <a:t>Negligence claims or errors that may lead to injury, death or damage.</a:t>
            </a:r>
          </a:p>
          <a:p>
            <a:r>
              <a:rPr lang="en-NZ" sz="1000" dirty="0"/>
              <a:t>Disciplinary and competency proceedings </a:t>
            </a:r>
            <a:r>
              <a:rPr lang="en-NZ" sz="1000" dirty="0" err="1"/>
              <a:t>eg</a:t>
            </a:r>
            <a:r>
              <a:rPr lang="en-NZ" sz="1000" dirty="0"/>
              <a:t>. Nursing Council, Health &amp; Disability Commissioner Investigations, Coroners Inquests</a:t>
            </a:r>
          </a:p>
        </p:txBody>
      </p:sp>
      <p:sp>
        <p:nvSpPr>
          <p:cNvPr id="31" name="TextBox 30"/>
          <p:cNvSpPr txBox="1"/>
          <p:nvPr/>
        </p:nvSpPr>
        <p:spPr>
          <a:xfrm>
            <a:off x="4736497" y="3267973"/>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What exactly does it cover me for?</a:t>
            </a:r>
          </a:p>
        </p:txBody>
      </p:sp>
      <p:sp>
        <p:nvSpPr>
          <p:cNvPr id="32" name="Oval 31"/>
          <p:cNvSpPr/>
          <p:nvPr/>
        </p:nvSpPr>
        <p:spPr>
          <a:xfrm>
            <a:off x="4023360" y="3281321"/>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Rectangle 32"/>
          <p:cNvSpPr/>
          <p:nvPr/>
        </p:nvSpPr>
        <p:spPr>
          <a:xfrm>
            <a:off x="4708198" y="4627374"/>
            <a:ext cx="4180175" cy="553998"/>
          </a:xfrm>
          <a:prstGeom prst="rect">
            <a:avLst/>
          </a:prstGeom>
        </p:spPr>
        <p:txBody>
          <a:bodyPr wrap="square">
            <a:spAutoFit/>
          </a:bodyPr>
          <a:lstStyle/>
          <a:p>
            <a:r>
              <a:rPr lang="en-NZ" sz="1000" dirty="0"/>
              <a:t>A major problem with indemnity insurance provided by an employer is the potential for conflict of interest. The issue for the employer is different from the issue for the nurse as both have different responsibilities and roles. </a:t>
            </a:r>
            <a:endParaRPr lang="en-US" sz="1000" dirty="0">
              <a:solidFill>
                <a:schemeClr val="tx2">
                  <a:lumMod val="50000"/>
                </a:schemeClr>
              </a:solidFill>
            </a:endParaRPr>
          </a:p>
        </p:txBody>
      </p:sp>
      <p:sp>
        <p:nvSpPr>
          <p:cNvPr id="34" name="TextBox 33"/>
          <p:cNvSpPr txBox="1"/>
          <p:nvPr/>
        </p:nvSpPr>
        <p:spPr>
          <a:xfrm>
            <a:off x="4676610" y="4326991"/>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What if my employer has indemnity?</a:t>
            </a:r>
          </a:p>
        </p:txBody>
      </p:sp>
      <p:sp>
        <p:nvSpPr>
          <p:cNvPr id="35" name="Oval 34"/>
          <p:cNvSpPr/>
          <p:nvPr/>
        </p:nvSpPr>
        <p:spPr>
          <a:xfrm>
            <a:off x="4031170" y="4311819"/>
            <a:ext cx="548640" cy="548640"/>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p:cNvSpPr/>
          <p:nvPr/>
        </p:nvSpPr>
        <p:spPr>
          <a:xfrm>
            <a:off x="4685524" y="5820273"/>
            <a:ext cx="3692948" cy="400110"/>
          </a:xfrm>
          <a:prstGeom prst="rect">
            <a:avLst/>
          </a:prstGeom>
        </p:spPr>
        <p:txBody>
          <a:bodyPr wrap="square">
            <a:spAutoFit/>
          </a:bodyPr>
          <a:lstStyle/>
          <a:p>
            <a:r>
              <a:rPr lang="en-US" sz="1000" dirty="0">
                <a:solidFill>
                  <a:schemeClr val="tx2">
                    <a:lumMod val="50000"/>
                  </a:schemeClr>
                </a:solidFill>
                <a:hlinkClick r:id="rId4"/>
              </a:rPr>
              <a:t>http://www.nurse.org.nz/indemnity-insurance-cover.html</a:t>
            </a:r>
            <a:endParaRPr lang="en-US" sz="1000" dirty="0">
              <a:solidFill>
                <a:schemeClr val="tx2">
                  <a:lumMod val="50000"/>
                </a:schemeClr>
              </a:solidFill>
            </a:endParaRPr>
          </a:p>
          <a:p>
            <a:endParaRPr lang="en-US" sz="1000" dirty="0">
              <a:solidFill>
                <a:schemeClr val="tx2">
                  <a:lumMod val="50000"/>
                </a:schemeClr>
              </a:solidFill>
            </a:endParaRPr>
          </a:p>
        </p:txBody>
      </p:sp>
      <p:sp>
        <p:nvSpPr>
          <p:cNvPr id="37" name="TextBox 36"/>
          <p:cNvSpPr txBox="1"/>
          <p:nvPr/>
        </p:nvSpPr>
        <p:spPr>
          <a:xfrm>
            <a:off x="4676610" y="5252739"/>
            <a:ext cx="4114963" cy="646331"/>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Where do I find more information about how to get help? </a:t>
            </a:r>
          </a:p>
        </p:txBody>
      </p:sp>
      <p:sp>
        <p:nvSpPr>
          <p:cNvPr id="38" name="Oval 37"/>
          <p:cNvSpPr/>
          <p:nvPr/>
        </p:nvSpPr>
        <p:spPr>
          <a:xfrm>
            <a:off x="4031170" y="5269585"/>
            <a:ext cx="548640" cy="548640"/>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7048" y="3426828"/>
            <a:ext cx="228600" cy="228600"/>
          </a:xfrm>
          <a:prstGeom prst="rect">
            <a:avLst/>
          </a:prstGeom>
        </p:spPr>
      </p:pic>
      <p:pic>
        <p:nvPicPr>
          <p:cNvPr id="40" name="Picture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73961" y="4471839"/>
            <a:ext cx="228600" cy="228600"/>
          </a:xfrm>
          <a:prstGeom prst="rect">
            <a:avLst/>
          </a:prstGeom>
        </p:spPr>
      </p:pic>
      <p:pic>
        <p:nvPicPr>
          <p:cNvPr id="42" name="Picture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1380" y="5427322"/>
            <a:ext cx="233166" cy="233166"/>
          </a:xfrm>
          <a:prstGeom prst="rect">
            <a:avLst/>
          </a:prstGeom>
        </p:spPr>
      </p:pic>
      <p:sp>
        <p:nvSpPr>
          <p:cNvPr id="43" name="Footer Placeholder 4"/>
          <p:cNvSpPr>
            <a:spLocks noGrp="1"/>
          </p:cNvSpPr>
          <p:nvPr>
            <p:ph type="ftr" sz="quarter" idx="11"/>
          </p:nvPr>
        </p:nvSpPr>
        <p:spPr>
          <a:xfrm>
            <a:off x="3028950" y="6356351"/>
            <a:ext cx="3086100" cy="365125"/>
          </a:xfrm>
        </p:spPr>
        <p:txBody>
          <a:bodyPr/>
          <a:lstStyle/>
          <a:p>
            <a:endParaRPr lang="en-US" dirty="0">
              <a:hlinkClick r:id="rId8"/>
            </a:endParaRPr>
          </a:p>
          <a:p>
            <a:r>
              <a:rPr lang="en-US" dirty="0">
                <a:hlinkClick r:id="rId8"/>
              </a:rPr>
              <a:t>www.nurse.org.nz</a:t>
            </a:r>
            <a:endParaRPr lang="en-US" dirty="0"/>
          </a:p>
          <a:p>
            <a:endParaRPr lang="en-US" dirty="0"/>
          </a:p>
        </p:txBody>
      </p:sp>
    </p:spTree>
    <p:extLst>
      <p:ext uri="{BB962C8B-B14F-4D97-AF65-F5344CB8AC3E}">
        <p14:creationId xmlns:p14="http://schemas.microsoft.com/office/powerpoint/2010/main" val="157113128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ppt_x"/>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ppt_x"/>
                                          </p:val>
                                        </p:tav>
                                        <p:tav tm="100000">
                                          <p:val>
                                            <p:strVal val="#ppt_x"/>
                                          </p:val>
                                        </p:tav>
                                      </p:tavLst>
                                    </p:anim>
                                    <p:anim calcmode="lin" valueType="num">
                                      <p:cBhvr additive="base">
                                        <p:cTn id="27" dur="500" fill="hold"/>
                                        <p:tgtEl>
                                          <p:spTgt spid="3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ppt_x"/>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additive="base">
                                        <p:cTn id="36" dur="500" fill="hold"/>
                                        <p:tgtEl>
                                          <p:spTgt spid="40"/>
                                        </p:tgtEl>
                                        <p:attrNameLst>
                                          <p:attrName>ppt_x</p:attrName>
                                        </p:attrNameLst>
                                      </p:cBhvr>
                                      <p:tavLst>
                                        <p:tav tm="0">
                                          <p:val>
                                            <p:strVal val="#ppt_x"/>
                                          </p:val>
                                        </p:tav>
                                        <p:tav tm="100000">
                                          <p:val>
                                            <p:strVal val="#ppt_x"/>
                                          </p:val>
                                        </p:tav>
                                      </p:tavLst>
                                    </p:anim>
                                    <p:anim calcmode="lin" valueType="num">
                                      <p:cBhvr additive="base">
                                        <p:cTn id="37" dur="500" fill="hold"/>
                                        <p:tgtEl>
                                          <p:spTgt spid="4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ppt_x"/>
                                          </p:val>
                                        </p:tav>
                                        <p:tav tm="100000">
                                          <p:val>
                                            <p:strVal val="#ppt_x"/>
                                          </p:val>
                                        </p:tav>
                                      </p:tavLst>
                                    </p:anim>
                                    <p:anim calcmode="lin" valueType="num">
                                      <p:cBhvr additive="base">
                                        <p:cTn id="42" dur="500" fill="hold"/>
                                        <p:tgtEl>
                                          <p:spTgt spid="38"/>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500" fill="hold"/>
                                        <p:tgtEl>
                                          <p:spTgt spid="42"/>
                                        </p:tgtEl>
                                        <p:attrNameLst>
                                          <p:attrName>ppt_x</p:attrName>
                                        </p:attrNameLst>
                                      </p:cBhvr>
                                      <p:tavLst>
                                        <p:tav tm="0">
                                          <p:val>
                                            <p:strVal val="#ppt_x"/>
                                          </p:val>
                                        </p:tav>
                                        <p:tav tm="100000">
                                          <p:val>
                                            <p:strVal val="#ppt_x"/>
                                          </p:val>
                                        </p:tav>
                                      </p:tavLst>
                                    </p:anim>
                                    <p:anim calcmode="lin" valueType="num">
                                      <p:cBhvr additive="base">
                                        <p:cTn id="4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5" grpId="0" animBg="1"/>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loud And R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968" y="389155"/>
            <a:ext cx="3097223" cy="296688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loud And Rai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4252" y="378415"/>
            <a:ext cx="3159547" cy="297762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14149" y="410560"/>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Examples of indemnity claims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effectLst>
                    <a:glow rad="139700">
                      <a:schemeClr val="accent4">
                        <a:satMod val="175000"/>
                        <a:alpha val="40000"/>
                      </a:schemeClr>
                    </a:glow>
                  </a:effectLst>
                </a:rPr>
                <a:t>Here are some examples of when its been really important to have </a:t>
              </a:r>
              <a:r>
                <a:rPr lang="en-US" sz="1050" dirty="0">
                  <a:solidFill>
                    <a:schemeClr val="tx2">
                      <a:lumMod val="50000"/>
                    </a:schemeClr>
                  </a:solidFill>
                  <a:effectLst>
                    <a:glow rad="228600">
                      <a:schemeClr val="accent4">
                        <a:satMod val="175000"/>
                        <a:alpha val="40000"/>
                      </a:schemeClr>
                    </a:glow>
                  </a:effectLst>
                </a:rPr>
                <a:t>cover</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p:cNvGrpSpPr/>
          <p:nvPr/>
        </p:nvGrpSpPr>
        <p:grpSpPr>
          <a:xfrm>
            <a:off x="3393971" y="1755019"/>
            <a:ext cx="2356058" cy="3638979"/>
            <a:chOff x="4525295" y="2139903"/>
            <a:chExt cx="3141410" cy="4851972"/>
          </a:xfrm>
        </p:grpSpPr>
        <p:sp>
          <p:nvSpPr>
            <p:cNvPr id="13" name="AutoShape 121"/>
            <p:cNvSpPr>
              <a:spLocks/>
            </p:cNvSpPr>
            <p:nvPr/>
          </p:nvSpPr>
          <p:spPr bwMode="auto">
            <a:xfrm>
              <a:off x="4860380" y="2139903"/>
              <a:ext cx="2471239" cy="2578193"/>
            </a:xfrm>
            <a:custGeom>
              <a:avLst/>
              <a:gdLst>
                <a:gd name="T0" fmla="*/ 206665 w 21542"/>
                <a:gd name="T1" fmla="*/ 31732 h 21600"/>
                <a:gd name="T2" fmla="*/ 267843 w 21542"/>
                <a:gd name="T3" fmla="*/ 47325 h 21600"/>
                <a:gd name="T4" fmla="*/ 319929 w 21542"/>
                <a:gd name="T5" fmla="*/ 81086 h 21600"/>
                <a:gd name="T6" fmla="*/ 358786 w 21542"/>
                <a:gd name="T7" fmla="*/ 129734 h 21600"/>
                <a:gd name="T8" fmla="*/ 380770 w 21542"/>
                <a:gd name="T9" fmla="*/ 190059 h 21600"/>
                <a:gd name="T10" fmla="*/ 376720 w 21542"/>
                <a:gd name="T11" fmla="*/ 200307 h 21600"/>
                <a:gd name="T12" fmla="*/ 372794 w 21542"/>
                <a:gd name="T13" fmla="*/ 201701 h 21600"/>
                <a:gd name="T14" fmla="*/ 367187 w 21542"/>
                <a:gd name="T15" fmla="*/ 198826 h 21600"/>
                <a:gd name="T16" fmla="*/ 323183 w 21542"/>
                <a:gd name="T17" fmla="*/ 174272 h 21600"/>
                <a:gd name="T18" fmla="*/ 290110 w 21542"/>
                <a:gd name="T19" fmla="*/ 187307 h 21600"/>
                <a:gd name="T20" fmla="*/ 263739 w 21542"/>
                <a:gd name="T21" fmla="*/ 223679 h 21600"/>
                <a:gd name="T22" fmla="*/ 256735 w 21542"/>
                <a:gd name="T23" fmla="*/ 229147 h 21600"/>
                <a:gd name="T24" fmla="*/ 249661 w 21542"/>
                <a:gd name="T25" fmla="*/ 223679 h 21600"/>
                <a:gd name="T26" fmla="*/ 206630 w 21542"/>
                <a:gd name="T27" fmla="*/ 177412 h 21600"/>
                <a:gd name="T28" fmla="*/ 206630 w 21542"/>
                <a:gd name="T29" fmla="*/ 302754 h 21600"/>
                <a:gd name="T30" fmla="*/ 201908 w 21542"/>
                <a:gd name="T31" fmla="*/ 333093 h 21600"/>
                <a:gd name="T32" fmla="*/ 189085 w 21542"/>
                <a:gd name="T33" fmla="*/ 358034 h 21600"/>
                <a:gd name="T34" fmla="*/ 170178 w 21542"/>
                <a:gd name="T35" fmla="*/ 374968 h 21600"/>
                <a:gd name="T36" fmla="*/ 147062 w 21542"/>
                <a:gd name="T37" fmla="*/ 381000 h 21600"/>
                <a:gd name="T38" fmla="*/ 123734 w 21542"/>
                <a:gd name="T39" fmla="*/ 374968 h 21600"/>
                <a:gd name="T40" fmla="*/ 104615 w 21542"/>
                <a:gd name="T41" fmla="*/ 358034 h 21600"/>
                <a:gd name="T42" fmla="*/ 91792 w 21542"/>
                <a:gd name="T43" fmla="*/ 333093 h 21600"/>
                <a:gd name="T44" fmla="*/ 87070 w 21542"/>
                <a:gd name="T45" fmla="*/ 302754 h 21600"/>
                <a:gd name="T46" fmla="*/ 91792 w 21542"/>
                <a:gd name="T47" fmla="*/ 289119 h 21600"/>
                <a:gd name="T48" fmla="*/ 103235 w 21542"/>
                <a:gd name="T49" fmla="*/ 283739 h 21600"/>
                <a:gd name="T50" fmla="*/ 114838 w 21542"/>
                <a:gd name="T51" fmla="*/ 289119 h 21600"/>
                <a:gd name="T52" fmla="*/ 119348 w 21542"/>
                <a:gd name="T53" fmla="*/ 302754 h 21600"/>
                <a:gd name="T54" fmla="*/ 127395 w 21542"/>
                <a:gd name="T55" fmla="*/ 331205 h 21600"/>
                <a:gd name="T56" fmla="*/ 147027 w 21542"/>
                <a:gd name="T57" fmla="*/ 342847 h 21600"/>
                <a:gd name="T58" fmla="*/ 166217 w 21542"/>
                <a:gd name="T59" fmla="*/ 331205 h 21600"/>
                <a:gd name="T60" fmla="*/ 174264 w 21542"/>
                <a:gd name="T61" fmla="*/ 302754 h 21600"/>
                <a:gd name="T62" fmla="*/ 174264 w 21542"/>
                <a:gd name="T63" fmla="*/ 177412 h 21600"/>
                <a:gd name="T64" fmla="*/ 131233 w 21542"/>
                <a:gd name="T65" fmla="*/ 223679 h 21600"/>
                <a:gd name="T66" fmla="*/ 124158 w 21542"/>
                <a:gd name="T67" fmla="*/ 229147 h 21600"/>
                <a:gd name="T68" fmla="*/ 117278 w 21542"/>
                <a:gd name="T69" fmla="*/ 223679 h 21600"/>
                <a:gd name="T70" fmla="*/ 91032 w 21542"/>
                <a:gd name="T71" fmla="*/ 187307 h 21600"/>
                <a:gd name="T72" fmla="*/ 58100 w 21542"/>
                <a:gd name="T73" fmla="*/ 174272 h 21600"/>
                <a:gd name="T74" fmla="*/ 14308 w 21542"/>
                <a:gd name="T75" fmla="*/ 198826 h 21600"/>
                <a:gd name="T76" fmla="*/ 8065 w 21542"/>
                <a:gd name="T77" fmla="*/ 201701 h 21600"/>
                <a:gd name="T78" fmla="*/ 4227 w 21542"/>
                <a:gd name="T79" fmla="*/ 200307 h 21600"/>
                <a:gd name="T80" fmla="*/ 124 w 21542"/>
                <a:gd name="T81" fmla="*/ 190059 h 21600"/>
                <a:gd name="T82" fmla="*/ 22285 w 21542"/>
                <a:gd name="T83" fmla="*/ 129734 h 21600"/>
                <a:gd name="T84" fmla="*/ 61336 w 21542"/>
                <a:gd name="T85" fmla="*/ 81086 h 21600"/>
                <a:gd name="T86" fmla="*/ 113228 w 21542"/>
                <a:gd name="T87" fmla="*/ 47413 h 21600"/>
                <a:gd name="T88" fmla="*/ 174229 w 21542"/>
                <a:gd name="T89" fmla="*/ 31732 h 21600"/>
                <a:gd name="T90" fmla="*/ 174229 w 21542"/>
                <a:gd name="T91" fmla="*/ 19068 h 21600"/>
                <a:gd name="T92" fmla="*/ 178951 w 21542"/>
                <a:gd name="T93" fmla="*/ 5380 h 21600"/>
                <a:gd name="T94" fmla="*/ 190376 w 21542"/>
                <a:gd name="T95" fmla="*/ 0 h 21600"/>
                <a:gd name="T96" fmla="*/ 201978 w 21542"/>
                <a:gd name="T97" fmla="*/ 5380 h 21600"/>
                <a:gd name="T98" fmla="*/ 206506 w 21542"/>
                <a:gd name="T99" fmla="*/ 19068 h 21600"/>
                <a:gd name="T100" fmla="*/ 206506 w 21542"/>
                <a:gd name="T101" fmla="*/ 31732 h 21600"/>
                <a:gd name="T102" fmla="*/ 206665 w 21542"/>
                <a:gd name="T103" fmla="*/ 31732 h 21600"/>
                <a:gd name="T104" fmla="*/ 206665 w 21542"/>
                <a:gd name="T105" fmla="*/ 31732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542" h="21600">
                  <a:moveTo>
                    <a:pt x="11685" y="1799"/>
                  </a:moveTo>
                  <a:cubicBezTo>
                    <a:pt x="12904" y="1906"/>
                    <a:pt x="14056" y="2203"/>
                    <a:pt x="15144" y="2683"/>
                  </a:cubicBezTo>
                  <a:cubicBezTo>
                    <a:pt x="16234" y="3165"/>
                    <a:pt x="17214" y="3803"/>
                    <a:pt x="18089" y="4597"/>
                  </a:cubicBezTo>
                  <a:cubicBezTo>
                    <a:pt x="18965" y="5390"/>
                    <a:pt x="19697" y="6308"/>
                    <a:pt x="20286" y="7355"/>
                  </a:cubicBezTo>
                  <a:cubicBezTo>
                    <a:pt x="20875" y="8400"/>
                    <a:pt x="21290" y="9538"/>
                    <a:pt x="21529" y="10775"/>
                  </a:cubicBezTo>
                  <a:cubicBezTo>
                    <a:pt x="21574" y="11034"/>
                    <a:pt x="21498" y="11229"/>
                    <a:pt x="21300" y="11356"/>
                  </a:cubicBezTo>
                  <a:cubicBezTo>
                    <a:pt x="21223" y="11407"/>
                    <a:pt x="21152" y="11435"/>
                    <a:pt x="21078" y="11435"/>
                  </a:cubicBezTo>
                  <a:cubicBezTo>
                    <a:pt x="20930" y="11435"/>
                    <a:pt x="20823" y="11382"/>
                    <a:pt x="20761" y="11272"/>
                  </a:cubicBezTo>
                  <a:cubicBezTo>
                    <a:pt x="20016" y="10354"/>
                    <a:pt x="19186" y="9891"/>
                    <a:pt x="18273" y="9880"/>
                  </a:cubicBezTo>
                  <a:cubicBezTo>
                    <a:pt x="17617" y="9880"/>
                    <a:pt x="16994" y="10128"/>
                    <a:pt x="16403" y="10619"/>
                  </a:cubicBezTo>
                  <a:cubicBezTo>
                    <a:pt x="15814" y="11111"/>
                    <a:pt x="15320" y="11797"/>
                    <a:pt x="14912" y="12681"/>
                  </a:cubicBezTo>
                  <a:cubicBezTo>
                    <a:pt x="14841" y="12887"/>
                    <a:pt x="14705" y="12991"/>
                    <a:pt x="14516" y="12991"/>
                  </a:cubicBezTo>
                  <a:cubicBezTo>
                    <a:pt x="14323" y="12991"/>
                    <a:pt x="14192" y="12887"/>
                    <a:pt x="14116" y="12681"/>
                  </a:cubicBezTo>
                  <a:cubicBezTo>
                    <a:pt x="13491" y="11328"/>
                    <a:pt x="12680" y="10453"/>
                    <a:pt x="11683" y="10058"/>
                  </a:cubicBezTo>
                  <a:lnTo>
                    <a:pt x="11683" y="17164"/>
                  </a:lnTo>
                  <a:cubicBezTo>
                    <a:pt x="11683" y="17780"/>
                    <a:pt x="11594" y="18350"/>
                    <a:pt x="11416" y="18884"/>
                  </a:cubicBezTo>
                  <a:cubicBezTo>
                    <a:pt x="11234" y="19415"/>
                    <a:pt x="10993" y="19886"/>
                    <a:pt x="10691" y="20298"/>
                  </a:cubicBezTo>
                  <a:cubicBezTo>
                    <a:pt x="10385" y="20705"/>
                    <a:pt x="10030" y="21027"/>
                    <a:pt x="9622" y="21258"/>
                  </a:cubicBezTo>
                  <a:cubicBezTo>
                    <a:pt x="9214" y="21487"/>
                    <a:pt x="8778" y="21600"/>
                    <a:pt x="8315" y="21600"/>
                  </a:cubicBezTo>
                  <a:cubicBezTo>
                    <a:pt x="7852" y="21600"/>
                    <a:pt x="7411" y="21487"/>
                    <a:pt x="6996" y="21258"/>
                  </a:cubicBezTo>
                  <a:cubicBezTo>
                    <a:pt x="6581" y="21027"/>
                    <a:pt x="6221" y="20705"/>
                    <a:pt x="5915" y="20298"/>
                  </a:cubicBezTo>
                  <a:cubicBezTo>
                    <a:pt x="5613" y="19886"/>
                    <a:pt x="5369" y="19417"/>
                    <a:pt x="5190" y="18884"/>
                  </a:cubicBezTo>
                  <a:cubicBezTo>
                    <a:pt x="5011" y="18350"/>
                    <a:pt x="4923" y="17780"/>
                    <a:pt x="4923" y="17164"/>
                  </a:cubicBezTo>
                  <a:cubicBezTo>
                    <a:pt x="4923" y="16851"/>
                    <a:pt x="5011" y="16591"/>
                    <a:pt x="5190" y="16391"/>
                  </a:cubicBezTo>
                  <a:cubicBezTo>
                    <a:pt x="5369" y="16187"/>
                    <a:pt x="5584" y="16086"/>
                    <a:pt x="5837" y="16086"/>
                  </a:cubicBezTo>
                  <a:cubicBezTo>
                    <a:pt x="6104" y="16086"/>
                    <a:pt x="6321" y="16188"/>
                    <a:pt x="6493" y="16391"/>
                  </a:cubicBezTo>
                  <a:cubicBezTo>
                    <a:pt x="6662" y="16591"/>
                    <a:pt x="6748" y="16851"/>
                    <a:pt x="6748" y="17164"/>
                  </a:cubicBezTo>
                  <a:cubicBezTo>
                    <a:pt x="6748" y="17800"/>
                    <a:pt x="6901" y="18333"/>
                    <a:pt x="7203" y="18777"/>
                  </a:cubicBezTo>
                  <a:cubicBezTo>
                    <a:pt x="7509" y="19217"/>
                    <a:pt x="7878" y="19437"/>
                    <a:pt x="8313" y="19437"/>
                  </a:cubicBezTo>
                  <a:cubicBezTo>
                    <a:pt x="8732" y="19437"/>
                    <a:pt x="9092" y="19217"/>
                    <a:pt x="9398" y="18777"/>
                  </a:cubicBezTo>
                  <a:cubicBezTo>
                    <a:pt x="9701" y="18333"/>
                    <a:pt x="9853" y="17800"/>
                    <a:pt x="9853" y="17164"/>
                  </a:cubicBezTo>
                  <a:lnTo>
                    <a:pt x="9853" y="10058"/>
                  </a:lnTo>
                  <a:cubicBezTo>
                    <a:pt x="8856" y="10461"/>
                    <a:pt x="8043" y="11337"/>
                    <a:pt x="7420" y="12681"/>
                  </a:cubicBezTo>
                  <a:cubicBezTo>
                    <a:pt x="7344" y="12887"/>
                    <a:pt x="7211" y="12991"/>
                    <a:pt x="7020" y="12991"/>
                  </a:cubicBezTo>
                  <a:cubicBezTo>
                    <a:pt x="6829" y="12991"/>
                    <a:pt x="6700" y="12887"/>
                    <a:pt x="6631" y="12681"/>
                  </a:cubicBezTo>
                  <a:cubicBezTo>
                    <a:pt x="6228" y="11797"/>
                    <a:pt x="5734" y="11111"/>
                    <a:pt x="5147" y="10619"/>
                  </a:cubicBezTo>
                  <a:cubicBezTo>
                    <a:pt x="4561" y="10128"/>
                    <a:pt x="3941" y="9880"/>
                    <a:pt x="3285" y="9880"/>
                  </a:cubicBezTo>
                  <a:cubicBezTo>
                    <a:pt x="2364" y="9880"/>
                    <a:pt x="1541" y="10345"/>
                    <a:pt x="809" y="11272"/>
                  </a:cubicBezTo>
                  <a:cubicBezTo>
                    <a:pt x="718" y="11382"/>
                    <a:pt x="597" y="11435"/>
                    <a:pt x="456" y="11435"/>
                  </a:cubicBezTo>
                  <a:cubicBezTo>
                    <a:pt x="382" y="11435"/>
                    <a:pt x="306" y="11407"/>
                    <a:pt x="239" y="11356"/>
                  </a:cubicBezTo>
                  <a:cubicBezTo>
                    <a:pt x="48" y="11229"/>
                    <a:pt x="-26" y="11034"/>
                    <a:pt x="7" y="10775"/>
                  </a:cubicBezTo>
                  <a:cubicBezTo>
                    <a:pt x="246" y="9538"/>
                    <a:pt x="661" y="8400"/>
                    <a:pt x="1260" y="7355"/>
                  </a:cubicBezTo>
                  <a:cubicBezTo>
                    <a:pt x="1856" y="6308"/>
                    <a:pt x="2595" y="5390"/>
                    <a:pt x="3468" y="4597"/>
                  </a:cubicBezTo>
                  <a:cubicBezTo>
                    <a:pt x="4344" y="3803"/>
                    <a:pt x="5322" y="3168"/>
                    <a:pt x="6402" y="2688"/>
                  </a:cubicBezTo>
                  <a:cubicBezTo>
                    <a:pt x="7483" y="2214"/>
                    <a:pt x="8635" y="1917"/>
                    <a:pt x="9851" y="1799"/>
                  </a:cubicBezTo>
                  <a:lnTo>
                    <a:pt x="9851" y="1081"/>
                  </a:lnTo>
                  <a:cubicBezTo>
                    <a:pt x="9851" y="768"/>
                    <a:pt x="9937" y="508"/>
                    <a:pt x="10118" y="305"/>
                  </a:cubicBezTo>
                  <a:cubicBezTo>
                    <a:pt x="10297" y="102"/>
                    <a:pt x="10512" y="0"/>
                    <a:pt x="10764" y="0"/>
                  </a:cubicBezTo>
                  <a:cubicBezTo>
                    <a:pt x="11029" y="0"/>
                    <a:pt x="11249" y="102"/>
                    <a:pt x="11420" y="305"/>
                  </a:cubicBezTo>
                  <a:cubicBezTo>
                    <a:pt x="11590" y="508"/>
                    <a:pt x="11676" y="768"/>
                    <a:pt x="11676" y="1081"/>
                  </a:cubicBezTo>
                  <a:lnTo>
                    <a:pt x="11676" y="1799"/>
                  </a:lnTo>
                  <a:lnTo>
                    <a:pt x="11685" y="1799"/>
                  </a:lnTo>
                  <a:close/>
                  <a:moveTo>
                    <a:pt x="11685" y="1799"/>
                  </a:moveTo>
                </a:path>
              </a:pathLst>
            </a:custGeom>
            <a:solidFill>
              <a:schemeClr val="accent3"/>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dirty="0"/>
            </a:p>
          </p:txBody>
        </p:sp>
        <p:sp>
          <p:nvSpPr>
            <p:cNvPr id="14" name="Rectangle 13"/>
            <p:cNvSpPr/>
            <p:nvPr/>
          </p:nvSpPr>
          <p:spPr>
            <a:xfrm>
              <a:off x="4525295" y="5145215"/>
              <a:ext cx="3141410" cy="1846660"/>
            </a:xfrm>
            <a:prstGeom prst="rect">
              <a:avLst/>
            </a:prstGeom>
            <a:scene3d>
              <a:camera prst="orthographicFront"/>
              <a:lightRig rig="threePt" dir="t"/>
            </a:scene3d>
            <a:sp3d>
              <a:bevelT/>
            </a:sp3d>
          </p:spPr>
          <p:txBody>
            <a:bodyPr wrap="square">
              <a:spAutoFit/>
            </a:bodyPr>
            <a:lstStyle/>
            <a:p>
              <a:pPr algn="ctr"/>
              <a:r>
                <a:rPr lang="en-US" sz="1400" dirty="0">
                  <a:solidFill>
                    <a:schemeClr val="tx2">
                      <a:lumMod val="50000"/>
                    </a:schemeClr>
                  </a:solidFill>
                </a:rPr>
                <a:t>A civil case was brought against a nurse regarding the care given. The nurse required legal representation, Indemnity covered all the legal fees. </a:t>
              </a:r>
            </a:p>
          </p:txBody>
        </p:sp>
        <p:sp>
          <p:nvSpPr>
            <p:cNvPr id="15" name="TextBox 14"/>
            <p:cNvSpPr txBox="1"/>
            <p:nvPr/>
          </p:nvSpPr>
          <p:spPr>
            <a:xfrm>
              <a:off x="4525295" y="4811452"/>
              <a:ext cx="3141409" cy="492443"/>
            </a:xfrm>
            <a:prstGeom prst="rect">
              <a:avLst/>
            </a:prstGeom>
            <a:noFill/>
            <a:scene3d>
              <a:camera prst="orthographicFront"/>
              <a:lightRig rig="threePt" dir="t"/>
            </a:scene3d>
            <a:sp3d>
              <a:bevelT/>
            </a:sp3d>
          </p:spPr>
          <p:txBody>
            <a:bodyPr wrap="square" rtlCol="0">
              <a:spAutoFit/>
            </a:bodyPr>
            <a:lstStyle/>
            <a:p>
              <a:pPr algn="ctr"/>
              <a:r>
                <a:rPr lang="en-US" dirty="0">
                  <a:solidFill>
                    <a:schemeClr val="tx2">
                      <a:lumMod val="50000"/>
                    </a:schemeClr>
                  </a:solidFill>
                  <a:latin typeface="Bebas Neue" panose="020B0606020202050201" pitchFamily="34" charset="0"/>
                </a:rPr>
                <a:t>Example 2</a:t>
              </a:r>
            </a:p>
          </p:txBody>
        </p:sp>
      </p:grpSp>
      <p:grpSp>
        <p:nvGrpSpPr>
          <p:cNvPr id="16" name="Group 15"/>
          <p:cNvGrpSpPr/>
          <p:nvPr/>
        </p:nvGrpSpPr>
        <p:grpSpPr>
          <a:xfrm>
            <a:off x="870579" y="2322875"/>
            <a:ext cx="2356058" cy="4069866"/>
            <a:chOff x="4525295" y="2139903"/>
            <a:chExt cx="3141410" cy="5426488"/>
          </a:xfrm>
        </p:grpSpPr>
        <p:sp>
          <p:nvSpPr>
            <p:cNvPr id="17" name="AutoShape 121"/>
            <p:cNvSpPr>
              <a:spLocks/>
            </p:cNvSpPr>
            <p:nvPr/>
          </p:nvSpPr>
          <p:spPr bwMode="auto">
            <a:xfrm>
              <a:off x="4860380" y="2139903"/>
              <a:ext cx="2471239" cy="2578193"/>
            </a:xfrm>
            <a:custGeom>
              <a:avLst/>
              <a:gdLst>
                <a:gd name="T0" fmla="*/ 206665 w 21542"/>
                <a:gd name="T1" fmla="*/ 31732 h 21600"/>
                <a:gd name="T2" fmla="*/ 267843 w 21542"/>
                <a:gd name="T3" fmla="*/ 47325 h 21600"/>
                <a:gd name="T4" fmla="*/ 319929 w 21542"/>
                <a:gd name="T5" fmla="*/ 81086 h 21600"/>
                <a:gd name="T6" fmla="*/ 358786 w 21542"/>
                <a:gd name="T7" fmla="*/ 129734 h 21600"/>
                <a:gd name="T8" fmla="*/ 380770 w 21542"/>
                <a:gd name="T9" fmla="*/ 190059 h 21600"/>
                <a:gd name="T10" fmla="*/ 376720 w 21542"/>
                <a:gd name="T11" fmla="*/ 200307 h 21600"/>
                <a:gd name="T12" fmla="*/ 372794 w 21542"/>
                <a:gd name="T13" fmla="*/ 201701 h 21600"/>
                <a:gd name="T14" fmla="*/ 367187 w 21542"/>
                <a:gd name="T15" fmla="*/ 198826 h 21600"/>
                <a:gd name="T16" fmla="*/ 323183 w 21542"/>
                <a:gd name="T17" fmla="*/ 174272 h 21600"/>
                <a:gd name="T18" fmla="*/ 290110 w 21542"/>
                <a:gd name="T19" fmla="*/ 187307 h 21600"/>
                <a:gd name="T20" fmla="*/ 263739 w 21542"/>
                <a:gd name="T21" fmla="*/ 223679 h 21600"/>
                <a:gd name="T22" fmla="*/ 256735 w 21542"/>
                <a:gd name="T23" fmla="*/ 229147 h 21600"/>
                <a:gd name="T24" fmla="*/ 249661 w 21542"/>
                <a:gd name="T25" fmla="*/ 223679 h 21600"/>
                <a:gd name="T26" fmla="*/ 206630 w 21542"/>
                <a:gd name="T27" fmla="*/ 177412 h 21600"/>
                <a:gd name="T28" fmla="*/ 206630 w 21542"/>
                <a:gd name="T29" fmla="*/ 302754 h 21600"/>
                <a:gd name="T30" fmla="*/ 201908 w 21542"/>
                <a:gd name="T31" fmla="*/ 333093 h 21600"/>
                <a:gd name="T32" fmla="*/ 189085 w 21542"/>
                <a:gd name="T33" fmla="*/ 358034 h 21600"/>
                <a:gd name="T34" fmla="*/ 170178 w 21542"/>
                <a:gd name="T35" fmla="*/ 374968 h 21600"/>
                <a:gd name="T36" fmla="*/ 147062 w 21542"/>
                <a:gd name="T37" fmla="*/ 381000 h 21600"/>
                <a:gd name="T38" fmla="*/ 123734 w 21542"/>
                <a:gd name="T39" fmla="*/ 374968 h 21600"/>
                <a:gd name="T40" fmla="*/ 104615 w 21542"/>
                <a:gd name="T41" fmla="*/ 358034 h 21600"/>
                <a:gd name="T42" fmla="*/ 91792 w 21542"/>
                <a:gd name="T43" fmla="*/ 333093 h 21600"/>
                <a:gd name="T44" fmla="*/ 87070 w 21542"/>
                <a:gd name="T45" fmla="*/ 302754 h 21600"/>
                <a:gd name="T46" fmla="*/ 91792 w 21542"/>
                <a:gd name="T47" fmla="*/ 289119 h 21600"/>
                <a:gd name="T48" fmla="*/ 103235 w 21542"/>
                <a:gd name="T49" fmla="*/ 283739 h 21600"/>
                <a:gd name="T50" fmla="*/ 114838 w 21542"/>
                <a:gd name="T51" fmla="*/ 289119 h 21600"/>
                <a:gd name="T52" fmla="*/ 119348 w 21542"/>
                <a:gd name="T53" fmla="*/ 302754 h 21600"/>
                <a:gd name="T54" fmla="*/ 127395 w 21542"/>
                <a:gd name="T55" fmla="*/ 331205 h 21600"/>
                <a:gd name="T56" fmla="*/ 147027 w 21542"/>
                <a:gd name="T57" fmla="*/ 342847 h 21600"/>
                <a:gd name="T58" fmla="*/ 166217 w 21542"/>
                <a:gd name="T59" fmla="*/ 331205 h 21600"/>
                <a:gd name="T60" fmla="*/ 174264 w 21542"/>
                <a:gd name="T61" fmla="*/ 302754 h 21600"/>
                <a:gd name="T62" fmla="*/ 174264 w 21542"/>
                <a:gd name="T63" fmla="*/ 177412 h 21600"/>
                <a:gd name="T64" fmla="*/ 131233 w 21542"/>
                <a:gd name="T65" fmla="*/ 223679 h 21600"/>
                <a:gd name="T66" fmla="*/ 124158 w 21542"/>
                <a:gd name="T67" fmla="*/ 229147 h 21600"/>
                <a:gd name="T68" fmla="*/ 117278 w 21542"/>
                <a:gd name="T69" fmla="*/ 223679 h 21600"/>
                <a:gd name="T70" fmla="*/ 91032 w 21542"/>
                <a:gd name="T71" fmla="*/ 187307 h 21600"/>
                <a:gd name="T72" fmla="*/ 58100 w 21542"/>
                <a:gd name="T73" fmla="*/ 174272 h 21600"/>
                <a:gd name="T74" fmla="*/ 14308 w 21542"/>
                <a:gd name="T75" fmla="*/ 198826 h 21600"/>
                <a:gd name="T76" fmla="*/ 8065 w 21542"/>
                <a:gd name="T77" fmla="*/ 201701 h 21600"/>
                <a:gd name="T78" fmla="*/ 4227 w 21542"/>
                <a:gd name="T79" fmla="*/ 200307 h 21600"/>
                <a:gd name="T80" fmla="*/ 124 w 21542"/>
                <a:gd name="T81" fmla="*/ 190059 h 21600"/>
                <a:gd name="T82" fmla="*/ 22285 w 21542"/>
                <a:gd name="T83" fmla="*/ 129734 h 21600"/>
                <a:gd name="T84" fmla="*/ 61336 w 21542"/>
                <a:gd name="T85" fmla="*/ 81086 h 21600"/>
                <a:gd name="T86" fmla="*/ 113228 w 21542"/>
                <a:gd name="T87" fmla="*/ 47413 h 21600"/>
                <a:gd name="T88" fmla="*/ 174229 w 21542"/>
                <a:gd name="T89" fmla="*/ 31732 h 21600"/>
                <a:gd name="T90" fmla="*/ 174229 w 21542"/>
                <a:gd name="T91" fmla="*/ 19068 h 21600"/>
                <a:gd name="T92" fmla="*/ 178951 w 21542"/>
                <a:gd name="T93" fmla="*/ 5380 h 21600"/>
                <a:gd name="T94" fmla="*/ 190376 w 21542"/>
                <a:gd name="T95" fmla="*/ 0 h 21600"/>
                <a:gd name="T96" fmla="*/ 201978 w 21542"/>
                <a:gd name="T97" fmla="*/ 5380 h 21600"/>
                <a:gd name="T98" fmla="*/ 206506 w 21542"/>
                <a:gd name="T99" fmla="*/ 19068 h 21600"/>
                <a:gd name="T100" fmla="*/ 206506 w 21542"/>
                <a:gd name="T101" fmla="*/ 31732 h 21600"/>
                <a:gd name="T102" fmla="*/ 206665 w 21542"/>
                <a:gd name="T103" fmla="*/ 31732 h 21600"/>
                <a:gd name="T104" fmla="*/ 206665 w 21542"/>
                <a:gd name="T105" fmla="*/ 31732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542" h="21600">
                  <a:moveTo>
                    <a:pt x="11685" y="1799"/>
                  </a:moveTo>
                  <a:cubicBezTo>
                    <a:pt x="12904" y="1906"/>
                    <a:pt x="14056" y="2203"/>
                    <a:pt x="15144" y="2683"/>
                  </a:cubicBezTo>
                  <a:cubicBezTo>
                    <a:pt x="16234" y="3165"/>
                    <a:pt x="17214" y="3803"/>
                    <a:pt x="18089" y="4597"/>
                  </a:cubicBezTo>
                  <a:cubicBezTo>
                    <a:pt x="18965" y="5390"/>
                    <a:pt x="19697" y="6308"/>
                    <a:pt x="20286" y="7355"/>
                  </a:cubicBezTo>
                  <a:cubicBezTo>
                    <a:pt x="20875" y="8400"/>
                    <a:pt x="21290" y="9538"/>
                    <a:pt x="21529" y="10775"/>
                  </a:cubicBezTo>
                  <a:cubicBezTo>
                    <a:pt x="21574" y="11034"/>
                    <a:pt x="21498" y="11229"/>
                    <a:pt x="21300" y="11356"/>
                  </a:cubicBezTo>
                  <a:cubicBezTo>
                    <a:pt x="21223" y="11407"/>
                    <a:pt x="21152" y="11435"/>
                    <a:pt x="21078" y="11435"/>
                  </a:cubicBezTo>
                  <a:cubicBezTo>
                    <a:pt x="20930" y="11435"/>
                    <a:pt x="20823" y="11382"/>
                    <a:pt x="20761" y="11272"/>
                  </a:cubicBezTo>
                  <a:cubicBezTo>
                    <a:pt x="20016" y="10354"/>
                    <a:pt x="19186" y="9891"/>
                    <a:pt x="18273" y="9880"/>
                  </a:cubicBezTo>
                  <a:cubicBezTo>
                    <a:pt x="17617" y="9880"/>
                    <a:pt x="16994" y="10128"/>
                    <a:pt x="16403" y="10619"/>
                  </a:cubicBezTo>
                  <a:cubicBezTo>
                    <a:pt x="15814" y="11111"/>
                    <a:pt x="15320" y="11797"/>
                    <a:pt x="14912" y="12681"/>
                  </a:cubicBezTo>
                  <a:cubicBezTo>
                    <a:pt x="14841" y="12887"/>
                    <a:pt x="14705" y="12991"/>
                    <a:pt x="14516" y="12991"/>
                  </a:cubicBezTo>
                  <a:cubicBezTo>
                    <a:pt x="14323" y="12991"/>
                    <a:pt x="14192" y="12887"/>
                    <a:pt x="14116" y="12681"/>
                  </a:cubicBezTo>
                  <a:cubicBezTo>
                    <a:pt x="13491" y="11328"/>
                    <a:pt x="12680" y="10453"/>
                    <a:pt x="11683" y="10058"/>
                  </a:cubicBezTo>
                  <a:lnTo>
                    <a:pt x="11683" y="17164"/>
                  </a:lnTo>
                  <a:cubicBezTo>
                    <a:pt x="11683" y="17780"/>
                    <a:pt x="11594" y="18350"/>
                    <a:pt x="11416" y="18884"/>
                  </a:cubicBezTo>
                  <a:cubicBezTo>
                    <a:pt x="11234" y="19415"/>
                    <a:pt x="10993" y="19886"/>
                    <a:pt x="10691" y="20298"/>
                  </a:cubicBezTo>
                  <a:cubicBezTo>
                    <a:pt x="10385" y="20705"/>
                    <a:pt x="10030" y="21027"/>
                    <a:pt x="9622" y="21258"/>
                  </a:cubicBezTo>
                  <a:cubicBezTo>
                    <a:pt x="9214" y="21487"/>
                    <a:pt x="8778" y="21600"/>
                    <a:pt x="8315" y="21600"/>
                  </a:cubicBezTo>
                  <a:cubicBezTo>
                    <a:pt x="7852" y="21600"/>
                    <a:pt x="7411" y="21487"/>
                    <a:pt x="6996" y="21258"/>
                  </a:cubicBezTo>
                  <a:cubicBezTo>
                    <a:pt x="6581" y="21027"/>
                    <a:pt x="6221" y="20705"/>
                    <a:pt x="5915" y="20298"/>
                  </a:cubicBezTo>
                  <a:cubicBezTo>
                    <a:pt x="5613" y="19886"/>
                    <a:pt x="5369" y="19417"/>
                    <a:pt x="5190" y="18884"/>
                  </a:cubicBezTo>
                  <a:cubicBezTo>
                    <a:pt x="5011" y="18350"/>
                    <a:pt x="4923" y="17780"/>
                    <a:pt x="4923" y="17164"/>
                  </a:cubicBezTo>
                  <a:cubicBezTo>
                    <a:pt x="4923" y="16851"/>
                    <a:pt x="5011" y="16591"/>
                    <a:pt x="5190" y="16391"/>
                  </a:cubicBezTo>
                  <a:cubicBezTo>
                    <a:pt x="5369" y="16187"/>
                    <a:pt x="5584" y="16086"/>
                    <a:pt x="5837" y="16086"/>
                  </a:cubicBezTo>
                  <a:cubicBezTo>
                    <a:pt x="6104" y="16086"/>
                    <a:pt x="6321" y="16188"/>
                    <a:pt x="6493" y="16391"/>
                  </a:cubicBezTo>
                  <a:cubicBezTo>
                    <a:pt x="6662" y="16591"/>
                    <a:pt x="6748" y="16851"/>
                    <a:pt x="6748" y="17164"/>
                  </a:cubicBezTo>
                  <a:cubicBezTo>
                    <a:pt x="6748" y="17800"/>
                    <a:pt x="6901" y="18333"/>
                    <a:pt x="7203" y="18777"/>
                  </a:cubicBezTo>
                  <a:cubicBezTo>
                    <a:pt x="7509" y="19217"/>
                    <a:pt x="7878" y="19437"/>
                    <a:pt x="8313" y="19437"/>
                  </a:cubicBezTo>
                  <a:cubicBezTo>
                    <a:pt x="8732" y="19437"/>
                    <a:pt x="9092" y="19217"/>
                    <a:pt x="9398" y="18777"/>
                  </a:cubicBezTo>
                  <a:cubicBezTo>
                    <a:pt x="9701" y="18333"/>
                    <a:pt x="9853" y="17800"/>
                    <a:pt x="9853" y="17164"/>
                  </a:cubicBezTo>
                  <a:lnTo>
                    <a:pt x="9853" y="10058"/>
                  </a:lnTo>
                  <a:cubicBezTo>
                    <a:pt x="8856" y="10461"/>
                    <a:pt x="8043" y="11337"/>
                    <a:pt x="7420" y="12681"/>
                  </a:cubicBezTo>
                  <a:cubicBezTo>
                    <a:pt x="7344" y="12887"/>
                    <a:pt x="7211" y="12991"/>
                    <a:pt x="7020" y="12991"/>
                  </a:cubicBezTo>
                  <a:cubicBezTo>
                    <a:pt x="6829" y="12991"/>
                    <a:pt x="6700" y="12887"/>
                    <a:pt x="6631" y="12681"/>
                  </a:cubicBezTo>
                  <a:cubicBezTo>
                    <a:pt x="6228" y="11797"/>
                    <a:pt x="5734" y="11111"/>
                    <a:pt x="5147" y="10619"/>
                  </a:cubicBezTo>
                  <a:cubicBezTo>
                    <a:pt x="4561" y="10128"/>
                    <a:pt x="3941" y="9880"/>
                    <a:pt x="3285" y="9880"/>
                  </a:cubicBezTo>
                  <a:cubicBezTo>
                    <a:pt x="2364" y="9880"/>
                    <a:pt x="1541" y="10345"/>
                    <a:pt x="809" y="11272"/>
                  </a:cubicBezTo>
                  <a:cubicBezTo>
                    <a:pt x="718" y="11382"/>
                    <a:pt x="597" y="11435"/>
                    <a:pt x="456" y="11435"/>
                  </a:cubicBezTo>
                  <a:cubicBezTo>
                    <a:pt x="382" y="11435"/>
                    <a:pt x="306" y="11407"/>
                    <a:pt x="239" y="11356"/>
                  </a:cubicBezTo>
                  <a:cubicBezTo>
                    <a:pt x="48" y="11229"/>
                    <a:pt x="-26" y="11034"/>
                    <a:pt x="7" y="10775"/>
                  </a:cubicBezTo>
                  <a:cubicBezTo>
                    <a:pt x="246" y="9538"/>
                    <a:pt x="661" y="8400"/>
                    <a:pt x="1260" y="7355"/>
                  </a:cubicBezTo>
                  <a:cubicBezTo>
                    <a:pt x="1856" y="6308"/>
                    <a:pt x="2595" y="5390"/>
                    <a:pt x="3468" y="4597"/>
                  </a:cubicBezTo>
                  <a:cubicBezTo>
                    <a:pt x="4344" y="3803"/>
                    <a:pt x="5322" y="3168"/>
                    <a:pt x="6402" y="2688"/>
                  </a:cubicBezTo>
                  <a:cubicBezTo>
                    <a:pt x="7483" y="2214"/>
                    <a:pt x="8635" y="1917"/>
                    <a:pt x="9851" y="1799"/>
                  </a:cubicBezTo>
                  <a:lnTo>
                    <a:pt x="9851" y="1081"/>
                  </a:lnTo>
                  <a:cubicBezTo>
                    <a:pt x="9851" y="768"/>
                    <a:pt x="9937" y="508"/>
                    <a:pt x="10118" y="305"/>
                  </a:cubicBezTo>
                  <a:cubicBezTo>
                    <a:pt x="10297" y="102"/>
                    <a:pt x="10512" y="0"/>
                    <a:pt x="10764" y="0"/>
                  </a:cubicBezTo>
                  <a:cubicBezTo>
                    <a:pt x="11029" y="0"/>
                    <a:pt x="11249" y="102"/>
                    <a:pt x="11420" y="305"/>
                  </a:cubicBezTo>
                  <a:cubicBezTo>
                    <a:pt x="11590" y="508"/>
                    <a:pt x="11676" y="768"/>
                    <a:pt x="11676" y="1081"/>
                  </a:cubicBezTo>
                  <a:lnTo>
                    <a:pt x="11676" y="1799"/>
                  </a:lnTo>
                  <a:lnTo>
                    <a:pt x="11685" y="1799"/>
                  </a:lnTo>
                  <a:close/>
                  <a:moveTo>
                    <a:pt x="11685" y="1799"/>
                  </a:moveTo>
                </a:path>
              </a:pathLst>
            </a:custGeom>
            <a:solidFill>
              <a:schemeClr val="accent1"/>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18" name="Rectangle 17"/>
            <p:cNvSpPr/>
            <p:nvPr/>
          </p:nvSpPr>
          <p:spPr>
            <a:xfrm>
              <a:off x="4525295" y="5145215"/>
              <a:ext cx="3141410" cy="2421176"/>
            </a:xfrm>
            <a:prstGeom prst="rect">
              <a:avLst/>
            </a:prstGeom>
            <a:scene3d>
              <a:camera prst="orthographicFront"/>
              <a:lightRig rig="threePt" dir="t"/>
            </a:scene3d>
            <a:sp3d>
              <a:bevelT/>
            </a:sp3d>
          </p:spPr>
          <p:txBody>
            <a:bodyPr wrap="square">
              <a:spAutoFit/>
            </a:bodyPr>
            <a:lstStyle/>
            <a:p>
              <a:pPr algn="ctr"/>
              <a:r>
                <a:rPr lang="en-US" sz="1400" dirty="0">
                  <a:solidFill>
                    <a:schemeClr val="tx2">
                      <a:lumMod val="50000"/>
                    </a:schemeClr>
                  </a:solidFill>
                </a:rPr>
                <a:t>A complaint was brought against a nurse through the Health and Disability Commissioner regarding the quality of records kept. The nurse needed legal advice. Indemnity covered all the legal fees. </a:t>
              </a:r>
            </a:p>
          </p:txBody>
        </p:sp>
        <p:sp>
          <p:nvSpPr>
            <p:cNvPr id="19" name="TextBox 18"/>
            <p:cNvSpPr txBox="1"/>
            <p:nvPr/>
          </p:nvSpPr>
          <p:spPr>
            <a:xfrm>
              <a:off x="4525295" y="4811452"/>
              <a:ext cx="3141408" cy="492443"/>
            </a:xfrm>
            <a:prstGeom prst="rect">
              <a:avLst/>
            </a:prstGeom>
            <a:noFill/>
            <a:scene3d>
              <a:camera prst="orthographicFront"/>
              <a:lightRig rig="threePt" dir="t"/>
            </a:scene3d>
            <a:sp3d>
              <a:bevelT/>
            </a:sp3d>
          </p:spPr>
          <p:txBody>
            <a:bodyPr wrap="square" rtlCol="0">
              <a:spAutoFit/>
            </a:bodyPr>
            <a:lstStyle/>
            <a:p>
              <a:pPr algn="ctr"/>
              <a:r>
                <a:rPr lang="en-US" dirty="0">
                  <a:solidFill>
                    <a:schemeClr val="tx2">
                      <a:lumMod val="50000"/>
                    </a:schemeClr>
                  </a:solidFill>
                  <a:latin typeface="Bebas Neue" panose="020B0606020202050201" pitchFamily="34" charset="0"/>
                </a:rPr>
                <a:t>Example 1</a:t>
              </a:r>
            </a:p>
          </p:txBody>
        </p:sp>
      </p:grpSp>
      <p:grpSp>
        <p:nvGrpSpPr>
          <p:cNvPr id="20" name="Group 19"/>
          <p:cNvGrpSpPr/>
          <p:nvPr/>
        </p:nvGrpSpPr>
        <p:grpSpPr>
          <a:xfrm>
            <a:off x="6168677" y="2322875"/>
            <a:ext cx="2356058" cy="3854423"/>
            <a:chOff x="4525294" y="2139903"/>
            <a:chExt cx="3141410" cy="5139230"/>
          </a:xfrm>
        </p:grpSpPr>
        <p:sp>
          <p:nvSpPr>
            <p:cNvPr id="21" name="AutoShape 121"/>
            <p:cNvSpPr>
              <a:spLocks/>
            </p:cNvSpPr>
            <p:nvPr/>
          </p:nvSpPr>
          <p:spPr bwMode="auto">
            <a:xfrm>
              <a:off x="4860380" y="2139903"/>
              <a:ext cx="2471239" cy="2578193"/>
            </a:xfrm>
            <a:custGeom>
              <a:avLst/>
              <a:gdLst>
                <a:gd name="T0" fmla="*/ 206665 w 21542"/>
                <a:gd name="T1" fmla="*/ 31732 h 21600"/>
                <a:gd name="T2" fmla="*/ 267843 w 21542"/>
                <a:gd name="T3" fmla="*/ 47325 h 21600"/>
                <a:gd name="T4" fmla="*/ 319929 w 21542"/>
                <a:gd name="T5" fmla="*/ 81086 h 21600"/>
                <a:gd name="T6" fmla="*/ 358786 w 21542"/>
                <a:gd name="T7" fmla="*/ 129734 h 21600"/>
                <a:gd name="T8" fmla="*/ 380770 w 21542"/>
                <a:gd name="T9" fmla="*/ 190059 h 21600"/>
                <a:gd name="T10" fmla="*/ 376720 w 21542"/>
                <a:gd name="T11" fmla="*/ 200307 h 21600"/>
                <a:gd name="T12" fmla="*/ 372794 w 21542"/>
                <a:gd name="T13" fmla="*/ 201701 h 21600"/>
                <a:gd name="T14" fmla="*/ 367187 w 21542"/>
                <a:gd name="T15" fmla="*/ 198826 h 21600"/>
                <a:gd name="T16" fmla="*/ 323183 w 21542"/>
                <a:gd name="T17" fmla="*/ 174272 h 21600"/>
                <a:gd name="T18" fmla="*/ 290110 w 21542"/>
                <a:gd name="T19" fmla="*/ 187307 h 21600"/>
                <a:gd name="T20" fmla="*/ 263739 w 21542"/>
                <a:gd name="T21" fmla="*/ 223679 h 21600"/>
                <a:gd name="T22" fmla="*/ 256735 w 21542"/>
                <a:gd name="T23" fmla="*/ 229147 h 21600"/>
                <a:gd name="T24" fmla="*/ 249661 w 21542"/>
                <a:gd name="T25" fmla="*/ 223679 h 21600"/>
                <a:gd name="T26" fmla="*/ 206630 w 21542"/>
                <a:gd name="T27" fmla="*/ 177412 h 21600"/>
                <a:gd name="T28" fmla="*/ 206630 w 21542"/>
                <a:gd name="T29" fmla="*/ 302754 h 21600"/>
                <a:gd name="T30" fmla="*/ 201908 w 21542"/>
                <a:gd name="T31" fmla="*/ 333093 h 21600"/>
                <a:gd name="T32" fmla="*/ 189085 w 21542"/>
                <a:gd name="T33" fmla="*/ 358034 h 21600"/>
                <a:gd name="T34" fmla="*/ 170178 w 21542"/>
                <a:gd name="T35" fmla="*/ 374968 h 21600"/>
                <a:gd name="T36" fmla="*/ 147062 w 21542"/>
                <a:gd name="T37" fmla="*/ 381000 h 21600"/>
                <a:gd name="T38" fmla="*/ 123734 w 21542"/>
                <a:gd name="T39" fmla="*/ 374968 h 21600"/>
                <a:gd name="T40" fmla="*/ 104615 w 21542"/>
                <a:gd name="T41" fmla="*/ 358034 h 21600"/>
                <a:gd name="T42" fmla="*/ 91792 w 21542"/>
                <a:gd name="T43" fmla="*/ 333093 h 21600"/>
                <a:gd name="T44" fmla="*/ 87070 w 21542"/>
                <a:gd name="T45" fmla="*/ 302754 h 21600"/>
                <a:gd name="T46" fmla="*/ 91792 w 21542"/>
                <a:gd name="T47" fmla="*/ 289119 h 21600"/>
                <a:gd name="T48" fmla="*/ 103235 w 21542"/>
                <a:gd name="T49" fmla="*/ 283739 h 21600"/>
                <a:gd name="T50" fmla="*/ 114838 w 21542"/>
                <a:gd name="T51" fmla="*/ 289119 h 21600"/>
                <a:gd name="T52" fmla="*/ 119348 w 21542"/>
                <a:gd name="T53" fmla="*/ 302754 h 21600"/>
                <a:gd name="T54" fmla="*/ 127395 w 21542"/>
                <a:gd name="T55" fmla="*/ 331205 h 21600"/>
                <a:gd name="T56" fmla="*/ 147027 w 21542"/>
                <a:gd name="T57" fmla="*/ 342847 h 21600"/>
                <a:gd name="T58" fmla="*/ 166217 w 21542"/>
                <a:gd name="T59" fmla="*/ 331205 h 21600"/>
                <a:gd name="T60" fmla="*/ 174264 w 21542"/>
                <a:gd name="T61" fmla="*/ 302754 h 21600"/>
                <a:gd name="T62" fmla="*/ 174264 w 21542"/>
                <a:gd name="T63" fmla="*/ 177412 h 21600"/>
                <a:gd name="T64" fmla="*/ 131233 w 21542"/>
                <a:gd name="T65" fmla="*/ 223679 h 21600"/>
                <a:gd name="T66" fmla="*/ 124158 w 21542"/>
                <a:gd name="T67" fmla="*/ 229147 h 21600"/>
                <a:gd name="T68" fmla="*/ 117278 w 21542"/>
                <a:gd name="T69" fmla="*/ 223679 h 21600"/>
                <a:gd name="T70" fmla="*/ 91032 w 21542"/>
                <a:gd name="T71" fmla="*/ 187307 h 21600"/>
                <a:gd name="T72" fmla="*/ 58100 w 21542"/>
                <a:gd name="T73" fmla="*/ 174272 h 21600"/>
                <a:gd name="T74" fmla="*/ 14308 w 21542"/>
                <a:gd name="T75" fmla="*/ 198826 h 21600"/>
                <a:gd name="T76" fmla="*/ 8065 w 21542"/>
                <a:gd name="T77" fmla="*/ 201701 h 21600"/>
                <a:gd name="T78" fmla="*/ 4227 w 21542"/>
                <a:gd name="T79" fmla="*/ 200307 h 21600"/>
                <a:gd name="T80" fmla="*/ 124 w 21542"/>
                <a:gd name="T81" fmla="*/ 190059 h 21600"/>
                <a:gd name="T82" fmla="*/ 22285 w 21542"/>
                <a:gd name="T83" fmla="*/ 129734 h 21600"/>
                <a:gd name="T84" fmla="*/ 61336 w 21542"/>
                <a:gd name="T85" fmla="*/ 81086 h 21600"/>
                <a:gd name="T86" fmla="*/ 113228 w 21542"/>
                <a:gd name="T87" fmla="*/ 47413 h 21600"/>
                <a:gd name="T88" fmla="*/ 174229 w 21542"/>
                <a:gd name="T89" fmla="*/ 31732 h 21600"/>
                <a:gd name="T90" fmla="*/ 174229 w 21542"/>
                <a:gd name="T91" fmla="*/ 19068 h 21600"/>
                <a:gd name="T92" fmla="*/ 178951 w 21542"/>
                <a:gd name="T93" fmla="*/ 5380 h 21600"/>
                <a:gd name="T94" fmla="*/ 190376 w 21542"/>
                <a:gd name="T95" fmla="*/ 0 h 21600"/>
                <a:gd name="T96" fmla="*/ 201978 w 21542"/>
                <a:gd name="T97" fmla="*/ 5380 h 21600"/>
                <a:gd name="T98" fmla="*/ 206506 w 21542"/>
                <a:gd name="T99" fmla="*/ 19068 h 21600"/>
                <a:gd name="T100" fmla="*/ 206506 w 21542"/>
                <a:gd name="T101" fmla="*/ 31732 h 21600"/>
                <a:gd name="T102" fmla="*/ 206665 w 21542"/>
                <a:gd name="T103" fmla="*/ 31732 h 21600"/>
                <a:gd name="T104" fmla="*/ 206665 w 21542"/>
                <a:gd name="T105" fmla="*/ 31732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542" h="21600">
                  <a:moveTo>
                    <a:pt x="11685" y="1799"/>
                  </a:moveTo>
                  <a:cubicBezTo>
                    <a:pt x="12904" y="1906"/>
                    <a:pt x="14056" y="2203"/>
                    <a:pt x="15144" y="2683"/>
                  </a:cubicBezTo>
                  <a:cubicBezTo>
                    <a:pt x="16234" y="3165"/>
                    <a:pt x="17214" y="3803"/>
                    <a:pt x="18089" y="4597"/>
                  </a:cubicBezTo>
                  <a:cubicBezTo>
                    <a:pt x="18965" y="5390"/>
                    <a:pt x="19697" y="6308"/>
                    <a:pt x="20286" y="7355"/>
                  </a:cubicBezTo>
                  <a:cubicBezTo>
                    <a:pt x="20875" y="8400"/>
                    <a:pt x="21290" y="9538"/>
                    <a:pt x="21529" y="10775"/>
                  </a:cubicBezTo>
                  <a:cubicBezTo>
                    <a:pt x="21574" y="11034"/>
                    <a:pt x="21498" y="11229"/>
                    <a:pt x="21300" y="11356"/>
                  </a:cubicBezTo>
                  <a:cubicBezTo>
                    <a:pt x="21223" y="11407"/>
                    <a:pt x="21152" y="11435"/>
                    <a:pt x="21078" y="11435"/>
                  </a:cubicBezTo>
                  <a:cubicBezTo>
                    <a:pt x="20930" y="11435"/>
                    <a:pt x="20823" y="11382"/>
                    <a:pt x="20761" y="11272"/>
                  </a:cubicBezTo>
                  <a:cubicBezTo>
                    <a:pt x="20016" y="10354"/>
                    <a:pt x="19186" y="9891"/>
                    <a:pt x="18273" y="9880"/>
                  </a:cubicBezTo>
                  <a:cubicBezTo>
                    <a:pt x="17617" y="9880"/>
                    <a:pt x="16994" y="10128"/>
                    <a:pt x="16403" y="10619"/>
                  </a:cubicBezTo>
                  <a:cubicBezTo>
                    <a:pt x="15814" y="11111"/>
                    <a:pt x="15320" y="11797"/>
                    <a:pt x="14912" y="12681"/>
                  </a:cubicBezTo>
                  <a:cubicBezTo>
                    <a:pt x="14841" y="12887"/>
                    <a:pt x="14705" y="12991"/>
                    <a:pt x="14516" y="12991"/>
                  </a:cubicBezTo>
                  <a:cubicBezTo>
                    <a:pt x="14323" y="12991"/>
                    <a:pt x="14192" y="12887"/>
                    <a:pt x="14116" y="12681"/>
                  </a:cubicBezTo>
                  <a:cubicBezTo>
                    <a:pt x="13491" y="11328"/>
                    <a:pt x="12680" y="10453"/>
                    <a:pt x="11683" y="10058"/>
                  </a:cubicBezTo>
                  <a:lnTo>
                    <a:pt x="11683" y="17164"/>
                  </a:lnTo>
                  <a:cubicBezTo>
                    <a:pt x="11683" y="17780"/>
                    <a:pt x="11594" y="18350"/>
                    <a:pt x="11416" y="18884"/>
                  </a:cubicBezTo>
                  <a:cubicBezTo>
                    <a:pt x="11234" y="19415"/>
                    <a:pt x="10993" y="19886"/>
                    <a:pt x="10691" y="20298"/>
                  </a:cubicBezTo>
                  <a:cubicBezTo>
                    <a:pt x="10385" y="20705"/>
                    <a:pt x="10030" y="21027"/>
                    <a:pt x="9622" y="21258"/>
                  </a:cubicBezTo>
                  <a:cubicBezTo>
                    <a:pt x="9214" y="21487"/>
                    <a:pt x="8778" y="21600"/>
                    <a:pt x="8315" y="21600"/>
                  </a:cubicBezTo>
                  <a:cubicBezTo>
                    <a:pt x="7852" y="21600"/>
                    <a:pt x="7411" y="21487"/>
                    <a:pt x="6996" y="21258"/>
                  </a:cubicBezTo>
                  <a:cubicBezTo>
                    <a:pt x="6581" y="21027"/>
                    <a:pt x="6221" y="20705"/>
                    <a:pt x="5915" y="20298"/>
                  </a:cubicBezTo>
                  <a:cubicBezTo>
                    <a:pt x="5613" y="19886"/>
                    <a:pt x="5369" y="19417"/>
                    <a:pt x="5190" y="18884"/>
                  </a:cubicBezTo>
                  <a:cubicBezTo>
                    <a:pt x="5011" y="18350"/>
                    <a:pt x="4923" y="17780"/>
                    <a:pt x="4923" y="17164"/>
                  </a:cubicBezTo>
                  <a:cubicBezTo>
                    <a:pt x="4923" y="16851"/>
                    <a:pt x="5011" y="16591"/>
                    <a:pt x="5190" y="16391"/>
                  </a:cubicBezTo>
                  <a:cubicBezTo>
                    <a:pt x="5369" y="16187"/>
                    <a:pt x="5584" y="16086"/>
                    <a:pt x="5837" y="16086"/>
                  </a:cubicBezTo>
                  <a:cubicBezTo>
                    <a:pt x="6104" y="16086"/>
                    <a:pt x="6321" y="16188"/>
                    <a:pt x="6493" y="16391"/>
                  </a:cubicBezTo>
                  <a:cubicBezTo>
                    <a:pt x="6662" y="16591"/>
                    <a:pt x="6748" y="16851"/>
                    <a:pt x="6748" y="17164"/>
                  </a:cubicBezTo>
                  <a:cubicBezTo>
                    <a:pt x="6748" y="17800"/>
                    <a:pt x="6901" y="18333"/>
                    <a:pt x="7203" y="18777"/>
                  </a:cubicBezTo>
                  <a:cubicBezTo>
                    <a:pt x="7509" y="19217"/>
                    <a:pt x="7878" y="19437"/>
                    <a:pt x="8313" y="19437"/>
                  </a:cubicBezTo>
                  <a:cubicBezTo>
                    <a:pt x="8732" y="19437"/>
                    <a:pt x="9092" y="19217"/>
                    <a:pt x="9398" y="18777"/>
                  </a:cubicBezTo>
                  <a:cubicBezTo>
                    <a:pt x="9701" y="18333"/>
                    <a:pt x="9853" y="17800"/>
                    <a:pt x="9853" y="17164"/>
                  </a:cubicBezTo>
                  <a:lnTo>
                    <a:pt x="9853" y="10058"/>
                  </a:lnTo>
                  <a:cubicBezTo>
                    <a:pt x="8856" y="10461"/>
                    <a:pt x="8043" y="11337"/>
                    <a:pt x="7420" y="12681"/>
                  </a:cubicBezTo>
                  <a:cubicBezTo>
                    <a:pt x="7344" y="12887"/>
                    <a:pt x="7211" y="12991"/>
                    <a:pt x="7020" y="12991"/>
                  </a:cubicBezTo>
                  <a:cubicBezTo>
                    <a:pt x="6829" y="12991"/>
                    <a:pt x="6700" y="12887"/>
                    <a:pt x="6631" y="12681"/>
                  </a:cubicBezTo>
                  <a:cubicBezTo>
                    <a:pt x="6228" y="11797"/>
                    <a:pt x="5734" y="11111"/>
                    <a:pt x="5147" y="10619"/>
                  </a:cubicBezTo>
                  <a:cubicBezTo>
                    <a:pt x="4561" y="10128"/>
                    <a:pt x="3941" y="9880"/>
                    <a:pt x="3285" y="9880"/>
                  </a:cubicBezTo>
                  <a:cubicBezTo>
                    <a:pt x="2364" y="9880"/>
                    <a:pt x="1541" y="10345"/>
                    <a:pt x="809" y="11272"/>
                  </a:cubicBezTo>
                  <a:cubicBezTo>
                    <a:pt x="718" y="11382"/>
                    <a:pt x="597" y="11435"/>
                    <a:pt x="456" y="11435"/>
                  </a:cubicBezTo>
                  <a:cubicBezTo>
                    <a:pt x="382" y="11435"/>
                    <a:pt x="306" y="11407"/>
                    <a:pt x="239" y="11356"/>
                  </a:cubicBezTo>
                  <a:cubicBezTo>
                    <a:pt x="48" y="11229"/>
                    <a:pt x="-26" y="11034"/>
                    <a:pt x="7" y="10775"/>
                  </a:cubicBezTo>
                  <a:cubicBezTo>
                    <a:pt x="246" y="9538"/>
                    <a:pt x="661" y="8400"/>
                    <a:pt x="1260" y="7355"/>
                  </a:cubicBezTo>
                  <a:cubicBezTo>
                    <a:pt x="1856" y="6308"/>
                    <a:pt x="2595" y="5390"/>
                    <a:pt x="3468" y="4597"/>
                  </a:cubicBezTo>
                  <a:cubicBezTo>
                    <a:pt x="4344" y="3803"/>
                    <a:pt x="5322" y="3168"/>
                    <a:pt x="6402" y="2688"/>
                  </a:cubicBezTo>
                  <a:cubicBezTo>
                    <a:pt x="7483" y="2214"/>
                    <a:pt x="8635" y="1917"/>
                    <a:pt x="9851" y="1799"/>
                  </a:cubicBezTo>
                  <a:lnTo>
                    <a:pt x="9851" y="1081"/>
                  </a:lnTo>
                  <a:cubicBezTo>
                    <a:pt x="9851" y="768"/>
                    <a:pt x="9937" y="508"/>
                    <a:pt x="10118" y="305"/>
                  </a:cubicBezTo>
                  <a:cubicBezTo>
                    <a:pt x="10297" y="102"/>
                    <a:pt x="10512" y="0"/>
                    <a:pt x="10764" y="0"/>
                  </a:cubicBezTo>
                  <a:cubicBezTo>
                    <a:pt x="11029" y="0"/>
                    <a:pt x="11249" y="102"/>
                    <a:pt x="11420" y="305"/>
                  </a:cubicBezTo>
                  <a:cubicBezTo>
                    <a:pt x="11590" y="508"/>
                    <a:pt x="11676" y="768"/>
                    <a:pt x="11676" y="1081"/>
                  </a:cubicBezTo>
                  <a:lnTo>
                    <a:pt x="11676" y="1799"/>
                  </a:lnTo>
                  <a:lnTo>
                    <a:pt x="11685" y="1799"/>
                  </a:lnTo>
                  <a:close/>
                  <a:moveTo>
                    <a:pt x="11685" y="1799"/>
                  </a:moveTo>
                </a:path>
              </a:pathLst>
            </a:custGeom>
            <a:solidFill>
              <a:schemeClr val="accent5"/>
            </a:solidFill>
            <a:ln>
              <a:noFill/>
            </a:ln>
            <a:scene3d>
              <a:camera prst="orthographicFront"/>
              <a:lightRig rig="threePt" dir="t"/>
            </a:scene3d>
            <a:sp3d>
              <a:bevelT/>
            </a:sp3d>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s-ES" sz="1350"/>
            </a:p>
          </p:txBody>
        </p:sp>
        <p:sp>
          <p:nvSpPr>
            <p:cNvPr id="22" name="Rectangle 21"/>
            <p:cNvSpPr/>
            <p:nvPr/>
          </p:nvSpPr>
          <p:spPr>
            <a:xfrm>
              <a:off x="4525294" y="5145216"/>
              <a:ext cx="3141410" cy="2133917"/>
            </a:xfrm>
            <a:prstGeom prst="rect">
              <a:avLst/>
            </a:prstGeom>
            <a:scene3d>
              <a:camera prst="orthographicFront"/>
              <a:lightRig rig="threePt" dir="t"/>
            </a:scene3d>
            <a:sp3d>
              <a:bevelT/>
            </a:sp3d>
          </p:spPr>
          <p:txBody>
            <a:bodyPr wrap="square">
              <a:spAutoFit/>
            </a:bodyPr>
            <a:lstStyle/>
            <a:p>
              <a:pPr algn="ctr"/>
              <a:r>
                <a:rPr lang="en-US" sz="1400" dirty="0">
                  <a:solidFill>
                    <a:schemeClr val="tx2">
                      <a:lumMod val="50000"/>
                    </a:schemeClr>
                  </a:solidFill>
                </a:rPr>
                <a:t>A nurse received a complaint through the Health and Disability Commissioner. After administering a vaccine that was not required. </a:t>
              </a:r>
            </a:p>
            <a:p>
              <a:pPr algn="ctr"/>
              <a:r>
                <a:rPr lang="en-US" sz="1400" dirty="0">
                  <a:solidFill>
                    <a:schemeClr val="tx2">
                      <a:lumMod val="50000"/>
                    </a:schemeClr>
                  </a:solidFill>
                </a:rPr>
                <a:t>Full legal support was received</a:t>
              </a:r>
              <a:r>
                <a:rPr lang="en-US" sz="900" dirty="0">
                  <a:solidFill>
                    <a:schemeClr val="tx2">
                      <a:lumMod val="50000"/>
                    </a:schemeClr>
                  </a:solidFill>
                </a:rPr>
                <a:t>.</a:t>
              </a:r>
            </a:p>
          </p:txBody>
        </p:sp>
        <p:sp>
          <p:nvSpPr>
            <p:cNvPr id="23" name="TextBox 22"/>
            <p:cNvSpPr txBox="1"/>
            <p:nvPr/>
          </p:nvSpPr>
          <p:spPr>
            <a:xfrm>
              <a:off x="4525295" y="4811452"/>
              <a:ext cx="3141409" cy="492443"/>
            </a:xfrm>
            <a:prstGeom prst="rect">
              <a:avLst/>
            </a:prstGeom>
            <a:noFill/>
            <a:scene3d>
              <a:camera prst="orthographicFront"/>
              <a:lightRig rig="threePt" dir="t"/>
            </a:scene3d>
            <a:sp3d>
              <a:bevelT/>
            </a:sp3d>
          </p:spPr>
          <p:txBody>
            <a:bodyPr wrap="square" rtlCol="0">
              <a:spAutoFit/>
            </a:bodyPr>
            <a:lstStyle/>
            <a:p>
              <a:pPr algn="ctr"/>
              <a:r>
                <a:rPr lang="en-US" dirty="0">
                  <a:solidFill>
                    <a:schemeClr val="tx2">
                      <a:lumMod val="50000"/>
                    </a:schemeClr>
                  </a:solidFill>
                  <a:latin typeface="Bebas Neue" panose="020B0606020202050201" pitchFamily="34" charset="0"/>
                </a:rPr>
                <a:t>Example 3</a:t>
              </a:r>
            </a:p>
          </p:txBody>
        </p:sp>
      </p:grpSp>
      <p:sp>
        <p:nvSpPr>
          <p:cNvPr id="25" name="TextBox 24">
            <a:extLst>
              <a:ext uri="{FF2B5EF4-FFF2-40B4-BE49-F238E27FC236}">
                <a16:creationId xmlns:a16="http://schemas.microsoft.com/office/drawing/2014/main" id="{0E393996-74BD-4DC5-AD71-B785FB37A1F9}"/>
              </a:ext>
            </a:extLst>
          </p:cNvPr>
          <p:cNvSpPr txBox="1"/>
          <p:nvPr/>
        </p:nvSpPr>
        <p:spPr>
          <a:xfrm>
            <a:off x="3818105" y="5891574"/>
            <a:ext cx="1507787" cy="830997"/>
          </a:xfrm>
          <a:prstGeom prst="rect">
            <a:avLst/>
          </a:prstGeom>
          <a:solidFill>
            <a:schemeClr val="bg1">
              <a:lumMod val="75000"/>
            </a:schemeClr>
          </a:solidFill>
          <a:scene3d>
            <a:camera prst="orthographicFront"/>
            <a:lightRig rig="threePt" dir="t"/>
          </a:scene3d>
          <a:sp3d>
            <a:bevelT/>
          </a:sp3d>
        </p:spPr>
        <p:txBody>
          <a:bodyPr wrap="square" rtlCol="0">
            <a:spAutoFit/>
          </a:bodyPr>
          <a:lstStyle/>
          <a:p>
            <a:pPr algn="ctr"/>
            <a:r>
              <a:rPr lang="en-NZ" sz="1200" dirty="0"/>
              <a:t>For more information</a:t>
            </a:r>
          </a:p>
          <a:p>
            <a:pPr algn="ctr"/>
            <a:r>
              <a:rPr lang="en-NZ" sz="1200" dirty="0"/>
              <a:t>visit the website</a:t>
            </a:r>
          </a:p>
          <a:p>
            <a:pPr algn="ctr"/>
            <a:r>
              <a:rPr lang="en-US" sz="1200" dirty="0">
                <a:hlinkClick r:id="rId3"/>
              </a:rPr>
              <a:t>www.nurse.org.nz</a:t>
            </a:r>
            <a:endParaRPr lang="en-NZ" sz="1200" dirty="0"/>
          </a:p>
        </p:txBody>
      </p:sp>
    </p:spTree>
    <p:extLst>
      <p:ext uri="{BB962C8B-B14F-4D97-AF65-F5344CB8AC3E}">
        <p14:creationId xmlns:p14="http://schemas.microsoft.com/office/powerpoint/2010/main" val="1206285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1000"/>
                                        <p:tgtEl>
                                          <p:spTgt spid="1028"/>
                                        </p:tgtEl>
                                      </p:cBhvr>
                                    </p:animEffect>
                                    <p:anim calcmode="lin" valueType="num">
                                      <p:cBhvr>
                                        <p:cTn id="14" dur="1000" fill="hold"/>
                                        <p:tgtEl>
                                          <p:spTgt spid="1028"/>
                                        </p:tgtEl>
                                        <p:attrNameLst>
                                          <p:attrName>ppt_x</p:attrName>
                                        </p:attrNameLst>
                                      </p:cBhvr>
                                      <p:tavLst>
                                        <p:tav tm="0">
                                          <p:val>
                                            <p:strVal val="#ppt_x"/>
                                          </p:val>
                                        </p:tav>
                                        <p:tav tm="100000">
                                          <p:val>
                                            <p:strVal val="#ppt_x"/>
                                          </p:val>
                                        </p:tav>
                                      </p:tavLst>
                                    </p:anim>
                                    <p:anim calcmode="lin" valueType="num">
                                      <p:cBhvr>
                                        <p:cTn id="15" dur="1000" fill="hold"/>
                                        <p:tgtEl>
                                          <p:spTgt spid="10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83586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For more information…</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 name="Rectangle 1"/>
          <p:cNvSpPr/>
          <p:nvPr/>
        </p:nvSpPr>
        <p:spPr>
          <a:xfrm>
            <a:off x="2310015" y="2912212"/>
            <a:ext cx="4866871" cy="2554545"/>
          </a:xfrm>
          <a:prstGeom prst="rect">
            <a:avLst/>
          </a:prstGeom>
        </p:spPr>
        <p:txBody>
          <a:bodyPr wrap="square">
            <a:spAutoFit/>
          </a:bodyPr>
          <a:lstStyle/>
          <a:p>
            <a:pPr algn="ctr"/>
            <a:r>
              <a:rPr lang="en-NZ" sz="3200" dirty="0">
                <a:hlinkClick r:id="rId2"/>
              </a:rPr>
              <a:t>http://www.nurse.org.nz/</a:t>
            </a:r>
            <a:endParaRPr lang="en-NZ" sz="3200" dirty="0"/>
          </a:p>
          <a:p>
            <a:pPr algn="ctr"/>
            <a:endParaRPr lang="en-NZ" sz="3200" dirty="0"/>
          </a:p>
          <a:p>
            <a:pPr algn="ctr"/>
            <a:r>
              <a:rPr lang="en-NZ" sz="3200" dirty="0">
                <a:hlinkClick r:id="rId3"/>
              </a:rPr>
              <a:t>admin@nurse.org.nz</a:t>
            </a:r>
            <a:endParaRPr lang="en-NZ" sz="3200" dirty="0"/>
          </a:p>
          <a:p>
            <a:pPr algn="ctr"/>
            <a:endParaRPr lang="en-NZ" sz="3200" dirty="0"/>
          </a:p>
          <a:p>
            <a:pPr algn="ctr"/>
            <a:endParaRPr lang="en-NZ" sz="3200" dirty="0"/>
          </a:p>
        </p:txBody>
      </p:sp>
      <p:pic>
        <p:nvPicPr>
          <p:cNvPr id="3" name="Picture 2"/>
          <p:cNvPicPr>
            <a:picLocks noChangeAspect="1"/>
          </p:cNvPicPr>
          <p:nvPr/>
        </p:nvPicPr>
        <p:blipFill>
          <a:blip r:embed="rId4"/>
          <a:stretch>
            <a:fillRect/>
          </a:stretch>
        </p:blipFill>
        <p:spPr>
          <a:xfrm>
            <a:off x="2876550" y="4898180"/>
            <a:ext cx="3733800" cy="140017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31928769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7999"/>
          </a:xfrm>
          <a:prstGeom prst="rect">
            <a:avLst/>
          </a:prstGeom>
          <a:solidFill>
            <a:schemeClr val="tx2">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5" name="Group 4"/>
          <p:cNvGrpSpPr/>
          <p:nvPr/>
        </p:nvGrpSpPr>
        <p:grpSpPr>
          <a:xfrm>
            <a:off x="0" y="3006343"/>
            <a:ext cx="9144000" cy="1787328"/>
            <a:chOff x="0" y="633031"/>
            <a:chExt cx="12192000" cy="2383104"/>
          </a:xfrm>
        </p:grpSpPr>
        <p:sp>
          <p:nvSpPr>
            <p:cNvPr id="6" name="TextBox 5"/>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bg1"/>
                  </a:solidFill>
                  <a:latin typeface="Bebas Neue" panose="020B0606020202050201" pitchFamily="34" charset="0"/>
                </a:rPr>
                <a:t>The end</a:t>
              </a:r>
            </a:p>
          </p:txBody>
        </p:sp>
        <p:sp>
          <p:nvSpPr>
            <p:cNvPr id="7" name="Rectangle 6"/>
            <p:cNvSpPr/>
            <p:nvPr/>
          </p:nvSpPr>
          <p:spPr>
            <a:xfrm>
              <a:off x="740399" y="2031250"/>
              <a:ext cx="10944665" cy="984885"/>
            </a:xfrm>
            <a:prstGeom prst="rect">
              <a:avLst/>
            </a:prstGeom>
            <a:scene3d>
              <a:camera prst="orthographicFront"/>
              <a:lightRig rig="threePt" dir="t"/>
            </a:scene3d>
            <a:sp3d>
              <a:bevelT/>
            </a:sp3d>
          </p:spPr>
          <p:txBody>
            <a:bodyPr wrap="square">
              <a:spAutoFit/>
            </a:bodyPr>
            <a:lstStyle/>
            <a:p>
              <a:pPr algn="ctr"/>
              <a:r>
                <a:rPr lang="en-US" sz="1050" dirty="0">
                  <a:solidFill>
                    <a:schemeClr val="bg1"/>
                  </a:solidFill>
                </a:rPr>
                <a:t>Check out our other </a:t>
              </a:r>
              <a:r>
                <a:rPr lang="en-US" sz="1050">
                  <a:solidFill>
                    <a:schemeClr val="bg1"/>
                  </a:solidFill>
                </a:rPr>
                <a:t>professional support </a:t>
              </a:r>
              <a:r>
                <a:rPr lang="en-US" sz="1050" dirty="0">
                  <a:solidFill>
                    <a:schemeClr val="bg1"/>
                  </a:solidFill>
                </a:rPr>
                <a:t>presentations</a:t>
              </a:r>
            </a:p>
            <a:p>
              <a:pPr algn="ctr"/>
              <a:r>
                <a:rPr lang="en-US" sz="1050" dirty="0">
                  <a:solidFill>
                    <a:schemeClr val="bg1"/>
                  </a:solidFill>
                </a:rPr>
                <a:t>Portfolios</a:t>
              </a:r>
            </a:p>
            <a:p>
              <a:pPr algn="ctr"/>
              <a:r>
                <a:rPr lang="en-US" sz="1050" dirty="0">
                  <a:solidFill>
                    <a:schemeClr val="bg1"/>
                  </a:solidFill>
                </a:rPr>
                <a:t>Bullying</a:t>
              </a:r>
            </a:p>
            <a:p>
              <a:pPr algn="ctr"/>
              <a:r>
                <a:rPr lang="en-US" sz="1050" dirty="0">
                  <a:solidFill>
                    <a:schemeClr val="bg1"/>
                  </a:solidFill>
                </a:rPr>
                <a:t>Practice issues </a:t>
              </a:r>
            </a:p>
          </p:txBody>
        </p:sp>
        <p:sp>
          <p:nvSpPr>
            <p:cNvPr id="8" name="Rectangle 7"/>
            <p:cNvSpPr/>
            <p:nvPr/>
          </p:nvSpPr>
          <p:spPr>
            <a:xfrm>
              <a:off x="491490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39115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86740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3436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894745"/>
            <a:ext cx="914400" cy="914400"/>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1808448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Z Colors">
      <a:dk1>
        <a:sysClr val="windowText" lastClr="000000"/>
      </a:dk1>
      <a:lt1>
        <a:sysClr val="window" lastClr="FFFFFF"/>
      </a:lt1>
      <a:dk2>
        <a:srgbClr val="44546A"/>
      </a:dk2>
      <a:lt2>
        <a:srgbClr val="E7E6E6"/>
      </a:lt2>
      <a:accent1>
        <a:srgbClr val="46556A"/>
      </a:accent1>
      <a:accent2>
        <a:srgbClr val="0087B1"/>
      </a:accent2>
      <a:accent3>
        <a:srgbClr val="45BE9B"/>
      </a:accent3>
      <a:accent4>
        <a:srgbClr val="A0BC34"/>
      </a:accent4>
      <a:accent5>
        <a:srgbClr val="FB8734"/>
      </a:accent5>
      <a:accent6>
        <a:srgbClr val="D44024"/>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1082</TotalTime>
  <Words>1147</Words>
  <Application>Microsoft Office PowerPoint</Application>
  <PresentationFormat>On-screen Show (4:3)</PresentationFormat>
  <Paragraphs>184</Paragraphs>
  <Slides>16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Bebas Neue</vt:lpstr>
      <vt:lpstr>Calibri</vt:lpstr>
      <vt:lpstr>Calibri Light</vt:lpstr>
      <vt:lpstr>Cantarell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kynance consulting</cp:lastModifiedBy>
  <cp:revision>75</cp:revision>
  <dcterms:created xsi:type="dcterms:W3CDTF">2016-11-11T20:36:48Z</dcterms:created>
  <dcterms:modified xsi:type="dcterms:W3CDTF">2017-11-03T03:49:42Z</dcterms:modified>
</cp:coreProperties>
</file>