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58" r:id="rId2"/>
    <p:sldId id="359" r:id="rId3"/>
    <p:sldId id="360" r:id="rId4"/>
    <p:sldId id="382" r:id="rId5"/>
    <p:sldId id="363" r:id="rId6"/>
    <p:sldId id="364" r:id="rId7"/>
    <p:sldId id="365" r:id="rId8"/>
    <p:sldId id="384" r:id="rId9"/>
    <p:sldId id="385" r:id="rId10"/>
    <p:sldId id="386" r:id="rId11"/>
    <p:sldId id="375" r:id="rId12"/>
    <p:sldId id="376" r:id="rId13"/>
    <p:sldId id="377" r:id="rId14"/>
    <p:sldId id="378" r:id="rId15"/>
    <p:sldId id="379" r:id="rId16"/>
    <p:sldId id="383" r:id="rId17"/>
    <p:sldId id="381" r:id="rId18"/>
    <p:sldId id="366" r:id="rId19"/>
    <p:sldId id="36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87" autoAdjust="0"/>
    <p:restoredTop sz="94434" autoAdjust="0"/>
  </p:normalViewPr>
  <p:slideViewPr>
    <p:cSldViewPr snapToGrid="0" showGuides="1">
      <p:cViewPr varScale="1">
        <p:scale>
          <a:sx n="86" d="100"/>
          <a:sy n="86" d="100"/>
        </p:scale>
        <p:origin x="1387"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667DB9-7A92-4BE8-A28F-4C5A9E927CE4}"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AA129D54-DD42-4616-BFE4-42C1564E332F}">
      <dgm:prSet phldrT="[Text]" custT="1"/>
      <dgm:spPr/>
      <dgm:t>
        <a:bodyPr/>
        <a:lstStyle/>
        <a:p>
          <a:r>
            <a:rPr lang="en-US" sz="2800" b="1" dirty="0">
              <a:latin typeface="Bebas Neue" panose="020B0606020202050201" pitchFamily="34" charset="0"/>
            </a:rPr>
            <a:t>NCNZ Recertification audit ?</a:t>
          </a:r>
        </a:p>
      </dgm:t>
    </dgm:pt>
    <dgm:pt modelId="{872617D5-5237-4099-931F-598307881443}" type="parTrans" cxnId="{17560F5A-01A6-4BC0-95C1-1E4896F81F9E}">
      <dgm:prSet/>
      <dgm:spPr/>
      <dgm:t>
        <a:bodyPr/>
        <a:lstStyle/>
        <a:p>
          <a:endParaRPr lang="en-US"/>
        </a:p>
      </dgm:t>
    </dgm:pt>
    <dgm:pt modelId="{929C9563-126A-4339-9417-9A16A6390568}" type="sibTrans" cxnId="{17560F5A-01A6-4BC0-95C1-1E4896F81F9E}">
      <dgm:prSet/>
      <dgm:spPr/>
      <dgm:t>
        <a:bodyPr/>
        <a:lstStyle/>
        <a:p>
          <a:endParaRPr lang="en-US"/>
        </a:p>
      </dgm:t>
    </dgm:pt>
    <dgm:pt modelId="{6F7930A8-37E7-4277-B3C1-02169115FAED}">
      <dgm:prSet phldrT="[Text]" custT="1"/>
      <dgm:spPr/>
      <dgm:t>
        <a:bodyPr/>
        <a:lstStyle/>
        <a:p>
          <a:r>
            <a:rPr lang="en-US" sz="3600" b="1" dirty="0">
              <a:latin typeface="Bebas Neue" panose="020B0606020202050201" pitchFamily="34" charset="0"/>
            </a:rPr>
            <a:t>PDRP ?</a:t>
          </a:r>
        </a:p>
      </dgm:t>
    </dgm:pt>
    <dgm:pt modelId="{0628B23D-0A2A-4350-A4F6-4E518F2A4AB9}" type="parTrans" cxnId="{737C6328-BD13-400A-B3B5-603B9D4F2D70}">
      <dgm:prSet/>
      <dgm:spPr/>
      <dgm:t>
        <a:bodyPr/>
        <a:lstStyle/>
        <a:p>
          <a:endParaRPr lang="en-US"/>
        </a:p>
      </dgm:t>
    </dgm:pt>
    <dgm:pt modelId="{4198C6C9-975B-4EC5-BA1E-BA4ED6B07CCA}" type="sibTrans" cxnId="{737C6328-BD13-400A-B3B5-603B9D4F2D70}">
      <dgm:prSet/>
      <dgm:spPr/>
      <dgm:t>
        <a:bodyPr/>
        <a:lstStyle/>
        <a:p>
          <a:endParaRPr lang="en-US"/>
        </a:p>
      </dgm:t>
    </dgm:pt>
    <dgm:pt modelId="{8E272104-2B86-4C0F-A514-73703DF271DA}" type="pres">
      <dgm:prSet presAssocID="{6B667DB9-7A92-4BE8-A28F-4C5A9E927CE4}" presName="compositeShape" presStyleCnt="0">
        <dgm:presLayoutVars>
          <dgm:chMax val="2"/>
          <dgm:dir/>
          <dgm:resizeHandles val="exact"/>
        </dgm:presLayoutVars>
      </dgm:prSet>
      <dgm:spPr/>
    </dgm:pt>
    <dgm:pt modelId="{4EC58F74-2F80-4D2D-9E10-B3F69688547F}" type="pres">
      <dgm:prSet presAssocID="{6B667DB9-7A92-4BE8-A28F-4C5A9E927CE4}" presName="divider" presStyleLbl="fgShp" presStyleIdx="0" presStyleCnt="1"/>
      <dgm:spPr>
        <a:solidFill>
          <a:schemeClr val="accent3"/>
        </a:solidFill>
        <a:scene3d>
          <a:camera prst="orthographicFront"/>
          <a:lightRig rig="threePt" dir="t"/>
        </a:scene3d>
        <a:sp3d>
          <a:bevelT/>
        </a:sp3d>
      </dgm:spPr>
    </dgm:pt>
    <dgm:pt modelId="{D1184FCF-30DD-4124-967C-5A67FCBBEA68}" type="pres">
      <dgm:prSet presAssocID="{AA129D54-DD42-4616-BFE4-42C1564E332F}" presName="downArrow" presStyleLbl="node1" presStyleIdx="0" presStyleCnt="2"/>
      <dgm:spPr>
        <a:scene3d>
          <a:camera prst="orthographicFront"/>
          <a:lightRig rig="threePt" dir="t"/>
        </a:scene3d>
        <a:sp3d>
          <a:bevelT/>
        </a:sp3d>
      </dgm:spPr>
    </dgm:pt>
    <dgm:pt modelId="{6C7C81AA-0D63-4FF1-9D22-931B4296ACEB}" type="pres">
      <dgm:prSet presAssocID="{AA129D54-DD42-4616-BFE4-42C1564E332F}" presName="downArrowText" presStyleLbl="revTx" presStyleIdx="0" presStyleCnt="2" custScaleX="185938">
        <dgm:presLayoutVars>
          <dgm:bulletEnabled val="1"/>
        </dgm:presLayoutVars>
      </dgm:prSet>
      <dgm:spPr/>
    </dgm:pt>
    <dgm:pt modelId="{75F4697C-0BCE-40E0-9150-E97941617CF2}" type="pres">
      <dgm:prSet presAssocID="{6F7930A8-37E7-4277-B3C1-02169115FAED}" presName="upArrow" presStyleLbl="node1" presStyleIdx="1" presStyleCnt="2"/>
      <dgm:spPr>
        <a:solidFill>
          <a:schemeClr val="accent2"/>
        </a:solidFill>
        <a:scene3d>
          <a:camera prst="orthographicFront"/>
          <a:lightRig rig="threePt" dir="t"/>
        </a:scene3d>
        <a:sp3d>
          <a:bevelT/>
        </a:sp3d>
      </dgm:spPr>
    </dgm:pt>
    <dgm:pt modelId="{CF25B614-09B3-433E-8FBB-E5ED5BC8551F}" type="pres">
      <dgm:prSet presAssocID="{6F7930A8-37E7-4277-B3C1-02169115FAED}" presName="upArrowText" presStyleLbl="revTx" presStyleIdx="1" presStyleCnt="2">
        <dgm:presLayoutVars>
          <dgm:bulletEnabled val="1"/>
        </dgm:presLayoutVars>
      </dgm:prSet>
      <dgm:spPr/>
    </dgm:pt>
  </dgm:ptLst>
  <dgm:cxnLst>
    <dgm:cxn modelId="{737C6328-BD13-400A-B3B5-603B9D4F2D70}" srcId="{6B667DB9-7A92-4BE8-A28F-4C5A9E927CE4}" destId="{6F7930A8-37E7-4277-B3C1-02169115FAED}" srcOrd="1" destOrd="0" parTransId="{0628B23D-0A2A-4350-A4F6-4E518F2A4AB9}" sibTransId="{4198C6C9-975B-4EC5-BA1E-BA4ED6B07CCA}"/>
    <dgm:cxn modelId="{F478EA33-286C-4199-9811-EAED2256284B}" type="presOf" srcId="{AA129D54-DD42-4616-BFE4-42C1564E332F}" destId="{6C7C81AA-0D63-4FF1-9D22-931B4296ACEB}" srcOrd="0" destOrd="0" presId="urn:microsoft.com/office/officeart/2005/8/layout/arrow3"/>
    <dgm:cxn modelId="{1F5A895B-C475-4CE7-ADA8-7653DCE73258}" type="presOf" srcId="{6F7930A8-37E7-4277-B3C1-02169115FAED}" destId="{CF25B614-09B3-433E-8FBB-E5ED5BC8551F}" srcOrd="0" destOrd="0" presId="urn:microsoft.com/office/officeart/2005/8/layout/arrow3"/>
    <dgm:cxn modelId="{17560F5A-01A6-4BC0-95C1-1E4896F81F9E}" srcId="{6B667DB9-7A92-4BE8-A28F-4C5A9E927CE4}" destId="{AA129D54-DD42-4616-BFE4-42C1564E332F}" srcOrd="0" destOrd="0" parTransId="{872617D5-5237-4099-931F-598307881443}" sibTransId="{929C9563-126A-4339-9417-9A16A6390568}"/>
    <dgm:cxn modelId="{A296A8C7-90A6-4476-AF30-A5B316281E16}" type="presOf" srcId="{6B667DB9-7A92-4BE8-A28F-4C5A9E927CE4}" destId="{8E272104-2B86-4C0F-A514-73703DF271DA}" srcOrd="0" destOrd="0" presId="urn:microsoft.com/office/officeart/2005/8/layout/arrow3"/>
    <dgm:cxn modelId="{DE776426-BECB-4337-BDEC-855D8CDF6734}" type="presParOf" srcId="{8E272104-2B86-4C0F-A514-73703DF271DA}" destId="{4EC58F74-2F80-4D2D-9E10-B3F69688547F}" srcOrd="0" destOrd="0" presId="urn:microsoft.com/office/officeart/2005/8/layout/arrow3"/>
    <dgm:cxn modelId="{E4E43C46-246E-4C62-B6E2-082DF31F8C72}" type="presParOf" srcId="{8E272104-2B86-4C0F-A514-73703DF271DA}" destId="{D1184FCF-30DD-4124-967C-5A67FCBBEA68}" srcOrd="1" destOrd="0" presId="urn:microsoft.com/office/officeart/2005/8/layout/arrow3"/>
    <dgm:cxn modelId="{7D5D0FA5-BEF8-450E-817C-06ADE37DA552}" type="presParOf" srcId="{8E272104-2B86-4C0F-A514-73703DF271DA}" destId="{6C7C81AA-0D63-4FF1-9D22-931B4296ACEB}" srcOrd="2" destOrd="0" presId="urn:microsoft.com/office/officeart/2005/8/layout/arrow3"/>
    <dgm:cxn modelId="{8E916912-93CF-4645-B873-5E3E4CD97E0A}" type="presParOf" srcId="{8E272104-2B86-4C0F-A514-73703DF271DA}" destId="{75F4697C-0BCE-40E0-9150-E97941617CF2}" srcOrd="3" destOrd="0" presId="urn:microsoft.com/office/officeart/2005/8/layout/arrow3"/>
    <dgm:cxn modelId="{27203FCE-3633-4477-8B1E-F5801E5F7A28}" type="presParOf" srcId="{8E272104-2B86-4C0F-A514-73703DF271DA}" destId="{CF25B614-09B3-433E-8FBB-E5ED5BC8551F}"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58F74-2F80-4D2D-9E10-B3F69688547F}">
      <dsp:nvSpPr>
        <dsp:cNvPr id="0" name=""/>
        <dsp:cNvSpPr/>
      </dsp:nvSpPr>
      <dsp:spPr>
        <a:xfrm rot="21300000">
          <a:off x="18706" y="1685100"/>
          <a:ext cx="6058586" cy="693799"/>
        </a:xfrm>
        <a:prstGeom prst="mathMinus">
          <a:avLst/>
        </a:prstGeom>
        <a:solidFill>
          <a:schemeClr val="accent3"/>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sp>
    <dsp:sp modelId="{D1184FCF-30DD-4124-967C-5A67FCBBEA68}">
      <dsp:nvSpPr>
        <dsp:cNvPr id="0" name=""/>
        <dsp:cNvSpPr/>
      </dsp:nvSpPr>
      <dsp:spPr>
        <a:xfrm>
          <a:off x="731520" y="203200"/>
          <a:ext cx="1828800" cy="1625600"/>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6C7C81AA-0D63-4FF1-9D22-931B4296ACEB}">
      <dsp:nvSpPr>
        <dsp:cNvPr id="0" name=""/>
        <dsp:cNvSpPr/>
      </dsp:nvSpPr>
      <dsp:spPr>
        <a:xfrm>
          <a:off x="2392675" y="0"/>
          <a:ext cx="3627129"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Bebas Neue" panose="020B0606020202050201" pitchFamily="34" charset="0"/>
            </a:rPr>
            <a:t>NCNZ Recertification audit ?</a:t>
          </a:r>
        </a:p>
      </dsp:txBody>
      <dsp:txXfrm>
        <a:off x="2392675" y="0"/>
        <a:ext cx="3627129" cy="1706880"/>
      </dsp:txXfrm>
    </dsp:sp>
    <dsp:sp modelId="{75F4697C-0BCE-40E0-9150-E97941617CF2}">
      <dsp:nvSpPr>
        <dsp:cNvPr id="0" name=""/>
        <dsp:cNvSpPr/>
      </dsp:nvSpPr>
      <dsp:spPr>
        <a:xfrm>
          <a:off x="3535680" y="2235200"/>
          <a:ext cx="1828800" cy="1625600"/>
        </a:xfrm>
        <a:prstGeom prst="upArrow">
          <a:avLst/>
        </a:prstGeom>
        <a:solidFill>
          <a:schemeClr val="accent2"/>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CF25B614-09B3-433E-8FBB-E5ED5BC8551F}">
      <dsp:nvSpPr>
        <dsp:cNvPr id="0" name=""/>
        <dsp:cNvSpPr/>
      </dsp:nvSpPr>
      <dsp:spPr>
        <a:xfrm>
          <a:off x="914400" y="2357120"/>
          <a:ext cx="1950720"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latin typeface="Bebas Neue" panose="020B0606020202050201" pitchFamily="34" charset="0"/>
            </a:rPr>
            <a:t>PDRP ?</a:t>
          </a:r>
        </a:p>
      </dsp:txBody>
      <dsp:txXfrm>
        <a:off x="914400" y="2357120"/>
        <a:ext cx="1950720" cy="1706880"/>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3ED2D2-BEFA-4BCA-B1CD-0F20CC057E04}" type="datetimeFigureOut">
              <a:rPr lang="en-NZ" smtClean="0"/>
              <a:t>3/11/2017</a:t>
            </a:fld>
            <a:endParaRPr lang="en-NZ"/>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44B89D-EE02-436A-8DD1-0EB6F52F7E52}" type="slidenum">
              <a:rPr lang="en-NZ" smtClean="0"/>
              <a:t>‹#›</a:t>
            </a:fld>
            <a:endParaRPr lang="en-NZ"/>
          </a:p>
        </p:txBody>
      </p:sp>
    </p:spTree>
    <p:extLst>
      <p:ext uri="{BB962C8B-B14F-4D97-AF65-F5344CB8AC3E}">
        <p14:creationId xmlns:p14="http://schemas.microsoft.com/office/powerpoint/2010/main" val="2011486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2</a:t>
            </a:fld>
            <a:endParaRPr lang="en-NZ"/>
          </a:p>
        </p:txBody>
      </p:sp>
    </p:spTree>
    <p:extLst>
      <p:ext uri="{BB962C8B-B14F-4D97-AF65-F5344CB8AC3E}">
        <p14:creationId xmlns:p14="http://schemas.microsoft.com/office/powerpoint/2010/main" val="2231426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9EE2D38-52DE-4B5C-8013-5EAE0448F9E4}" type="slidenum">
              <a:rPr lang="en-NZ" smtClean="0"/>
              <a:t>19</a:t>
            </a:fld>
            <a:endParaRPr lang="en-NZ"/>
          </a:p>
        </p:txBody>
      </p:sp>
    </p:spTree>
    <p:extLst>
      <p:ext uri="{BB962C8B-B14F-4D97-AF65-F5344CB8AC3E}">
        <p14:creationId xmlns:p14="http://schemas.microsoft.com/office/powerpoint/2010/main" val="127269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13828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01933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15003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647351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89F07E-F862-4B62-9FF6-B7079CE2FBC1}" type="datetimeFigureOut">
              <a:rPr lang="en-US" smtClean="0"/>
              <a:t>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78437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89F07E-F862-4B62-9FF6-B7079CE2FBC1}" type="datetimeFigureOut">
              <a:rPr lang="en-US" smtClean="0"/>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477232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9F07E-F862-4B62-9FF6-B7079CE2FBC1}" type="datetimeFigureOut">
              <a:rPr lang="en-US" smtClean="0"/>
              <a:t>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111207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940912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89F07E-F862-4B62-9FF6-B7079CE2FBC1}" type="datetimeFigureOut">
              <a:rPr lang="en-US" smtClean="0"/>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3137281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1316710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89F07E-F862-4B62-9FF6-B7079CE2FBC1}" type="datetimeFigureOut">
              <a:rPr lang="en-US" smtClean="0"/>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F2FEF-3C06-4BF6-A640-BF08524B6072}" type="slidenum">
              <a:rPr lang="en-US" smtClean="0"/>
              <a:t>‹#›</a:t>
            </a:fld>
            <a:endParaRPr lang="en-US"/>
          </a:p>
        </p:txBody>
      </p:sp>
    </p:spTree>
    <p:extLst>
      <p:ext uri="{BB962C8B-B14F-4D97-AF65-F5344CB8AC3E}">
        <p14:creationId xmlns:p14="http://schemas.microsoft.com/office/powerpoint/2010/main" val="2102830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89F07E-F862-4B62-9FF6-B7079CE2FBC1}" type="datetimeFigureOut">
              <a:rPr lang="en-US" smtClean="0"/>
              <a:t>11/3/2017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EF2FEF-3C06-4BF6-A640-BF08524B6072}" type="slidenum">
              <a:rPr lang="en-US" smtClean="0"/>
              <a:t>‹#›</a:t>
            </a:fld>
            <a:endParaRPr lang="en-US"/>
          </a:p>
        </p:txBody>
      </p:sp>
    </p:spTree>
    <p:extLst>
      <p:ext uri="{BB962C8B-B14F-4D97-AF65-F5344CB8AC3E}">
        <p14:creationId xmlns:p14="http://schemas.microsoft.com/office/powerpoint/2010/main" val="789001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nursingcouncil.org.nz/" TargetMode="External"/><Relationship Id="rId1" Type="http://schemas.openxmlformats.org/officeDocument/2006/relationships/slideLayout" Target="../slideLayouts/slideLayout2.xml"/><Relationship Id="rId5" Type="http://schemas.openxmlformats.org/officeDocument/2006/relationships/hyperlink" Target="http://www.nurse.org.nz/"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www.nurse.org.nz/" TargetMode="External"/><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hyperlink" Target="http://www.nurse.org.nz/" TargetMode="Externa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hyperlink" Target="http://www.nurse.org.nz/" TargetMode="Externa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hyperlink" Target="http://www.nurse.org.nz/"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www.nurse.org.nz/" TargetMode="External"/><Relationship Id="rId7" Type="http://schemas.openxmlformats.org/officeDocument/2006/relationships/image" Target="../media/image32.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7.png"/><Relationship Id="rId9"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6.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hyperlink" Target="http://www.nurse.org.nz/" TargetMode="External"/><Relationship Id="rId5" Type="http://schemas.openxmlformats.org/officeDocument/2006/relationships/image" Target="../media/image20.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hyperlink" Target="mailto:admin@nurse.org.nz" TargetMode="External"/><Relationship Id="rId2" Type="http://schemas.openxmlformats.org/officeDocument/2006/relationships/hyperlink" Target="http://www.nurse.org.nz/" TargetMode="Externa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a:off x="0" y="3429000"/>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Professional support guides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Presentation 2</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7625" y="1843792"/>
            <a:ext cx="1374155" cy="1377990"/>
          </a:xfrm>
          <a:prstGeom prst="rect">
            <a:avLst/>
          </a:prstGeom>
        </p:spPr>
      </p:pic>
    </p:spTree>
    <p:extLst>
      <p:ext uri="{BB962C8B-B14F-4D97-AF65-F5344CB8AC3E}">
        <p14:creationId xmlns:p14="http://schemas.microsoft.com/office/powerpoint/2010/main" val="20131268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a:off x="0" y="1343610"/>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The Support guides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4 Presentations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1"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1"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403071" y="2261801"/>
            <a:ext cx="1714500" cy="171450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2671763" y="2274562"/>
            <a:ext cx="1714500" cy="171450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4899377" y="2292453"/>
            <a:ext cx="1756263" cy="171450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p:cNvSpPr/>
          <p:nvPr/>
        </p:nvSpPr>
        <p:spPr>
          <a:xfrm>
            <a:off x="7168754" y="2299027"/>
            <a:ext cx="1714500" cy="171450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403071" y="4866388"/>
            <a:ext cx="1714500" cy="1061829"/>
          </a:xfrm>
          <a:prstGeom prst="rect">
            <a:avLst/>
          </a:prstGeom>
        </p:spPr>
        <p:txBody>
          <a:bodyPr wrap="square">
            <a:spAutoFit/>
          </a:bodyPr>
          <a:lstStyle/>
          <a:p>
            <a:pPr algn="ctr"/>
            <a:r>
              <a:rPr lang="en-US" sz="900" dirty="0">
                <a:solidFill>
                  <a:schemeClr val="accent2"/>
                </a:solidFill>
              </a:rPr>
              <a:t>Who we are</a:t>
            </a:r>
          </a:p>
          <a:p>
            <a:pPr algn="ctr"/>
            <a:endParaRPr lang="en-US" sz="900" dirty="0">
              <a:solidFill>
                <a:schemeClr val="accent2"/>
              </a:solidFill>
            </a:endParaRPr>
          </a:p>
          <a:p>
            <a:pPr algn="ctr"/>
            <a:r>
              <a:rPr lang="en-US" sz="900" dirty="0">
                <a:solidFill>
                  <a:schemeClr val="accent2"/>
                </a:solidFill>
              </a:rPr>
              <a:t>College purpose</a:t>
            </a:r>
          </a:p>
          <a:p>
            <a:pPr algn="ctr"/>
            <a:endParaRPr lang="en-US" sz="900" dirty="0">
              <a:solidFill>
                <a:schemeClr val="accent2"/>
              </a:solidFill>
            </a:endParaRPr>
          </a:p>
          <a:p>
            <a:pPr algn="ctr"/>
            <a:r>
              <a:rPr lang="en-US" sz="900" dirty="0">
                <a:solidFill>
                  <a:schemeClr val="accent2"/>
                </a:solidFill>
              </a:rPr>
              <a:t>Membership options</a:t>
            </a:r>
          </a:p>
          <a:p>
            <a:pPr algn="ctr"/>
            <a:endParaRPr lang="en-US" sz="900" dirty="0">
              <a:solidFill>
                <a:schemeClr val="accent2"/>
              </a:solidFill>
            </a:endParaRPr>
          </a:p>
          <a:p>
            <a:pPr algn="ctr"/>
            <a:r>
              <a:rPr lang="en-US" sz="900" dirty="0">
                <a:solidFill>
                  <a:schemeClr val="accent2"/>
                </a:solidFill>
              </a:rPr>
              <a:t>Benefits/ Indemnity</a:t>
            </a:r>
          </a:p>
        </p:txBody>
      </p:sp>
      <p:sp>
        <p:nvSpPr>
          <p:cNvPr id="20" name="TextBox 19"/>
          <p:cNvSpPr txBox="1"/>
          <p:nvPr/>
        </p:nvSpPr>
        <p:spPr>
          <a:xfrm>
            <a:off x="403071"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1. About us</a:t>
            </a:r>
          </a:p>
        </p:txBody>
      </p:sp>
      <p:sp>
        <p:nvSpPr>
          <p:cNvPr id="21" name="Rectangle 20"/>
          <p:cNvSpPr/>
          <p:nvPr/>
        </p:nvSpPr>
        <p:spPr>
          <a:xfrm>
            <a:off x="2671763" y="4866388"/>
            <a:ext cx="1714500" cy="1061829"/>
          </a:xfrm>
          <a:prstGeom prst="rect">
            <a:avLst/>
          </a:prstGeom>
        </p:spPr>
        <p:txBody>
          <a:bodyPr wrap="square">
            <a:spAutoFit/>
          </a:bodyPr>
          <a:lstStyle/>
          <a:p>
            <a:pPr algn="ctr"/>
            <a:r>
              <a:rPr lang="en-US" sz="900" dirty="0">
                <a:solidFill>
                  <a:schemeClr val="accent2"/>
                </a:solidFill>
              </a:rPr>
              <a:t>Why we do portfolios</a:t>
            </a:r>
          </a:p>
          <a:p>
            <a:pPr algn="ctr"/>
            <a:endParaRPr lang="en-US" sz="900" dirty="0">
              <a:solidFill>
                <a:schemeClr val="accent2"/>
              </a:solidFill>
            </a:endParaRPr>
          </a:p>
          <a:p>
            <a:pPr algn="ctr"/>
            <a:r>
              <a:rPr lang="en-US" sz="900" dirty="0">
                <a:solidFill>
                  <a:schemeClr val="accent2"/>
                </a:solidFill>
              </a:rPr>
              <a:t>How to create a portfolio for a NCNZ recertification audit </a:t>
            </a:r>
          </a:p>
          <a:p>
            <a:pPr algn="ctr"/>
            <a:r>
              <a:rPr lang="en-US" sz="900" dirty="0">
                <a:solidFill>
                  <a:schemeClr val="accent2"/>
                </a:solidFill>
              </a:rPr>
              <a:t> </a:t>
            </a:r>
          </a:p>
          <a:p>
            <a:pPr algn="ctr"/>
            <a:r>
              <a:rPr lang="en-US" sz="900" dirty="0">
                <a:solidFill>
                  <a:schemeClr val="accent2"/>
                </a:solidFill>
              </a:rPr>
              <a:t>Hard copy </a:t>
            </a:r>
          </a:p>
          <a:p>
            <a:pPr algn="ctr"/>
            <a:r>
              <a:rPr lang="en-US" sz="900" dirty="0">
                <a:solidFill>
                  <a:schemeClr val="accent2"/>
                </a:solidFill>
              </a:rPr>
              <a:t>Electronic</a:t>
            </a:r>
          </a:p>
        </p:txBody>
      </p:sp>
      <p:sp>
        <p:nvSpPr>
          <p:cNvPr id="22" name="TextBox 21"/>
          <p:cNvSpPr txBox="1"/>
          <p:nvPr/>
        </p:nvSpPr>
        <p:spPr>
          <a:xfrm>
            <a:off x="2671763"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2. Portfolios</a:t>
            </a:r>
          </a:p>
        </p:txBody>
      </p:sp>
      <p:sp>
        <p:nvSpPr>
          <p:cNvPr id="23" name="Rectangle 22"/>
          <p:cNvSpPr/>
          <p:nvPr/>
        </p:nvSpPr>
        <p:spPr>
          <a:xfrm>
            <a:off x="5000625" y="4861836"/>
            <a:ext cx="1714500" cy="1061829"/>
          </a:xfrm>
          <a:prstGeom prst="rect">
            <a:avLst/>
          </a:prstGeom>
        </p:spPr>
        <p:txBody>
          <a:bodyPr wrap="square">
            <a:spAutoFit/>
          </a:bodyPr>
          <a:lstStyle/>
          <a:p>
            <a:pPr algn="ctr"/>
            <a:r>
              <a:rPr lang="en-US" sz="900" dirty="0">
                <a:solidFill>
                  <a:schemeClr val="accent2"/>
                </a:solidFill>
              </a:rPr>
              <a:t>Bullying defined</a:t>
            </a:r>
          </a:p>
          <a:p>
            <a:pPr algn="ctr"/>
            <a:endParaRPr lang="en-US" sz="900" dirty="0">
              <a:solidFill>
                <a:schemeClr val="accent2"/>
              </a:solidFill>
            </a:endParaRPr>
          </a:p>
          <a:p>
            <a:pPr algn="ctr"/>
            <a:r>
              <a:rPr lang="en-US" sz="900" dirty="0">
                <a:solidFill>
                  <a:schemeClr val="accent2"/>
                </a:solidFill>
              </a:rPr>
              <a:t>Recognising bullying</a:t>
            </a:r>
          </a:p>
          <a:p>
            <a:pPr algn="ctr"/>
            <a:endParaRPr lang="en-US" sz="900" dirty="0">
              <a:solidFill>
                <a:schemeClr val="accent2"/>
              </a:solidFill>
            </a:endParaRPr>
          </a:p>
          <a:p>
            <a:pPr algn="ctr"/>
            <a:r>
              <a:rPr lang="en-US" sz="900" dirty="0">
                <a:solidFill>
                  <a:schemeClr val="accent2"/>
                </a:solidFill>
              </a:rPr>
              <a:t>Reporting bullying</a:t>
            </a:r>
          </a:p>
          <a:p>
            <a:pPr algn="ctr"/>
            <a:endParaRPr lang="en-US" sz="900" dirty="0">
              <a:solidFill>
                <a:schemeClr val="accent2"/>
              </a:solidFill>
            </a:endParaRPr>
          </a:p>
          <a:p>
            <a:pPr algn="ctr"/>
            <a:r>
              <a:rPr lang="en-US" sz="900" dirty="0">
                <a:solidFill>
                  <a:schemeClr val="accent2"/>
                </a:solidFill>
              </a:rPr>
              <a:t>Managing a bullying situation</a:t>
            </a:r>
            <a:endParaRPr lang="en-US" sz="900" dirty="0">
              <a:solidFill>
                <a:schemeClr val="tx2">
                  <a:lumMod val="50000"/>
                </a:schemeClr>
              </a:solidFill>
            </a:endParaRPr>
          </a:p>
        </p:txBody>
      </p:sp>
      <p:sp>
        <p:nvSpPr>
          <p:cNvPr id="24" name="TextBox 23"/>
          <p:cNvSpPr txBox="1"/>
          <p:nvPr/>
        </p:nvSpPr>
        <p:spPr>
          <a:xfrm>
            <a:off x="4920258" y="4133276"/>
            <a:ext cx="1714500"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3. Bullying</a:t>
            </a:r>
          </a:p>
        </p:txBody>
      </p:sp>
      <p:sp>
        <p:nvSpPr>
          <p:cNvPr id="25" name="Rectangle 24"/>
          <p:cNvSpPr/>
          <p:nvPr/>
        </p:nvSpPr>
        <p:spPr>
          <a:xfrm>
            <a:off x="7168754" y="4845415"/>
            <a:ext cx="1714500" cy="1338828"/>
          </a:xfrm>
          <a:prstGeom prst="rect">
            <a:avLst/>
          </a:prstGeom>
        </p:spPr>
        <p:txBody>
          <a:bodyPr wrap="square">
            <a:spAutoFit/>
          </a:bodyPr>
          <a:lstStyle/>
          <a:p>
            <a:pPr algn="ctr"/>
            <a:r>
              <a:rPr lang="en-US" sz="900" dirty="0">
                <a:solidFill>
                  <a:schemeClr val="accent2"/>
                </a:solidFill>
              </a:rPr>
              <a:t>Employer: How to manage performance improvement or disciplinary processes</a:t>
            </a:r>
          </a:p>
          <a:p>
            <a:pPr algn="ctr"/>
            <a:endParaRPr lang="en-US" sz="900" dirty="0">
              <a:solidFill>
                <a:schemeClr val="accent2"/>
              </a:solidFill>
            </a:endParaRPr>
          </a:p>
          <a:p>
            <a:pPr algn="ctr"/>
            <a:r>
              <a:rPr lang="en-US" sz="900" dirty="0">
                <a:solidFill>
                  <a:schemeClr val="accent2"/>
                </a:solidFill>
              </a:rPr>
              <a:t>Employee: How to engage successfully in a performance improvement process</a:t>
            </a:r>
          </a:p>
          <a:p>
            <a:pPr algn="ctr"/>
            <a:r>
              <a:rPr lang="en-US" sz="900" dirty="0">
                <a:solidFill>
                  <a:schemeClr val="accent2"/>
                </a:solidFill>
              </a:rPr>
              <a:t>Dealing with a disciplinary process</a:t>
            </a:r>
          </a:p>
        </p:txBody>
      </p:sp>
      <p:sp>
        <p:nvSpPr>
          <p:cNvPr id="26" name="TextBox 25"/>
          <p:cNvSpPr txBox="1"/>
          <p:nvPr/>
        </p:nvSpPr>
        <p:spPr>
          <a:xfrm>
            <a:off x="7095392" y="4133276"/>
            <a:ext cx="1787862"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4. Practice issues</a:t>
            </a:r>
          </a:p>
        </p:txBody>
      </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121" y="2661851"/>
            <a:ext cx="914400" cy="914400"/>
          </a:xfrm>
          <a:prstGeom prst="rect">
            <a:avLst/>
          </a:prstGeom>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8448" y="2673658"/>
            <a:ext cx="914400" cy="914400"/>
          </a:xfrm>
          <a:prstGeom prst="rect">
            <a:avLst/>
          </a:prstGeom>
        </p:spPr>
      </p:pic>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0308" y="2703941"/>
            <a:ext cx="914400" cy="914400"/>
          </a:xfrm>
          <a:prstGeom prst="rect">
            <a:avLst/>
          </a:prstGeom>
        </p:spPr>
      </p:pic>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1813" y="2673658"/>
            <a:ext cx="914400" cy="914400"/>
          </a:xfrm>
          <a:prstGeom prst="rect">
            <a:avLst/>
          </a:prstGeom>
          <a:effectLst>
            <a:glow rad="228600">
              <a:schemeClr val="accent4">
                <a:satMod val="175000"/>
                <a:alpha val="40000"/>
              </a:schemeClr>
            </a:glow>
          </a:effectLst>
        </p:spPr>
      </p:pic>
      <p:sp>
        <p:nvSpPr>
          <p:cNvPr id="32" name="Footer Placeholder 4"/>
          <p:cNvSpPr>
            <a:spLocks noGrp="1"/>
          </p:cNvSpPr>
          <p:nvPr>
            <p:ph type="ftr" sz="quarter" idx="11"/>
          </p:nvPr>
        </p:nvSpPr>
        <p:spPr>
          <a:xfrm>
            <a:off x="3028950" y="6356351"/>
            <a:ext cx="3086100" cy="365125"/>
          </a:xfrm>
        </p:spPr>
        <p:txBody>
          <a:bodyPr/>
          <a:lstStyle/>
          <a:p>
            <a:r>
              <a:rPr lang="en-US" dirty="0"/>
              <a:t>www.nurse.org.nz</a:t>
            </a:r>
          </a:p>
        </p:txBody>
      </p:sp>
    </p:spTree>
    <p:extLst>
      <p:ext uri="{BB962C8B-B14F-4D97-AF65-F5344CB8AC3E}">
        <p14:creationId xmlns:p14="http://schemas.microsoft.com/office/powerpoint/2010/main" val="37682832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a:off x="0" y="3429000"/>
            <a:ext cx="9144000" cy="727443"/>
            <a:chOff x="0" y="633031"/>
            <a:chExt cx="12192000" cy="969924"/>
          </a:xfrm>
        </p:grpSpPr>
        <p:sp>
          <p:nvSpPr>
            <p:cNvPr id="5" name="TextBox 4"/>
            <p:cNvSpPr txBox="1"/>
            <p:nvPr/>
          </p:nvSpPr>
          <p:spPr>
            <a:xfrm>
              <a:off x="0" y="633031"/>
              <a:ext cx="12192000" cy="615554"/>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Portfolios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Presentation 2</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Rectangle 11"/>
          <p:cNvSpPr/>
          <p:nvPr/>
        </p:nvSpPr>
        <p:spPr>
          <a:xfrm>
            <a:off x="3714749" y="1694389"/>
            <a:ext cx="1714500" cy="171450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799" y="2047345"/>
            <a:ext cx="914400" cy="914400"/>
          </a:xfrm>
          <a:prstGeom prst="rect">
            <a:avLst/>
          </a:prstGeom>
          <a:effectLst>
            <a:glow rad="228600">
              <a:schemeClr val="accent4">
                <a:satMod val="175000"/>
                <a:alpha val="40000"/>
              </a:schemeClr>
            </a:glow>
          </a:effectLst>
        </p:spPr>
      </p:pic>
      <p:sp>
        <p:nvSpPr>
          <p:cNvPr id="14" name="Rectangle 13"/>
          <p:cNvSpPr/>
          <p:nvPr/>
        </p:nvSpPr>
        <p:spPr>
          <a:xfrm>
            <a:off x="3714749" y="4412364"/>
            <a:ext cx="1714500" cy="1061829"/>
          </a:xfrm>
          <a:prstGeom prst="rect">
            <a:avLst/>
          </a:prstGeom>
        </p:spPr>
        <p:txBody>
          <a:bodyPr wrap="square">
            <a:spAutoFit/>
          </a:bodyPr>
          <a:lstStyle/>
          <a:p>
            <a:pPr algn="ctr"/>
            <a:r>
              <a:rPr lang="en-US" sz="900" dirty="0">
                <a:solidFill>
                  <a:schemeClr val="accent2"/>
                </a:solidFill>
              </a:rPr>
              <a:t>Why we do portfolios</a:t>
            </a:r>
          </a:p>
          <a:p>
            <a:pPr algn="ctr"/>
            <a:endParaRPr lang="en-US" sz="900" dirty="0">
              <a:solidFill>
                <a:schemeClr val="accent2"/>
              </a:solidFill>
            </a:endParaRPr>
          </a:p>
          <a:p>
            <a:pPr algn="ctr"/>
            <a:r>
              <a:rPr lang="en-US" sz="900" dirty="0">
                <a:solidFill>
                  <a:schemeClr val="accent2"/>
                </a:solidFill>
              </a:rPr>
              <a:t>How to create a portfolio for a NCNZ recertification audit </a:t>
            </a:r>
          </a:p>
          <a:p>
            <a:pPr algn="ctr"/>
            <a:r>
              <a:rPr lang="en-US" sz="900" dirty="0">
                <a:solidFill>
                  <a:schemeClr val="accent2"/>
                </a:solidFill>
              </a:rPr>
              <a:t> </a:t>
            </a:r>
          </a:p>
          <a:p>
            <a:pPr algn="ctr"/>
            <a:r>
              <a:rPr lang="en-US" sz="900" dirty="0">
                <a:solidFill>
                  <a:schemeClr val="accent2"/>
                </a:solidFill>
              </a:rPr>
              <a:t>Hard copy </a:t>
            </a:r>
          </a:p>
          <a:p>
            <a:pPr algn="ctr"/>
            <a:r>
              <a:rPr lang="en-US" sz="900" dirty="0">
                <a:solidFill>
                  <a:schemeClr val="accent2"/>
                </a:solidFill>
              </a:rPr>
              <a:t>Electronic</a:t>
            </a:r>
          </a:p>
        </p:txBody>
      </p:sp>
    </p:spTree>
    <p:extLst>
      <p:ext uri="{BB962C8B-B14F-4D97-AF65-F5344CB8AC3E}">
        <p14:creationId xmlns:p14="http://schemas.microsoft.com/office/powerpoint/2010/main" val="20731627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9"/>
          <p:cNvSpPr>
            <a:spLocks/>
          </p:cNvSpPr>
          <p:nvPr/>
        </p:nvSpPr>
        <p:spPr bwMode="auto">
          <a:xfrm rot="10800000">
            <a:off x="3828454" y="3195637"/>
            <a:ext cx="881063" cy="1004888"/>
          </a:xfrm>
          <a:custGeom>
            <a:avLst/>
            <a:gdLst>
              <a:gd name="T0" fmla="*/ 336 w 423"/>
              <a:gd name="T1" fmla="*/ 0 h 483"/>
              <a:gd name="T2" fmla="*/ 313 w 423"/>
              <a:gd name="T3" fmla="*/ 42 h 483"/>
              <a:gd name="T4" fmla="*/ 262 w 423"/>
              <a:gd name="T5" fmla="*/ 62 h 483"/>
              <a:gd name="T6" fmla="*/ 210 w 423"/>
              <a:gd name="T7" fmla="*/ 42 h 483"/>
              <a:gd name="T8" fmla="*/ 187 w 423"/>
              <a:gd name="T9" fmla="*/ 0 h 483"/>
              <a:gd name="T10" fmla="*/ 63 w 423"/>
              <a:gd name="T11" fmla="*/ 0 h 483"/>
              <a:gd name="T12" fmla="*/ 63 w 423"/>
              <a:gd name="T13" fmla="*/ 190 h 483"/>
              <a:gd name="T14" fmla="*/ 55 w 423"/>
              <a:gd name="T15" fmla="*/ 190 h 483"/>
              <a:gd name="T16" fmla="*/ 0 w 423"/>
              <a:gd name="T17" fmla="*/ 250 h 483"/>
              <a:gd name="T18" fmla="*/ 55 w 423"/>
              <a:gd name="T19" fmla="*/ 309 h 483"/>
              <a:gd name="T20" fmla="*/ 63 w 423"/>
              <a:gd name="T21" fmla="*/ 310 h 483"/>
              <a:gd name="T22" fmla="*/ 63 w 423"/>
              <a:gd name="T23" fmla="*/ 483 h 483"/>
              <a:gd name="T24" fmla="*/ 216 w 423"/>
              <a:gd name="T25" fmla="*/ 483 h 483"/>
              <a:gd name="T26" fmla="*/ 319 w 423"/>
              <a:gd name="T27" fmla="*/ 195 h 483"/>
              <a:gd name="T28" fmla="*/ 356 w 423"/>
              <a:gd name="T29" fmla="*/ 127 h 483"/>
              <a:gd name="T30" fmla="*/ 423 w 423"/>
              <a:gd name="T31" fmla="*/ 0 h 483"/>
              <a:gd name="T32" fmla="*/ 336 w 423"/>
              <a:gd name="T33"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483">
                <a:moveTo>
                  <a:pt x="336" y="0"/>
                </a:moveTo>
                <a:cubicBezTo>
                  <a:pt x="334" y="16"/>
                  <a:pt x="326" y="31"/>
                  <a:pt x="313" y="42"/>
                </a:cubicBezTo>
                <a:cubicBezTo>
                  <a:pt x="299" y="55"/>
                  <a:pt x="281" y="62"/>
                  <a:pt x="262" y="62"/>
                </a:cubicBezTo>
                <a:cubicBezTo>
                  <a:pt x="242" y="62"/>
                  <a:pt x="224" y="55"/>
                  <a:pt x="210" y="42"/>
                </a:cubicBezTo>
                <a:cubicBezTo>
                  <a:pt x="198" y="31"/>
                  <a:pt x="190" y="16"/>
                  <a:pt x="187" y="0"/>
                </a:cubicBezTo>
                <a:cubicBezTo>
                  <a:pt x="63" y="0"/>
                  <a:pt x="63" y="0"/>
                  <a:pt x="63" y="0"/>
                </a:cubicBezTo>
                <a:cubicBezTo>
                  <a:pt x="63" y="190"/>
                  <a:pt x="63" y="190"/>
                  <a:pt x="63" y="190"/>
                </a:cubicBezTo>
                <a:cubicBezTo>
                  <a:pt x="55" y="190"/>
                  <a:pt x="55" y="190"/>
                  <a:pt x="55" y="190"/>
                </a:cubicBezTo>
                <a:cubicBezTo>
                  <a:pt x="24" y="193"/>
                  <a:pt x="0" y="219"/>
                  <a:pt x="0" y="250"/>
                </a:cubicBezTo>
                <a:cubicBezTo>
                  <a:pt x="0" y="281"/>
                  <a:pt x="24" y="307"/>
                  <a:pt x="55" y="309"/>
                </a:cubicBezTo>
                <a:cubicBezTo>
                  <a:pt x="63" y="310"/>
                  <a:pt x="63" y="310"/>
                  <a:pt x="63" y="310"/>
                </a:cubicBezTo>
                <a:cubicBezTo>
                  <a:pt x="63" y="483"/>
                  <a:pt x="63" y="483"/>
                  <a:pt x="63" y="483"/>
                </a:cubicBezTo>
                <a:cubicBezTo>
                  <a:pt x="216" y="483"/>
                  <a:pt x="216" y="483"/>
                  <a:pt x="216" y="483"/>
                </a:cubicBezTo>
                <a:cubicBezTo>
                  <a:pt x="231" y="419"/>
                  <a:pt x="260" y="321"/>
                  <a:pt x="319" y="195"/>
                </a:cubicBezTo>
                <a:cubicBezTo>
                  <a:pt x="328" y="175"/>
                  <a:pt x="341" y="153"/>
                  <a:pt x="356" y="127"/>
                </a:cubicBezTo>
                <a:cubicBezTo>
                  <a:pt x="378" y="90"/>
                  <a:pt x="404" y="45"/>
                  <a:pt x="423" y="0"/>
                </a:cubicBezTo>
                <a:lnTo>
                  <a:pt x="336" y="0"/>
                </a:lnTo>
                <a:close/>
              </a:path>
            </a:pathLst>
          </a:custGeom>
          <a:solidFill>
            <a:schemeClr val="accent1"/>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solidFill>
                <a:schemeClr val="tx2"/>
              </a:solidFill>
            </a:endParaRPr>
          </a:p>
        </p:txBody>
      </p:sp>
      <p:sp>
        <p:nvSpPr>
          <p:cNvPr id="5" name="Freeform 20"/>
          <p:cNvSpPr>
            <a:spLocks/>
          </p:cNvSpPr>
          <p:nvPr/>
        </p:nvSpPr>
        <p:spPr bwMode="auto">
          <a:xfrm rot="10800000">
            <a:off x="4613076" y="3195638"/>
            <a:ext cx="759619" cy="1133475"/>
          </a:xfrm>
          <a:custGeom>
            <a:avLst/>
            <a:gdLst>
              <a:gd name="T0" fmla="*/ 365 w 365"/>
              <a:gd name="T1" fmla="*/ 387 h 545"/>
              <a:gd name="T2" fmla="*/ 323 w 365"/>
              <a:gd name="T3" fmla="*/ 363 h 545"/>
              <a:gd name="T4" fmla="*/ 303 w 365"/>
              <a:gd name="T5" fmla="*/ 312 h 545"/>
              <a:gd name="T6" fmla="*/ 323 w 365"/>
              <a:gd name="T7" fmla="*/ 260 h 545"/>
              <a:gd name="T8" fmla="*/ 365 w 365"/>
              <a:gd name="T9" fmla="*/ 237 h 545"/>
              <a:gd name="T10" fmla="*/ 365 w 365"/>
              <a:gd name="T11" fmla="*/ 62 h 545"/>
              <a:gd name="T12" fmla="*/ 231 w 365"/>
              <a:gd name="T13" fmla="*/ 62 h 545"/>
              <a:gd name="T14" fmla="*/ 230 w 365"/>
              <a:gd name="T15" fmla="*/ 55 h 545"/>
              <a:gd name="T16" fmla="*/ 170 w 365"/>
              <a:gd name="T17" fmla="*/ 0 h 545"/>
              <a:gd name="T18" fmla="*/ 111 w 365"/>
              <a:gd name="T19" fmla="*/ 55 h 545"/>
              <a:gd name="T20" fmla="*/ 110 w 365"/>
              <a:gd name="T21" fmla="*/ 62 h 545"/>
              <a:gd name="T22" fmla="*/ 0 w 365"/>
              <a:gd name="T23" fmla="*/ 62 h 545"/>
              <a:gd name="T24" fmla="*/ 66 w 365"/>
              <a:gd name="T25" fmla="*/ 189 h 545"/>
              <a:gd name="T26" fmla="*/ 103 w 365"/>
              <a:gd name="T27" fmla="*/ 257 h 545"/>
              <a:gd name="T28" fmla="*/ 206 w 365"/>
              <a:gd name="T29" fmla="*/ 545 h 545"/>
              <a:gd name="T30" fmla="*/ 365 w 365"/>
              <a:gd name="T31" fmla="*/ 545 h 545"/>
              <a:gd name="T32" fmla="*/ 365 w 365"/>
              <a:gd name="T33" fmla="*/ 387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5" h="545">
                <a:moveTo>
                  <a:pt x="365" y="387"/>
                </a:moveTo>
                <a:cubicBezTo>
                  <a:pt x="349" y="384"/>
                  <a:pt x="335" y="376"/>
                  <a:pt x="323" y="363"/>
                </a:cubicBezTo>
                <a:cubicBezTo>
                  <a:pt x="310" y="349"/>
                  <a:pt x="303" y="331"/>
                  <a:pt x="303" y="312"/>
                </a:cubicBezTo>
                <a:cubicBezTo>
                  <a:pt x="303" y="293"/>
                  <a:pt x="310" y="274"/>
                  <a:pt x="323" y="260"/>
                </a:cubicBezTo>
                <a:cubicBezTo>
                  <a:pt x="335" y="248"/>
                  <a:pt x="349" y="240"/>
                  <a:pt x="365" y="237"/>
                </a:cubicBezTo>
                <a:cubicBezTo>
                  <a:pt x="365" y="62"/>
                  <a:pt x="365" y="62"/>
                  <a:pt x="365" y="62"/>
                </a:cubicBezTo>
                <a:cubicBezTo>
                  <a:pt x="231" y="62"/>
                  <a:pt x="231" y="62"/>
                  <a:pt x="231" y="62"/>
                </a:cubicBezTo>
                <a:cubicBezTo>
                  <a:pt x="230" y="55"/>
                  <a:pt x="230" y="55"/>
                  <a:pt x="230" y="55"/>
                </a:cubicBezTo>
                <a:cubicBezTo>
                  <a:pt x="228" y="24"/>
                  <a:pt x="201" y="0"/>
                  <a:pt x="170" y="0"/>
                </a:cubicBezTo>
                <a:cubicBezTo>
                  <a:pt x="140" y="0"/>
                  <a:pt x="113" y="24"/>
                  <a:pt x="111" y="55"/>
                </a:cubicBezTo>
                <a:cubicBezTo>
                  <a:pt x="110" y="62"/>
                  <a:pt x="110" y="62"/>
                  <a:pt x="110" y="62"/>
                </a:cubicBezTo>
                <a:cubicBezTo>
                  <a:pt x="0" y="62"/>
                  <a:pt x="0" y="62"/>
                  <a:pt x="0" y="62"/>
                </a:cubicBezTo>
                <a:cubicBezTo>
                  <a:pt x="19" y="107"/>
                  <a:pt x="45" y="152"/>
                  <a:pt x="66" y="189"/>
                </a:cubicBezTo>
                <a:cubicBezTo>
                  <a:pt x="81" y="215"/>
                  <a:pt x="94" y="237"/>
                  <a:pt x="103" y="257"/>
                </a:cubicBezTo>
                <a:cubicBezTo>
                  <a:pt x="162" y="383"/>
                  <a:pt x="192" y="481"/>
                  <a:pt x="206" y="545"/>
                </a:cubicBezTo>
                <a:cubicBezTo>
                  <a:pt x="365" y="545"/>
                  <a:pt x="365" y="545"/>
                  <a:pt x="365" y="545"/>
                </a:cubicBezTo>
                <a:lnTo>
                  <a:pt x="365" y="387"/>
                </a:lnTo>
                <a:close/>
              </a:path>
            </a:pathLst>
          </a:custGeom>
          <a:solidFill>
            <a:schemeClr val="accent2"/>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solidFill>
                <a:schemeClr val="tx2"/>
              </a:solidFill>
            </a:endParaRPr>
          </a:p>
        </p:txBody>
      </p:sp>
      <p:sp>
        <p:nvSpPr>
          <p:cNvPr id="6" name="Freeform 18"/>
          <p:cNvSpPr>
            <a:spLocks/>
          </p:cNvSpPr>
          <p:nvPr/>
        </p:nvSpPr>
        <p:spPr bwMode="auto">
          <a:xfrm rot="10800000">
            <a:off x="3774877" y="4104085"/>
            <a:ext cx="802481" cy="1145381"/>
          </a:xfrm>
          <a:custGeom>
            <a:avLst/>
            <a:gdLst>
              <a:gd name="T0" fmla="*/ 0 w 386"/>
              <a:gd name="T1" fmla="*/ 164 h 551"/>
              <a:gd name="T2" fmla="*/ 42 w 386"/>
              <a:gd name="T3" fmla="*/ 187 h 551"/>
              <a:gd name="T4" fmla="*/ 62 w 386"/>
              <a:gd name="T5" fmla="*/ 239 h 551"/>
              <a:gd name="T6" fmla="*/ 42 w 386"/>
              <a:gd name="T7" fmla="*/ 291 h 551"/>
              <a:gd name="T8" fmla="*/ 0 w 386"/>
              <a:gd name="T9" fmla="*/ 314 h 551"/>
              <a:gd name="T10" fmla="*/ 0 w 386"/>
              <a:gd name="T11" fmla="*/ 488 h 551"/>
              <a:gd name="T12" fmla="*/ 139 w 386"/>
              <a:gd name="T13" fmla="*/ 488 h 551"/>
              <a:gd name="T14" fmla="*/ 139 w 386"/>
              <a:gd name="T15" fmla="*/ 496 h 551"/>
              <a:gd name="T16" fmla="*/ 199 w 386"/>
              <a:gd name="T17" fmla="*/ 551 h 551"/>
              <a:gd name="T18" fmla="*/ 258 w 386"/>
              <a:gd name="T19" fmla="*/ 496 h 551"/>
              <a:gd name="T20" fmla="*/ 259 w 386"/>
              <a:gd name="T21" fmla="*/ 488 h 551"/>
              <a:gd name="T22" fmla="*/ 366 w 386"/>
              <a:gd name="T23" fmla="*/ 488 h 551"/>
              <a:gd name="T24" fmla="*/ 386 w 386"/>
              <a:gd name="T25" fmla="*/ 397 h 551"/>
              <a:gd name="T26" fmla="*/ 0 w 386"/>
              <a:gd name="T27" fmla="*/ 0 h 551"/>
              <a:gd name="T28" fmla="*/ 0 w 386"/>
              <a:gd name="T29" fmla="*/ 164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6" h="551">
                <a:moveTo>
                  <a:pt x="0" y="164"/>
                </a:moveTo>
                <a:cubicBezTo>
                  <a:pt x="16" y="167"/>
                  <a:pt x="31" y="175"/>
                  <a:pt x="42" y="187"/>
                </a:cubicBezTo>
                <a:cubicBezTo>
                  <a:pt x="55" y="201"/>
                  <a:pt x="62" y="220"/>
                  <a:pt x="62" y="239"/>
                </a:cubicBezTo>
                <a:cubicBezTo>
                  <a:pt x="62" y="258"/>
                  <a:pt x="55" y="276"/>
                  <a:pt x="42" y="291"/>
                </a:cubicBezTo>
                <a:cubicBezTo>
                  <a:pt x="31" y="303"/>
                  <a:pt x="16" y="311"/>
                  <a:pt x="0" y="314"/>
                </a:cubicBezTo>
                <a:cubicBezTo>
                  <a:pt x="0" y="488"/>
                  <a:pt x="0" y="488"/>
                  <a:pt x="0" y="488"/>
                </a:cubicBezTo>
                <a:cubicBezTo>
                  <a:pt x="139" y="488"/>
                  <a:pt x="139" y="488"/>
                  <a:pt x="139" y="488"/>
                </a:cubicBezTo>
                <a:cubicBezTo>
                  <a:pt x="139" y="496"/>
                  <a:pt x="139" y="496"/>
                  <a:pt x="139" y="496"/>
                </a:cubicBezTo>
                <a:cubicBezTo>
                  <a:pt x="142" y="527"/>
                  <a:pt x="168" y="551"/>
                  <a:pt x="199" y="551"/>
                </a:cubicBezTo>
                <a:cubicBezTo>
                  <a:pt x="230" y="551"/>
                  <a:pt x="256" y="527"/>
                  <a:pt x="258" y="496"/>
                </a:cubicBezTo>
                <a:cubicBezTo>
                  <a:pt x="259" y="488"/>
                  <a:pt x="259" y="488"/>
                  <a:pt x="259" y="488"/>
                </a:cubicBezTo>
                <a:cubicBezTo>
                  <a:pt x="366" y="488"/>
                  <a:pt x="366" y="488"/>
                  <a:pt x="366" y="488"/>
                </a:cubicBezTo>
                <a:cubicBezTo>
                  <a:pt x="378" y="457"/>
                  <a:pt x="386" y="426"/>
                  <a:pt x="386" y="397"/>
                </a:cubicBezTo>
                <a:cubicBezTo>
                  <a:pt x="386" y="182"/>
                  <a:pt x="214" y="6"/>
                  <a:pt x="0" y="0"/>
                </a:cubicBezTo>
                <a:lnTo>
                  <a:pt x="0" y="164"/>
                </a:lnTo>
                <a:close/>
              </a:path>
            </a:pathLst>
          </a:custGeom>
          <a:solidFill>
            <a:schemeClr val="accent3"/>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solidFill>
                <a:schemeClr val="tx2"/>
              </a:solidFill>
            </a:endParaRPr>
          </a:p>
        </p:txBody>
      </p:sp>
      <p:sp>
        <p:nvSpPr>
          <p:cNvPr id="7" name="Freeform 17"/>
          <p:cNvSpPr>
            <a:spLocks/>
          </p:cNvSpPr>
          <p:nvPr/>
        </p:nvSpPr>
        <p:spPr bwMode="auto">
          <a:xfrm rot="10800000">
            <a:off x="4482108" y="4233862"/>
            <a:ext cx="945356" cy="1015604"/>
          </a:xfrm>
          <a:custGeom>
            <a:avLst/>
            <a:gdLst>
              <a:gd name="T0" fmla="*/ 122 w 454"/>
              <a:gd name="T1" fmla="*/ 489 h 489"/>
              <a:gd name="T2" fmla="*/ 145 w 454"/>
              <a:gd name="T3" fmla="*/ 447 h 489"/>
              <a:gd name="T4" fmla="*/ 196 w 454"/>
              <a:gd name="T5" fmla="*/ 426 h 489"/>
              <a:gd name="T6" fmla="*/ 248 w 454"/>
              <a:gd name="T7" fmla="*/ 447 h 489"/>
              <a:gd name="T8" fmla="*/ 271 w 454"/>
              <a:gd name="T9" fmla="*/ 489 h 489"/>
              <a:gd name="T10" fmla="*/ 391 w 454"/>
              <a:gd name="T11" fmla="*/ 489 h 489"/>
              <a:gd name="T12" fmla="*/ 391 w 454"/>
              <a:gd name="T13" fmla="*/ 299 h 489"/>
              <a:gd name="T14" fmla="*/ 399 w 454"/>
              <a:gd name="T15" fmla="*/ 298 h 489"/>
              <a:gd name="T16" fmla="*/ 454 w 454"/>
              <a:gd name="T17" fmla="*/ 239 h 489"/>
              <a:gd name="T18" fmla="*/ 399 w 454"/>
              <a:gd name="T19" fmla="*/ 179 h 489"/>
              <a:gd name="T20" fmla="*/ 391 w 454"/>
              <a:gd name="T21" fmla="*/ 179 h 489"/>
              <a:gd name="T22" fmla="*/ 391 w 454"/>
              <a:gd name="T23" fmla="*/ 0 h 489"/>
              <a:gd name="T24" fmla="*/ 0 w 454"/>
              <a:gd name="T25" fmla="*/ 397 h 489"/>
              <a:gd name="T26" fmla="*/ 19 w 454"/>
              <a:gd name="T27" fmla="*/ 489 h 489"/>
              <a:gd name="T28" fmla="*/ 122 w 454"/>
              <a:gd name="T29" fmla="*/ 48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4" h="489">
                <a:moveTo>
                  <a:pt x="122" y="489"/>
                </a:moveTo>
                <a:cubicBezTo>
                  <a:pt x="125" y="473"/>
                  <a:pt x="133" y="458"/>
                  <a:pt x="145" y="447"/>
                </a:cubicBezTo>
                <a:cubicBezTo>
                  <a:pt x="159" y="434"/>
                  <a:pt x="177" y="426"/>
                  <a:pt x="196" y="426"/>
                </a:cubicBezTo>
                <a:cubicBezTo>
                  <a:pt x="216" y="426"/>
                  <a:pt x="234" y="434"/>
                  <a:pt x="248" y="447"/>
                </a:cubicBezTo>
                <a:cubicBezTo>
                  <a:pt x="260" y="458"/>
                  <a:pt x="268" y="473"/>
                  <a:pt x="271" y="489"/>
                </a:cubicBezTo>
                <a:cubicBezTo>
                  <a:pt x="391" y="489"/>
                  <a:pt x="391" y="489"/>
                  <a:pt x="391" y="489"/>
                </a:cubicBezTo>
                <a:cubicBezTo>
                  <a:pt x="391" y="299"/>
                  <a:pt x="391" y="299"/>
                  <a:pt x="391" y="299"/>
                </a:cubicBezTo>
                <a:cubicBezTo>
                  <a:pt x="399" y="298"/>
                  <a:pt x="399" y="298"/>
                  <a:pt x="399" y="298"/>
                </a:cubicBezTo>
                <a:cubicBezTo>
                  <a:pt x="430" y="296"/>
                  <a:pt x="454" y="270"/>
                  <a:pt x="454" y="239"/>
                </a:cubicBezTo>
                <a:cubicBezTo>
                  <a:pt x="454" y="208"/>
                  <a:pt x="430" y="182"/>
                  <a:pt x="399" y="179"/>
                </a:cubicBezTo>
                <a:cubicBezTo>
                  <a:pt x="391" y="179"/>
                  <a:pt x="391" y="179"/>
                  <a:pt x="391" y="179"/>
                </a:cubicBezTo>
                <a:cubicBezTo>
                  <a:pt x="391" y="0"/>
                  <a:pt x="391" y="0"/>
                  <a:pt x="391" y="0"/>
                </a:cubicBezTo>
                <a:cubicBezTo>
                  <a:pt x="175" y="3"/>
                  <a:pt x="0" y="180"/>
                  <a:pt x="0" y="397"/>
                </a:cubicBezTo>
                <a:cubicBezTo>
                  <a:pt x="0" y="426"/>
                  <a:pt x="7" y="457"/>
                  <a:pt x="19" y="489"/>
                </a:cubicBezTo>
                <a:lnTo>
                  <a:pt x="122" y="489"/>
                </a:lnTo>
                <a:close/>
              </a:path>
            </a:pathLst>
          </a:custGeom>
          <a:solidFill>
            <a:schemeClr val="accent5"/>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solidFill>
                <a:schemeClr val="tx2"/>
              </a:solidFill>
            </a:endParaRPr>
          </a:p>
        </p:txBody>
      </p:sp>
      <p:grpSp>
        <p:nvGrpSpPr>
          <p:cNvPr id="8" name="Group 7"/>
          <p:cNvGrpSpPr/>
          <p:nvPr/>
        </p:nvGrpSpPr>
        <p:grpSpPr>
          <a:xfrm>
            <a:off x="3499843" y="1947862"/>
            <a:ext cx="2201465" cy="3576638"/>
            <a:chOff x="4649788" y="967712"/>
            <a:chExt cx="2935287" cy="4768850"/>
          </a:xfrm>
          <a:solidFill>
            <a:schemeClr val="tx2"/>
          </a:solidFill>
          <a:effectLst>
            <a:glow rad="101600">
              <a:schemeClr val="accent4">
                <a:satMod val="175000"/>
                <a:alpha val="40000"/>
              </a:schemeClr>
            </a:glow>
          </a:effectLst>
        </p:grpSpPr>
        <p:sp>
          <p:nvSpPr>
            <p:cNvPr id="9" name="Freeform 13"/>
            <p:cNvSpPr>
              <a:spLocks noEditPoints="1"/>
            </p:cNvSpPr>
            <p:nvPr/>
          </p:nvSpPr>
          <p:spPr bwMode="auto">
            <a:xfrm rot="10800000">
              <a:off x="4649788" y="2266287"/>
              <a:ext cx="2935287" cy="347027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chemeClr val="tx2">
                <a:lumMod val="50000"/>
              </a:schemeClr>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p>
          </p:txBody>
        </p:sp>
        <p:sp>
          <p:nvSpPr>
            <p:cNvPr id="10" name="Freeform 16"/>
            <p:cNvSpPr>
              <a:spLocks noEditPoints="1"/>
            </p:cNvSpPr>
            <p:nvPr/>
          </p:nvSpPr>
          <p:spPr bwMode="auto">
            <a:xfrm rot="10800000">
              <a:off x="5346701" y="967712"/>
              <a:ext cx="1500187" cy="1203325"/>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chemeClr val="tx2">
                <a:lumMod val="50000"/>
              </a:schemeClr>
            </a:solidFill>
            <a:ln>
              <a:noFill/>
            </a:ln>
            <a:scene3d>
              <a:camera prst="orthographicFront"/>
              <a:lightRig rig="threePt" dir="t"/>
            </a:scene3d>
            <a:sp3d>
              <a:bevelT/>
            </a:sp3d>
          </p:spPr>
          <p:txBody>
            <a:bodyPr vert="horz" wrap="square" lIns="68580" tIns="34290" rIns="68580" bIns="34290" numCol="1" anchor="t" anchorCtr="0" compatLnSpc="1">
              <a:prstTxWarp prst="textNoShape">
                <a:avLst/>
              </a:prstTxWarp>
            </a:bodyPr>
            <a:lstStyle/>
            <a:p>
              <a:endParaRPr lang="id-ID" sz="1350"/>
            </a:p>
          </p:txBody>
        </p:sp>
      </p:grpSp>
      <p:cxnSp>
        <p:nvCxnSpPr>
          <p:cNvPr id="11" name="Straight Connector 10"/>
          <p:cNvCxnSpPr/>
          <p:nvPr/>
        </p:nvCxnSpPr>
        <p:spPr>
          <a:xfrm>
            <a:off x="4572000" y="857250"/>
            <a:ext cx="0" cy="1249659"/>
          </a:xfrm>
          <a:prstGeom prst="line">
            <a:avLst/>
          </a:prstGeom>
          <a:ln w="165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404402" y="2271870"/>
            <a:ext cx="2667192" cy="1384995"/>
          </a:xfrm>
          <a:prstGeom prst="rect">
            <a:avLst/>
          </a:prstGeom>
        </p:spPr>
        <p:txBody>
          <a:bodyPr wrap="square">
            <a:spAutoFit/>
          </a:bodyPr>
          <a:lstStyle/>
          <a:p>
            <a:r>
              <a:rPr lang="en-NZ" sz="1400" dirty="0">
                <a:solidFill>
                  <a:srgbClr val="393939"/>
                </a:solidFill>
                <a:cs typeface="Sansation Light" charset="0"/>
              </a:rPr>
              <a:t>A portfolio  holds evidence of your current practice.</a:t>
            </a:r>
          </a:p>
          <a:p>
            <a:r>
              <a:rPr lang="en-NZ" sz="1400" dirty="0">
                <a:solidFill>
                  <a:srgbClr val="393939"/>
                </a:solidFill>
                <a:cs typeface="Sansation Light" charset="0"/>
              </a:rPr>
              <a:t>It is where you describe how you meet all the Nursing Council competencies for your scope and area of practice</a:t>
            </a:r>
            <a:endParaRPr lang="de-DE" sz="1400" dirty="0">
              <a:solidFill>
                <a:srgbClr val="393939"/>
              </a:solidFill>
              <a:cs typeface="Sansation Light" charset="0"/>
            </a:endParaRPr>
          </a:p>
        </p:txBody>
      </p:sp>
      <p:sp>
        <p:nvSpPr>
          <p:cNvPr id="13" name="TextBox 12"/>
          <p:cNvSpPr txBox="1"/>
          <p:nvPr/>
        </p:nvSpPr>
        <p:spPr>
          <a:xfrm>
            <a:off x="6404402" y="1952769"/>
            <a:ext cx="2372390"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Holds your evidence</a:t>
            </a:r>
          </a:p>
        </p:txBody>
      </p:sp>
      <p:cxnSp>
        <p:nvCxnSpPr>
          <p:cNvPr id="14" name="Straight Connector 13"/>
          <p:cNvCxnSpPr/>
          <p:nvPr/>
        </p:nvCxnSpPr>
        <p:spPr>
          <a:xfrm flipV="1">
            <a:off x="5062818" y="3195638"/>
            <a:ext cx="1099297" cy="46122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300962" y="4579435"/>
            <a:ext cx="2372391" cy="954107"/>
          </a:xfrm>
          <a:prstGeom prst="rect">
            <a:avLst/>
          </a:prstGeom>
        </p:spPr>
        <p:txBody>
          <a:bodyPr wrap="square">
            <a:spAutoFit/>
          </a:bodyPr>
          <a:lstStyle/>
          <a:p>
            <a:r>
              <a:rPr lang="en-NZ" sz="1400" dirty="0">
                <a:solidFill>
                  <a:srgbClr val="393939"/>
                </a:solidFill>
                <a:cs typeface="Sansation Light" charset="0"/>
              </a:rPr>
              <a:t>Supports a regular peer and/or senior nurse review of a nurses practice against a set of standards</a:t>
            </a:r>
            <a:endParaRPr lang="en-US" sz="1400" dirty="0">
              <a:solidFill>
                <a:schemeClr val="tx2">
                  <a:lumMod val="50000"/>
                </a:schemeClr>
              </a:solidFill>
            </a:endParaRPr>
          </a:p>
        </p:txBody>
      </p:sp>
      <p:sp>
        <p:nvSpPr>
          <p:cNvPr id="16" name="TextBox 15"/>
          <p:cNvSpPr txBox="1"/>
          <p:nvPr/>
        </p:nvSpPr>
        <p:spPr>
          <a:xfrm>
            <a:off x="6300963" y="4329113"/>
            <a:ext cx="257926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Supports practice review</a:t>
            </a:r>
          </a:p>
        </p:txBody>
      </p:sp>
      <p:sp>
        <p:nvSpPr>
          <p:cNvPr id="17" name="Rectangle 16"/>
          <p:cNvSpPr/>
          <p:nvPr/>
        </p:nvSpPr>
        <p:spPr>
          <a:xfrm>
            <a:off x="357904" y="2364316"/>
            <a:ext cx="2372391" cy="1384995"/>
          </a:xfrm>
          <a:prstGeom prst="rect">
            <a:avLst/>
          </a:prstGeom>
        </p:spPr>
        <p:txBody>
          <a:bodyPr wrap="square">
            <a:spAutoFit/>
          </a:bodyPr>
          <a:lstStyle/>
          <a:p>
            <a:pPr algn="r"/>
            <a:r>
              <a:rPr lang="en-US" sz="1400" dirty="0">
                <a:solidFill>
                  <a:srgbClr val="393939"/>
                </a:solidFill>
                <a:ea typeface="Roboto Condensed Light" panose="02000000000000000000" pitchFamily="2" charset="0"/>
              </a:rPr>
              <a:t>It is the professional responsibility of all practising nurses to maintain their competence to practice</a:t>
            </a:r>
            <a:r>
              <a:rPr lang="en-US" sz="1400" dirty="0">
                <a:solidFill>
                  <a:schemeClr val="tx2">
                    <a:lumMod val="50000"/>
                  </a:schemeClr>
                </a:solidFill>
              </a:rPr>
              <a:t>, so you need a way to show that you do this….</a:t>
            </a:r>
          </a:p>
        </p:txBody>
      </p:sp>
      <p:sp>
        <p:nvSpPr>
          <p:cNvPr id="18" name="TextBox 17"/>
          <p:cNvSpPr txBox="1"/>
          <p:nvPr/>
        </p:nvSpPr>
        <p:spPr>
          <a:xfrm>
            <a:off x="0" y="2029359"/>
            <a:ext cx="2730295"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Professional responsibility</a:t>
            </a:r>
          </a:p>
        </p:txBody>
      </p:sp>
      <p:sp>
        <p:nvSpPr>
          <p:cNvPr id="19" name="Rectangle 18"/>
          <p:cNvSpPr/>
          <p:nvPr/>
        </p:nvSpPr>
        <p:spPr>
          <a:xfrm>
            <a:off x="531210" y="4577270"/>
            <a:ext cx="2372391" cy="738664"/>
          </a:xfrm>
          <a:prstGeom prst="rect">
            <a:avLst/>
          </a:prstGeom>
        </p:spPr>
        <p:txBody>
          <a:bodyPr wrap="square">
            <a:spAutoFit/>
          </a:bodyPr>
          <a:lstStyle/>
          <a:p>
            <a:pPr algn="r">
              <a:defRPr/>
            </a:pPr>
            <a:r>
              <a:rPr lang="en-US" sz="1400" dirty="0">
                <a:solidFill>
                  <a:srgbClr val="393939"/>
                </a:solidFill>
                <a:ea typeface="Roboto Condensed Light" panose="02000000000000000000" pitchFamily="2" charset="0"/>
              </a:rPr>
              <a:t>Practice evidence can be presented by any nurse in a standardised, auditable way</a:t>
            </a:r>
            <a:endParaRPr lang="de-DE" sz="1400" dirty="0">
              <a:solidFill>
                <a:srgbClr val="393939"/>
              </a:solidFill>
            </a:endParaRPr>
          </a:p>
        </p:txBody>
      </p:sp>
      <p:sp>
        <p:nvSpPr>
          <p:cNvPr id="20" name="TextBox 19"/>
          <p:cNvSpPr txBox="1"/>
          <p:nvPr/>
        </p:nvSpPr>
        <p:spPr>
          <a:xfrm>
            <a:off x="167054" y="4326948"/>
            <a:ext cx="2736547"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Standardised framework</a:t>
            </a:r>
          </a:p>
        </p:txBody>
      </p:sp>
      <p:cxnSp>
        <p:nvCxnSpPr>
          <p:cNvPr id="21" name="Straight Connector 20"/>
          <p:cNvCxnSpPr/>
          <p:nvPr/>
        </p:nvCxnSpPr>
        <p:spPr>
          <a:xfrm>
            <a:off x="2903601" y="3172116"/>
            <a:ext cx="1291882" cy="57961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2903600" y="4487956"/>
            <a:ext cx="1118927" cy="18524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244353" y="4487956"/>
            <a:ext cx="917762" cy="89315"/>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7226" y="3687120"/>
            <a:ext cx="228600" cy="228600"/>
          </a:xfrm>
          <a:prstGeom prst="rect">
            <a:avLst/>
          </a:prstGeom>
        </p:spPr>
      </p:pic>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1722" y="3688412"/>
            <a:ext cx="228600" cy="228600"/>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0485" y="4567185"/>
            <a:ext cx="228600" cy="228600"/>
          </a:xfrm>
          <a:prstGeom prst="rect">
            <a:avLst/>
          </a:prstGeom>
        </p:spPr>
      </p:pic>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8238" y="4545876"/>
            <a:ext cx="228600" cy="228600"/>
          </a:xfrm>
          <a:prstGeom prst="rect">
            <a:avLst/>
          </a:prstGeom>
        </p:spPr>
      </p:pic>
      <p:grpSp>
        <p:nvGrpSpPr>
          <p:cNvPr id="28" name="Group 27"/>
          <p:cNvGrpSpPr/>
          <p:nvPr/>
        </p:nvGrpSpPr>
        <p:grpSpPr>
          <a:xfrm>
            <a:off x="391172" y="329929"/>
            <a:ext cx="4400550" cy="727443"/>
            <a:chOff x="6324600" y="633031"/>
            <a:chExt cx="5867400" cy="969924"/>
          </a:xfrm>
        </p:grpSpPr>
        <p:sp>
          <p:nvSpPr>
            <p:cNvPr id="29" name="TextBox 28"/>
            <p:cNvSpPr txBox="1"/>
            <p:nvPr/>
          </p:nvSpPr>
          <p:spPr>
            <a:xfrm>
              <a:off x="6324600" y="633031"/>
              <a:ext cx="5867400" cy="615553"/>
            </a:xfrm>
            <a:prstGeom prst="rect">
              <a:avLst/>
            </a:prstGeom>
            <a:noFill/>
            <a:scene3d>
              <a:camera prst="orthographicFront"/>
              <a:lightRig rig="threePt" dir="t"/>
            </a:scene3d>
            <a:sp3d>
              <a:bevelT/>
            </a:sp3d>
          </p:spPr>
          <p:txBody>
            <a:bodyPr wrap="square" rtlCol="0">
              <a:spAutoFit/>
            </a:bodyPr>
            <a:lstStyle/>
            <a:p>
              <a:r>
                <a:rPr lang="en-US" sz="2400" dirty="0">
                  <a:solidFill>
                    <a:schemeClr val="tx2">
                      <a:lumMod val="50000"/>
                    </a:schemeClr>
                  </a:solidFill>
                  <a:latin typeface="Bebas Neue" panose="020B0606020202050201" pitchFamily="34" charset="0"/>
                </a:rPr>
                <a:t>Why we do portfolios</a:t>
              </a:r>
            </a:p>
          </p:txBody>
        </p:sp>
        <p:sp>
          <p:nvSpPr>
            <p:cNvPr id="30" name="Rectangle 29"/>
            <p:cNvSpPr/>
            <p:nvPr/>
          </p:nvSpPr>
          <p:spPr>
            <a:xfrm>
              <a:off x="6324600" y="1119330"/>
              <a:ext cx="5243732" cy="338555"/>
            </a:xfrm>
            <a:prstGeom prst="rect">
              <a:avLst/>
            </a:prstGeom>
            <a:scene3d>
              <a:camera prst="orthographicFront"/>
              <a:lightRig rig="threePt" dir="t"/>
            </a:scene3d>
            <a:sp3d>
              <a:bevelT/>
            </a:sp3d>
          </p:spPr>
          <p:txBody>
            <a:bodyPr wrap="square">
              <a:spAutoFit/>
            </a:bodyPr>
            <a:lstStyle/>
            <a:p>
              <a:r>
                <a:rPr lang="en-US" sz="1050" dirty="0">
                  <a:solidFill>
                    <a:schemeClr val="tx2">
                      <a:lumMod val="50000"/>
                    </a:schemeClr>
                  </a:solidFill>
                </a:rPr>
                <a:t>Lets get straight to the point…</a:t>
              </a:r>
            </a:p>
          </p:txBody>
        </p:sp>
        <p:sp>
          <p:nvSpPr>
            <p:cNvPr id="31" name="Rectangle 30"/>
            <p:cNvSpPr/>
            <p:nvPr/>
          </p:nvSpPr>
          <p:spPr>
            <a:xfrm>
              <a:off x="6415084"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6891334"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Rectangle 32"/>
            <p:cNvSpPr/>
            <p:nvPr/>
          </p:nvSpPr>
          <p:spPr>
            <a:xfrm>
              <a:off x="7367584"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33"/>
            <p:cNvSpPr/>
            <p:nvPr/>
          </p:nvSpPr>
          <p:spPr>
            <a:xfrm>
              <a:off x="7843834"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ectangle 34"/>
            <p:cNvSpPr/>
            <p:nvPr/>
          </p:nvSpPr>
          <p:spPr>
            <a:xfrm>
              <a:off x="8320084"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37" name="Footer Placeholder 4"/>
          <p:cNvSpPr>
            <a:spLocks noGrp="1"/>
          </p:cNvSpPr>
          <p:nvPr>
            <p:ph type="ftr" sz="quarter" idx="11"/>
          </p:nvPr>
        </p:nvSpPr>
        <p:spPr>
          <a:xfrm>
            <a:off x="3028950" y="6356351"/>
            <a:ext cx="3086100" cy="365125"/>
          </a:xfrm>
        </p:spPr>
        <p:txBody>
          <a:bodyPr/>
          <a:lstStyle/>
          <a:p>
            <a:endParaRPr lang="en-US" dirty="0">
              <a:hlinkClick r:id="" action="ppaction://noaction"/>
            </a:endParaRPr>
          </a:p>
          <a:p>
            <a:r>
              <a:rPr lang="en-US" dirty="0">
                <a:hlinkClick r:id="" action="ppaction://noaction"/>
              </a:rPr>
              <a:t>www.nurse.org.nz</a:t>
            </a:r>
            <a:endParaRPr lang="en-US" dirty="0"/>
          </a:p>
          <a:p>
            <a:endParaRPr lang="en-US" dirty="0"/>
          </a:p>
        </p:txBody>
      </p:sp>
    </p:spTree>
    <p:extLst>
      <p:ext uri="{BB962C8B-B14F-4D97-AF65-F5344CB8AC3E}">
        <p14:creationId xmlns:p14="http://schemas.microsoft.com/office/powerpoint/2010/main" val="1267654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93591"/>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Legislation and regulation</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Key items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1046068" y="2118200"/>
            <a:ext cx="2194558" cy="401572"/>
          </a:xfrm>
          <a:prstGeom prst="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3384286" y="5422426"/>
            <a:ext cx="2173458" cy="1323439"/>
          </a:xfrm>
          <a:prstGeom prst="rect">
            <a:avLst/>
          </a:prstGeom>
        </p:spPr>
        <p:txBody>
          <a:bodyPr wrap="square">
            <a:spAutoFit/>
          </a:bodyPr>
          <a:lstStyle/>
          <a:p>
            <a:pPr algn="ctr"/>
            <a:r>
              <a:rPr lang="fr-FR" sz="1000" dirty="0">
                <a:solidFill>
                  <a:srgbClr val="393939"/>
                </a:solidFill>
                <a:cs typeface="Sansation Light" charset="0"/>
              </a:rPr>
              <a:t>Anyone practising as a nurse in NZ must hold a current practising certificate.</a:t>
            </a:r>
          </a:p>
          <a:p>
            <a:pPr algn="ctr"/>
            <a:r>
              <a:rPr lang="fr-FR" sz="1000" dirty="0">
                <a:solidFill>
                  <a:srgbClr val="393939"/>
                </a:solidFill>
                <a:cs typeface="Sansation Light" charset="0"/>
              </a:rPr>
              <a:t>Nurses like other health professionals are required to maintain their competence, continue to learn and develop professionally throughout their careers</a:t>
            </a:r>
          </a:p>
        </p:txBody>
      </p:sp>
      <p:sp>
        <p:nvSpPr>
          <p:cNvPr id="15" name="TextBox 14"/>
          <p:cNvSpPr txBox="1"/>
          <p:nvPr/>
        </p:nvSpPr>
        <p:spPr>
          <a:xfrm>
            <a:off x="3186143" y="4825110"/>
            <a:ext cx="2535919" cy="646331"/>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Nursing is a regulated health profession</a:t>
            </a:r>
          </a:p>
        </p:txBody>
      </p:sp>
      <p:sp>
        <p:nvSpPr>
          <p:cNvPr id="16" name="TextBox 15"/>
          <p:cNvSpPr txBox="1"/>
          <p:nvPr/>
        </p:nvSpPr>
        <p:spPr>
          <a:xfrm>
            <a:off x="1067168" y="2131006"/>
            <a:ext cx="2166205" cy="369332"/>
          </a:xfrm>
          <a:prstGeom prst="rect">
            <a:avLst/>
          </a:prstGeom>
          <a:noFill/>
          <a:scene3d>
            <a:camera prst="orthographicFront"/>
            <a:lightRig rig="threePt" dir="t"/>
          </a:scene3d>
          <a:sp3d>
            <a:bevelT/>
          </a:sp3d>
        </p:spPr>
        <p:txBody>
          <a:bodyPr wrap="square" rtlCol="0">
            <a:spAutoFit/>
          </a:bodyPr>
          <a:lstStyle/>
          <a:p>
            <a:pPr algn="ctr"/>
            <a:r>
              <a:rPr lang="en-US" dirty="0">
                <a:solidFill>
                  <a:schemeClr val="bg1"/>
                </a:solidFill>
                <a:latin typeface="Bebas Neue" panose="020B0606020202050201" pitchFamily="34" charset="0"/>
              </a:rPr>
              <a:t>Legislation</a:t>
            </a:r>
          </a:p>
        </p:txBody>
      </p:sp>
      <p:sp>
        <p:nvSpPr>
          <p:cNvPr id="18" name="Rectangle 17"/>
          <p:cNvSpPr/>
          <p:nvPr/>
        </p:nvSpPr>
        <p:spPr>
          <a:xfrm>
            <a:off x="3460545" y="2118200"/>
            <a:ext cx="2194558" cy="401572"/>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1093189" y="5282389"/>
            <a:ext cx="2173458" cy="1015663"/>
          </a:xfrm>
          <a:prstGeom prst="rect">
            <a:avLst/>
          </a:prstGeom>
        </p:spPr>
        <p:txBody>
          <a:bodyPr wrap="square">
            <a:spAutoFit/>
          </a:bodyPr>
          <a:lstStyle/>
          <a:p>
            <a:pPr algn="ctr"/>
            <a:endParaRPr lang="en-NZ" sz="1000" dirty="0">
              <a:solidFill>
                <a:srgbClr val="393939"/>
              </a:solidFill>
              <a:cs typeface="Sansation Light" charset="0"/>
            </a:endParaRPr>
          </a:p>
          <a:p>
            <a:pPr algn="ctr"/>
            <a:r>
              <a:rPr lang="en-NZ" sz="1000" dirty="0">
                <a:solidFill>
                  <a:srgbClr val="393939"/>
                </a:solidFill>
                <a:cs typeface="Sansation Light" charset="0"/>
              </a:rPr>
              <a:t>The Health Practitioners Competence Assurance Act (HPCAA, 2003)</a:t>
            </a:r>
          </a:p>
          <a:p>
            <a:pPr algn="ctr"/>
            <a:endParaRPr lang="en-NZ" sz="1000" dirty="0">
              <a:solidFill>
                <a:srgbClr val="393939"/>
              </a:solidFill>
              <a:cs typeface="Sansation Light" charset="0"/>
            </a:endParaRPr>
          </a:p>
          <a:p>
            <a:pPr algn="ctr"/>
            <a:r>
              <a:rPr lang="en-NZ" sz="1000" dirty="0">
                <a:solidFill>
                  <a:srgbClr val="393939"/>
                </a:solidFill>
                <a:cs typeface="Sansation Light" charset="0"/>
              </a:rPr>
              <a:t>The Privacy Act (1993)</a:t>
            </a:r>
            <a:r>
              <a:rPr lang="pl-PL" sz="1000" dirty="0">
                <a:solidFill>
                  <a:srgbClr val="393939"/>
                </a:solidFill>
                <a:cs typeface="Sansation Light" charset="0"/>
              </a:rPr>
              <a:t>.</a:t>
            </a:r>
            <a:endParaRPr lang="de-DE" sz="1000" dirty="0">
              <a:solidFill>
                <a:srgbClr val="393939"/>
              </a:solidFill>
              <a:cs typeface="Sansation Light" charset="0"/>
            </a:endParaRPr>
          </a:p>
          <a:p>
            <a:r>
              <a:rPr lang="en-US" sz="1000" dirty="0">
                <a:solidFill>
                  <a:schemeClr val="tx2">
                    <a:lumMod val="50000"/>
                  </a:schemeClr>
                </a:solidFill>
              </a:rPr>
              <a:t>.</a:t>
            </a:r>
          </a:p>
        </p:txBody>
      </p:sp>
      <p:sp>
        <p:nvSpPr>
          <p:cNvPr id="20" name="TextBox 19"/>
          <p:cNvSpPr txBox="1"/>
          <p:nvPr/>
        </p:nvSpPr>
        <p:spPr>
          <a:xfrm>
            <a:off x="1031780" y="4826473"/>
            <a:ext cx="2173457"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Key legislation</a:t>
            </a:r>
          </a:p>
        </p:txBody>
      </p:sp>
      <p:sp>
        <p:nvSpPr>
          <p:cNvPr id="21" name="TextBox 20"/>
          <p:cNvSpPr txBox="1"/>
          <p:nvPr/>
        </p:nvSpPr>
        <p:spPr>
          <a:xfrm>
            <a:off x="3488898" y="2153221"/>
            <a:ext cx="2166205" cy="369332"/>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Regulation</a:t>
            </a:r>
          </a:p>
        </p:txBody>
      </p:sp>
      <p:sp>
        <p:nvSpPr>
          <p:cNvPr id="23" name="Rectangle 22"/>
          <p:cNvSpPr/>
          <p:nvPr/>
        </p:nvSpPr>
        <p:spPr>
          <a:xfrm>
            <a:off x="5853921" y="2118200"/>
            <a:ext cx="2194558" cy="401572"/>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6045590" y="5409097"/>
            <a:ext cx="2173458" cy="1169551"/>
          </a:xfrm>
          <a:prstGeom prst="rect">
            <a:avLst/>
          </a:prstGeom>
        </p:spPr>
        <p:txBody>
          <a:bodyPr wrap="square">
            <a:spAutoFit/>
          </a:bodyPr>
          <a:lstStyle/>
          <a:p>
            <a:pPr algn="ctr"/>
            <a:r>
              <a:rPr lang="en-US" sz="1000" dirty="0">
                <a:solidFill>
                  <a:srgbClr val="393939"/>
                </a:solidFill>
                <a:cs typeface="Sansation Light" charset="0"/>
              </a:rPr>
              <a:t>The Nursing Council Code of Conduct</a:t>
            </a:r>
          </a:p>
          <a:p>
            <a:pPr algn="ctr"/>
            <a:endParaRPr lang="en-US" sz="1000" dirty="0">
              <a:solidFill>
                <a:srgbClr val="393939"/>
              </a:solidFill>
              <a:cs typeface="Sansation Light" charset="0"/>
            </a:endParaRPr>
          </a:p>
          <a:p>
            <a:pPr algn="ctr"/>
            <a:r>
              <a:rPr lang="en-US" sz="1000" dirty="0">
                <a:solidFill>
                  <a:srgbClr val="393939"/>
                </a:solidFill>
                <a:cs typeface="Sansation Light" charset="0"/>
              </a:rPr>
              <a:t>Nursing Council Professional Boundaries Guidelines</a:t>
            </a:r>
          </a:p>
          <a:p>
            <a:pPr algn="ctr"/>
            <a:endParaRPr lang="en-US" sz="1000" dirty="0">
              <a:solidFill>
                <a:srgbClr val="393939"/>
              </a:solidFill>
              <a:cs typeface="Sansation Light" charset="0"/>
            </a:endParaRPr>
          </a:p>
          <a:p>
            <a:pPr algn="ctr"/>
            <a:r>
              <a:rPr lang="en-US" sz="1000" dirty="0">
                <a:solidFill>
                  <a:srgbClr val="393939"/>
                </a:solidFill>
                <a:cs typeface="Sansation Light" charset="0"/>
              </a:rPr>
              <a:t>The nursing scopes of practice, domains  and competencies.</a:t>
            </a:r>
            <a:endParaRPr lang="de-DE" sz="1000" dirty="0">
              <a:solidFill>
                <a:srgbClr val="393939"/>
              </a:solidFill>
              <a:cs typeface="Sansation Light" charset="0"/>
            </a:endParaRPr>
          </a:p>
        </p:txBody>
      </p:sp>
      <p:sp>
        <p:nvSpPr>
          <p:cNvPr id="25" name="TextBox 24"/>
          <p:cNvSpPr txBox="1"/>
          <p:nvPr/>
        </p:nvSpPr>
        <p:spPr>
          <a:xfrm>
            <a:off x="5882274" y="4841708"/>
            <a:ext cx="2584718" cy="646331"/>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The Nursing Council of New Zealand</a:t>
            </a:r>
          </a:p>
        </p:txBody>
      </p:sp>
      <p:sp>
        <p:nvSpPr>
          <p:cNvPr id="26" name="TextBox 25"/>
          <p:cNvSpPr txBox="1"/>
          <p:nvPr/>
        </p:nvSpPr>
        <p:spPr>
          <a:xfrm>
            <a:off x="5882274" y="2153221"/>
            <a:ext cx="2166205" cy="369332"/>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Regulatory authority</a:t>
            </a:r>
          </a:p>
        </p:txBody>
      </p:sp>
      <p:pic>
        <p:nvPicPr>
          <p:cNvPr id="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9216" y="2702881"/>
            <a:ext cx="1629771" cy="17855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29" name="Picture Placeholder 7"/>
          <p:cNvPicPr>
            <a:picLocks noChangeAspect="1"/>
          </p:cNvPicPr>
          <p:nvPr/>
        </p:nvPicPr>
        <p:blipFill>
          <a:blip r:embed="rId3">
            <a:extLst>
              <a:ext uri="{28A0092B-C50C-407E-A947-70E740481C1C}">
                <a14:useLocalDpi xmlns:a14="http://schemas.microsoft.com/office/drawing/2010/main" val="0"/>
              </a:ext>
            </a:extLst>
          </a:blip>
          <a:srcRect t="9682" b="9682"/>
          <a:stretch>
            <a:fillRect/>
          </a:stretch>
        </p:blipFill>
        <p:spPr>
          <a:xfrm>
            <a:off x="6045590" y="2702882"/>
            <a:ext cx="1889979" cy="17855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p:cNvPicPr>
            <a:picLocks noChangeAspect="1"/>
          </p:cNvPicPr>
          <p:nvPr/>
        </p:nvPicPr>
        <p:blipFill>
          <a:blip r:embed="rId4"/>
          <a:stretch>
            <a:fillRect/>
          </a:stretch>
        </p:blipFill>
        <p:spPr>
          <a:xfrm>
            <a:off x="1067168" y="2569353"/>
            <a:ext cx="2095500" cy="1914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57957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32633" y="894999"/>
            <a:ext cx="5486400" cy="2556748"/>
          </a:xfrm>
          <a:prstGeom prst="rect">
            <a:avLst/>
          </a:prstGeom>
        </p:spPr>
      </p:pic>
      <p:sp>
        <p:nvSpPr>
          <p:cNvPr id="2" name="Rectangle 1"/>
          <p:cNvSpPr/>
          <p:nvPr/>
        </p:nvSpPr>
        <p:spPr>
          <a:xfrm>
            <a:off x="1732633" y="3522604"/>
            <a:ext cx="5678732" cy="3091499"/>
          </a:xfrm>
          <a:prstGeom prst="rect">
            <a:avLst/>
          </a:prstGeom>
          <a:solidFill>
            <a:schemeClr val="accent2">
              <a:alpha val="76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1" name="TextBox 30"/>
          <p:cNvSpPr txBox="1"/>
          <p:nvPr/>
        </p:nvSpPr>
        <p:spPr>
          <a:xfrm>
            <a:off x="2207417" y="3674384"/>
            <a:ext cx="4500564" cy="369332"/>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The Act applies to all health professionals</a:t>
            </a:r>
          </a:p>
        </p:txBody>
      </p:sp>
      <p:sp>
        <p:nvSpPr>
          <p:cNvPr id="32" name="Rectangle 31"/>
          <p:cNvSpPr/>
          <p:nvPr/>
        </p:nvSpPr>
        <p:spPr>
          <a:xfrm>
            <a:off x="1732633" y="4635685"/>
            <a:ext cx="5678733" cy="1865126"/>
          </a:xfrm>
          <a:prstGeom prst="rect">
            <a:avLst/>
          </a:prstGeom>
        </p:spPr>
        <p:txBody>
          <a:bodyPr wrap="square">
            <a:spAutoFit/>
          </a:bodyPr>
          <a:lstStyle/>
          <a:p>
            <a:pPr algn="ctr">
              <a:lnSpc>
                <a:spcPct val="120000"/>
              </a:lnSpc>
            </a:pPr>
            <a:endParaRPr lang="en-NZ" sz="1200" b="1" dirty="0">
              <a:solidFill>
                <a:schemeClr val="bg1"/>
              </a:solidFill>
              <a:latin typeface="Calibri" panose="020F0502020204030204" pitchFamily="34" charset="0"/>
              <a:cs typeface="Calibri" panose="020F0502020204030204" pitchFamily="34" charset="0"/>
            </a:endParaRPr>
          </a:p>
          <a:p>
            <a:pPr algn="ctr">
              <a:lnSpc>
                <a:spcPct val="120000"/>
              </a:lnSpc>
            </a:pPr>
            <a:r>
              <a:rPr lang="en-NZ" sz="1200" dirty="0">
                <a:solidFill>
                  <a:schemeClr val="bg1"/>
                </a:solidFill>
                <a:latin typeface="Calibri" panose="020F0502020204030204" pitchFamily="34" charset="0"/>
                <a:cs typeface="Calibri" panose="020F0502020204030204" pitchFamily="34" charset="0"/>
              </a:rPr>
              <a:t>The Act provides a framework for the regulation of NZ’s health practitioners in order to protect the public where there is risk of harm from professional practice.</a:t>
            </a:r>
          </a:p>
          <a:p>
            <a:pPr algn="ctr">
              <a:lnSpc>
                <a:spcPct val="120000"/>
              </a:lnSpc>
            </a:pPr>
            <a:r>
              <a:rPr lang="en-NZ" sz="1200" dirty="0">
                <a:solidFill>
                  <a:schemeClr val="bg1"/>
                </a:solidFill>
                <a:latin typeface="Calibri" panose="020F0502020204030204" pitchFamily="34" charset="0"/>
                <a:cs typeface="Calibri" panose="020F0502020204030204" pitchFamily="34" charset="0"/>
              </a:rPr>
              <a:t> </a:t>
            </a:r>
          </a:p>
          <a:p>
            <a:pPr algn="ctr">
              <a:lnSpc>
                <a:spcPct val="120000"/>
              </a:lnSpc>
            </a:pPr>
            <a:r>
              <a:rPr lang="en-NZ" sz="1200" dirty="0">
                <a:solidFill>
                  <a:schemeClr val="bg1"/>
                </a:solidFill>
                <a:latin typeface="Calibri" panose="020F0502020204030204" pitchFamily="34" charset="0"/>
                <a:cs typeface="Calibri" panose="020F0502020204030204" pitchFamily="34" charset="0"/>
              </a:rPr>
              <a:t>The purpose of the Act is to protect the health and safety of the public and responsible authorities fulfil that purpose by ensuring all health professionals registered with them are fully competent in their scope of practice when they issue an annual practicing certificate</a:t>
            </a:r>
            <a:endParaRPr lang="en-US" sz="1200" dirty="0">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099" y="4351893"/>
            <a:ext cx="457200" cy="457200"/>
          </a:xfrm>
          <a:prstGeom prst="rect">
            <a:avLst/>
          </a:prstGeom>
        </p:spPr>
      </p:pic>
      <p:grpSp>
        <p:nvGrpSpPr>
          <p:cNvPr id="30" name="Group 29"/>
          <p:cNvGrpSpPr/>
          <p:nvPr/>
        </p:nvGrpSpPr>
        <p:grpSpPr>
          <a:xfrm>
            <a:off x="0" y="68610"/>
            <a:ext cx="9144000" cy="727443"/>
            <a:chOff x="0" y="633031"/>
            <a:chExt cx="12192000" cy="969924"/>
          </a:xfrm>
        </p:grpSpPr>
        <p:sp>
          <p:nvSpPr>
            <p:cNvPr id="33" name="TextBox 32"/>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Legislation and regulation</a:t>
              </a:r>
            </a:p>
          </p:txBody>
        </p:sp>
        <p:sp>
          <p:nvSpPr>
            <p:cNvPr id="34" name="Rectangle 33"/>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The Act</a:t>
              </a:r>
            </a:p>
          </p:txBody>
        </p:sp>
        <p:sp>
          <p:nvSpPr>
            <p:cNvPr id="35" name="Rectangle 34"/>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37"/>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Rectangle 38"/>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8770120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after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93591"/>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The Nursing Council of New Zealand</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Role and resources </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550015" y="2118852"/>
            <a:ext cx="3932800" cy="401572"/>
          </a:xfrm>
          <a:prstGeom prst="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653486" y="5213338"/>
            <a:ext cx="3918513" cy="757130"/>
          </a:xfrm>
          <a:prstGeom prst="rect">
            <a:avLst/>
          </a:prstGeom>
        </p:spPr>
        <p:txBody>
          <a:bodyPr wrap="square">
            <a:spAutoFit/>
          </a:bodyPr>
          <a:lstStyle/>
          <a:p>
            <a:pPr algn="ctr">
              <a:lnSpc>
                <a:spcPct val="120000"/>
              </a:lnSpc>
            </a:pPr>
            <a:r>
              <a:rPr lang="en-NZ" sz="1200" dirty="0">
                <a:solidFill>
                  <a:srgbClr val="393939"/>
                </a:solidFill>
                <a:latin typeface="Calibri" panose="020F0502020204030204" pitchFamily="34" charset="0"/>
                <a:cs typeface="Calibri" panose="020F0502020204030204" pitchFamily="34" charset="0"/>
              </a:rPr>
              <a:t>Is to protect the health and safety of the public by setting standards and ensuring that nurses are competent to practice under the HPCAA (2003)</a:t>
            </a:r>
          </a:p>
        </p:txBody>
      </p:sp>
      <p:sp>
        <p:nvSpPr>
          <p:cNvPr id="15" name="TextBox 14"/>
          <p:cNvSpPr txBox="1"/>
          <p:nvPr/>
        </p:nvSpPr>
        <p:spPr>
          <a:xfrm>
            <a:off x="571115" y="4844006"/>
            <a:ext cx="3918512" cy="369332"/>
          </a:xfrm>
          <a:prstGeom prst="rect">
            <a:avLst/>
          </a:prstGeom>
          <a:noFill/>
        </p:spPr>
        <p:txBody>
          <a:bodyPr wrap="square" rtlCol="0">
            <a:spAutoFit/>
          </a:bodyPr>
          <a:lstStyle/>
          <a:p>
            <a:pPr algn="ctr"/>
            <a:r>
              <a:rPr lang="en-US">
                <a:solidFill>
                  <a:schemeClr val="tx2">
                    <a:lumMod val="50000"/>
                  </a:schemeClr>
                </a:solidFill>
                <a:latin typeface="Bebas Neue" panose="020B0606020202050201" pitchFamily="34" charset="0"/>
              </a:rPr>
              <a:t>Council </a:t>
            </a:r>
            <a:r>
              <a:rPr lang="en-US" dirty="0">
                <a:solidFill>
                  <a:schemeClr val="tx2">
                    <a:lumMod val="50000"/>
                  </a:schemeClr>
                </a:solidFill>
                <a:latin typeface="Bebas Neue" panose="020B0606020202050201" pitchFamily="34" charset="0"/>
              </a:rPr>
              <a:t>role</a:t>
            </a:r>
          </a:p>
        </p:txBody>
      </p:sp>
      <p:sp>
        <p:nvSpPr>
          <p:cNvPr id="16" name="TextBox 15"/>
          <p:cNvSpPr txBox="1"/>
          <p:nvPr/>
        </p:nvSpPr>
        <p:spPr>
          <a:xfrm>
            <a:off x="564303" y="2118852"/>
            <a:ext cx="3918512" cy="369332"/>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The regulatory body for all NZ nurses</a:t>
            </a:r>
          </a:p>
        </p:txBody>
      </p:sp>
      <p:sp>
        <p:nvSpPr>
          <p:cNvPr id="18" name="Rectangle 17"/>
          <p:cNvSpPr/>
          <p:nvPr/>
        </p:nvSpPr>
        <p:spPr>
          <a:xfrm>
            <a:off x="4661516" y="2118852"/>
            <a:ext cx="3932800" cy="401572"/>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4661516" y="5248325"/>
            <a:ext cx="3918513" cy="757130"/>
          </a:xfrm>
          <a:prstGeom prst="rect">
            <a:avLst/>
          </a:prstGeom>
        </p:spPr>
        <p:txBody>
          <a:bodyPr wrap="square">
            <a:spAutoFit/>
          </a:bodyPr>
          <a:lstStyle/>
          <a:p>
            <a:pPr algn="ctr">
              <a:lnSpc>
                <a:spcPct val="120000"/>
              </a:lnSpc>
            </a:pPr>
            <a:r>
              <a:rPr lang="en-NZ" sz="1200" dirty="0">
                <a:solidFill>
                  <a:srgbClr val="393939"/>
                </a:solidFill>
                <a:latin typeface="Calibri" panose="020F0502020204030204" pitchFamily="34" charset="0"/>
                <a:cs typeface="Calibri" panose="020F0502020204030204" pitchFamily="34" charset="0"/>
              </a:rPr>
              <a:t>The Council website holds information to support and guide your practice as well as the continuing competence requirements with useful templates. </a:t>
            </a:r>
            <a:endParaRPr lang="de-DE" sz="1200" dirty="0">
              <a:solidFill>
                <a:srgbClr val="393939"/>
              </a:solidFill>
              <a:latin typeface="Calibri" panose="020F0502020204030204" pitchFamily="34" charset="0"/>
              <a:cs typeface="Calibri" panose="020F0502020204030204" pitchFamily="34" charset="0"/>
            </a:endParaRPr>
          </a:p>
        </p:txBody>
      </p:sp>
      <p:sp>
        <p:nvSpPr>
          <p:cNvPr id="20" name="TextBox 19"/>
          <p:cNvSpPr txBox="1"/>
          <p:nvPr/>
        </p:nvSpPr>
        <p:spPr>
          <a:xfrm>
            <a:off x="4682617" y="4844006"/>
            <a:ext cx="3918512" cy="369332"/>
          </a:xfrm>
          <a:prstGeom prst="rect">
            <a:avLst/>
          </a:prstGeom>
          <a:noFill/>
        </p:spPr>
        <p:txBody>
          <a:bodyPr wrap="square" rtlCol="0">
            <a:spAutoFit/>
          </a:bodyPr>
          <a:lstStyle/>
          <a:p>
            <a:pPr algn="ctr"/>
            <a:r>
              <a:rPr lang="en-US" dirty="0">
                <a:solidFill>
                  <a:schemeClr val="tx2">
                    <a:lumMod val="50000"/>
                  </a:schemeClr>
                </a:solidFill>
                <a:latin typeface="Bebas Neue" panose="020B0606020202050201" pitchFamily="34" charset="0"/>
              </a:rPr>
              <a:t>Guides and documents</a:t>
            </a:r>
          </a:p>
        </p:txBody>
      </p:sp>
      <p:sp>
        <p:nvSpPr>
          <p:cNvPr id="21" name="TextBox 20"/>
          <p:cNvSpPr txBox="1"/>
          <p:nvPr/>
        </p:nvSpPr>
        <p:spPr>
          <a:xfrm>
            <a:off x="4682617" y="2118852"/>
            <a:ext cx="3918512" cy="369332"/>
          </a:xfrm>
          <a:prstGeom prst="rect">
            <a:avLst/>
          </a:prstGeom>
          <a:noFill/>
        </p:spPr>
        <p:txBody>
          <a:bodyPr wrap="square" rtlCol="0">
            <a:spAutoFit/>
          </a:bodyPr>
          <a:lstStyle/>
          <a:p>
            <a:pPr algn="ctr"/>
            <a:r>
              <a:rPr lang="en-US" dirty="0">
                <a:solidFill>
                  <a:schemeClr val="bg1"/>
                </a:solidFill>
                <a:latin typeface="Bebas Neue" panose="020B0606020202050201" pitchFamily="34" charset="0"/>
              </a:rPr>
              <a:t>Required to monitor competence </a:t>
            </a:r>
          </a:p>
        </p:txBody>
      </p:sp>
      <p:pic>
        <p:nvPicPr>
          <p:cNvPr id="22"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t="1780" b="1780"/>
          <a:stretch>
            <a:fillRect/>
          </a:stretch>
        </p:blipFill>
        <p:spPr bwMode="auto">
          <a:xfrm>
            <a:off x="550015" y="2518637"/>
            <a:ext cx="3936260" cy="22903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4"/>
          <a:stretch>
            <a:fillRect/>
          </a:stretch>
        </p:blipFill>
        <p:spPr>
          <a:xfrm>
            <a:off x="4659923" y="2518638"/>
            <a:ext cx="3930986" cy="2290381"/>
          </a:xfrm>
          <a:prstGeom prst="rect">
            <a:avLst/>
          </a:prstGeom>
          <a:ln>
            <a:noFill/>
          </a:ln>
          <a:effectLst>
            <a:outerShdw blurRad="292100" dist="139700" dir="2700000" algn="tl" rotWithShape="0">
              <a:srgbClr val="333333">
                <a:alpha val="65000"/>
              </a:srgbClr>
            </a:outerShdw>
          </a:effectLst>
        </p:spPr>
      </p:pic>
      <p:sp>
        <p:nvSpPr>
          <p:cNvPr id="24" name="Footer Placeholder 4"/>
          <p:cNvSpPr>
            <a:spLocks noGrp="1"/>
          </p:cNvSpPr>
          <p:nvPr>
            <p:ph type="ftr" sz="quarter" idx="11"/>
          </p:nvPr>
        </p:nvSpPr>
        <p:spPr>
          <a:xfrm>
            <a:off x="3028950" y="6356351"/>
            <a:ext cx="3086100" cy="365125"/>
          </a:xfrm>
        </p:spPr>
        <p:txBody>
          <a:bodyPr/>
          <a:lstStyle/>
          <a:p>
            <a:endParaRPr lang="en-US" dirty="0">
              <a:hlinkClick r:id="rId5"/>
            </a:endParaRPr>
          </a:p>
          <a:p>
            <a:r>
              <a:rPr lang="en-US" dirty="0">
                <a:hlinkClick r:id="rId5"/>
              </a:rPr>
              <a:t>www.nurse.org.nz</a:t>
            </a:r>
            <a:endParaRPr lang="en-US" dirty="0"/>
          </a:p>
          <a:p>
            <a:endParaRPr lang="en-US" dirty="0"/>
          </a:p>
        </p:txBody>
      </p:sp>
    </p:spTree>
    <p:extLst>
      <p:ext uri="{BB962C8B-B14F-4D97-AF65-F5344CB8AC3E}">
        <p14:creationId xmlns:p14="http://schemas.microsoft.com/office/powerpoint/2010/main" val="13578314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001531394"/>
              </p:ext>
            </p:extLst>
          </p:nvPr>
        </p:nvGraphicFramePr>
        <p:xfrm>
          <a:off x="1524000" y="127912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9B9292B4-32D1-4923-B464-9DD9361CE14D}"/>
              </a:ext>
            </a:extLst>
          </p:cNvPr>
          <p:cNvSpPr txBox="1"/>
          <p:nvPr/>
        </p:nvSpPr>
        <p:spPr>
          <a:xfrm>
            <a:off x="192881" y="5892434"/>
            <a:ext cx="8751093" cy="830997"/>
          </a:xfrm>
          <a:prstGeom prst="rect">
            <a:avLst/>
          </a:prstGeom>
          <a:solidFill>
            <a:schemeClr val="accent4"/>
          </a:solidFill>
          <a:scene3d>
            <a:camera prst="orthographicFront"/>
            <a:lightRig rig="threePt" dir="t"/>
          </a:scene3d>
          <a:sp3d>
            <a:bevelT/>
          </a:sp3d>
        </p:spPr>
        <p:txBody>
          <a:bodyPr wrap="square" rtlCol="0">
            <a:spAutoFit/>
          </a:bodyPr>
          <a:lstStyle/>
          <a:p>
            <a:pPr algn="ctr"/>
            <a:r>
              <a:rPr lang="en-NZ" sz="2400" dirty="0"/>
              <a:t>So what does this all mean? Which one should I be doing? </a:t>
            </a:r>
          </a:p>
          <a:p>
            <a:pPr algn="ctr"/>
            <a:r>
              <a:rPr lang="en-NZ" sz="2400" i="1" dirty="0"/>
              <a:t>Read on….</a:t>
            </a:r>
          </a:p>
        </p:txBody>
      </p:sp>
      <p:sp>
        <p:nvSpPr>
          <p:cNvPr id="3" name="TextBox 2">
            <a:extLst>
              <a:ext uri="{FF2B5EF4-FFF2-40B4-BE49-F238E27FC236}">
                <a16:creationId xmlns:a16="http://schemas.microsoft.com/office/drawing/2014/main" id="{EE132A17-D0D7-48ED-8A00-494097D41756}"/>
              </a:ext>
            </a:extLst>
          </p:cNvPr>
          <p:cNvSpPr txBox="1"/>
          <p:nvPr/>
        </p:nvSpPr>
        <p:spPr>
          <a:xfrm>
            <a:off x="192882" y="129659"/>
            <a:ext cx="2957513" cy="1200329"/>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NZ" sz="7200" b="1" dirty="0">
                <a:ln/>
                <a:solidFill>
                  <a:schemeClr val="accent2"/>
                </a:solidFill>
              </a:rPr>
              <a:t>H</a:t>
            </a:r>
            <a:r>
              <a:rPr lang="en-NZ" sz="7200" b="1" dirty="0">
                <a:ln/>
                <a:solidFill>
                  <a:schemeClr val="accent4"/>
                </a:solidFill>
              </a:rPr>
              <a:t>E</a:t>
            </a:r>
            <a:r>
              <a:rPr lang="en-NZ" sz="7200" b="1" dirty="0">
                <a:ln/>
                <a:solidFill>
                  <a:schemeClr val="accent5"/>
                </a:solidFill>
              </a:rPr>
              <a:t>L</a:t>
            </a:r>
            <a:r>
              <a:rPr lang="en-NZ" sz="7200" b="1" dirty="0">
                <a:ln/>
                <a:solidFill>
                  <a:schemeClr val="accent6"/>
                </a:solidFill>
              </a:rPr>
              <a:t>P </a:t>
            </a:r>
            <a:r>
              <a:rPr lang="en-NZ" sz="7200" b="1" dirty="0">
                <a:ln/>
                <a:solidFill>
                  <a:schemeClr val="tx2"/>
                </a:solidFill>
              </a:rPr>
              <a:t>!</a:t>
            </a:r>
          </a:p>
        </p:txBody>
      </p:sp>
    </p:spTree>
    <p:extLst>
      <p:ext uri="{BB962C8B-B14F-4D97-AF65-F5344CB8AC3E}">
        <p14:creationId xmlns:p14="http://schemas.microsoft.com/office/powerpoint/2010/main" val="5528921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3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fltVal val="0"/>
                                          </p:val>
                                        </p:tav>
                                        <p:tav tm="100000">
                                          <p:val>
                                            <p:strVal val="#ppt_h"/>
                                          </p:val>
                                        </p:tav>
                                      </p:tavLst>
                                    </p:anim>
                                    <p:anim calcmode="lin" valueType="num">
                                      <p:cBhvr>
                                        <p:cTn id="12" dur="1000" fill="hold"/>
                                        <p:tgtEl>
                                          <p:spTgt spid="4"/>
                                        </p:tgtEl>
                                        <p:attrNameLst>
                                          <p:attrName>style.rotation</p:attrName>
                                        </p:attrNameLst>
                                      </p:cBhvr>
                                      <p:tavLst>
                                        <p:tav tm="0">
                                          <p:val>
                                            <p:fltVal val="90"/>
                                          </p:val>
                                        </p:tav>
                                        <p:tav tm="100000">
                                          <p:val>
                                            <p:fltVal val="0"/>
                                          </p:val>
                                        </p:tav>
                                      </p:tavLst>
                                    </p:anim>
                                    <p:animEffect transition="in" filter="fade">
                                      <p:cBhvr>
                                        <p:cTn id="13" dur="1000"/>
                                        <p:tgtEl>
                                          <p:spTgt spid="4"/>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8777" y="342306"/>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Explaining the terminology</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Recertification or PDRP ?… </a:t>
              </a:r>
              <a:r>
                <a:rPr lang="en-US" sz="1050" b="1" dirty="0">
                  <a:solidFill>
                    <a:schemeClr val="tx2">
                      <a:lumMod val="50000"/>
                    </a:schemeClr>
                  </a:solidFill>
                </a:rPr>
                <a:t>They aren’t the same thing </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p:cNvGrpSpPr/>
          <p:nvPr/>
        </p:nvGrpSpPr>
        <p:grpSpPr>
          <a:xfrm>
            <a:off x="298937" y="1272329"/>
            <a:ext cx="708660" cy="548640"/>
            <a:chOff x="623667" y="1941543"/>
            <a:chExt cx="944880" cy="731520"/>
          </a:xfrm>
        </p:grpSpPr>
        <p:sp>
          <p:nvSpPr>
            <p:cNvPr id="13" name="Oval 12"/>
            <p:cNvSpPr/>
            <p:nvPr/>
          </p:nvSpPr>
          <p:spPr>
            <a:xfrm>
              <a:off x="623667" y="1941543"/>
              <a:ext cx="731520" cy="73152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1512276" y="1941543"/>
              <a:ext cx="56271" cy="731520"/>
            </a:xfrm>
            <a:prstGeom prst="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5" name="TextBox 14"/>
          <p:cNvSpPr txBox="1"/>
          <p:nvPr/>
        </p:nvSpPr>
        <p:spPr>
          <a:xfrm>
            <a:off x="1208271" y="1212571"/>
            <a:ext cx="3906654"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NCNZ Recertification audit</a:t>
            </a:r>
          </a:p>
        </p:txBody>
      </p:sp>
      <p:sp>
        <p:nvSpPr>
          <p:cNvPr id="16" name="Rectangle 15"/>
          <p:cNvSpPr/>
          <p:nvPr/>
        </p:nvSpPr>
        <p:spPr>
          <a:xfrm>
            <a:off x="1208271" y="1557314"/>
            <a:ext cx="7826001" cy="1200329"/>
          </a:xfrm>
          <a:prstGeom prst="rect">
            <a:avLst/>
          </a:prstGeom>
        </p:spPr>
        <p:txBody>
          <a:bodyPr wrap="square">
            <a:spAutoFit/>
          </a:bodyPr>
          <a:lstStyle/>
          <a:p>
            <a:r>
              <a:rPr lang="en-NZ" sz="1200" dirty="0"/>
              <a:t>Under section 41 of the HPCA Act 2003, the NCNZ requires 5% of nurses to complete the recertification audit annually. If selected for audit you are required to send evidence that supports your declaration that you have met the continuing competence requirements </a:t>
            </a:r>
            <a:r>
              <a:rPr lang="en-NZ" sz="1200" i="1" dirty="0"/>
              <a:t>(the boxes you tick on your APC declaration…). </a:t>
            </a:r>
          </a:p>
          <a:p>
            <a:r>
              <a:rPr lang="en-NZ" sz="1200" b="1" i="1" dirty="0"/>
              <a:t>This requires 4 pieces of evidence only. </a:t>
            </a:r>
          </a:p>
          <a:p>
            <a:r>
              <a:rPr lang="en-NZ" sz="1200" b="1" dirty="0"/>
              <a:t>1. </a:t>
            </a:r>
            <a:r>
              <a:rPr lang="en-NZ" sz="1200" dirty="0"/>
              <a:t>Verification of practice hours </a:t>
            </a:r>
            <a:r>
              <a:rPr lang="en-NZ" sz="1200" b="1" dirty="0"/>
              <a:t>2. </a:t>
            </a:r>
            <a:r>
              <a:rPr lang="en-NZ" sz="1200" dirty="0"/>
              <a:t>Verification of professional development hours </a:t>
            </a:r>
            <a:r>
              <a:rPr lang="en-NZ" sz="1200" b="1" dirty="0"/>
              <a:t>3. </a:t>
            </a:r>
            <a:r>
              <a:rPr lang="en-NZ" sz="1200" dirty="0"/>
              <a:t>Self assessment  against the competencies </a:t>
            </a:r>
            <a:r>
              <a:rPr lang="en-NZ" sz="1200" b="1" dirty="0"/>
              <a:t>4. </a:t>
            </a:r>
            <a:r>
              <a:rPr lang="en-NZ" sz="1200" dirty="0"/>
              <a:t>Senior nurse or peer assessment against the competencies</a:t>
            </a:r>
            <a:endParaRPr lang="en-US" sz="1200" dirty="0">
              <a:solidFill>
                <a:schemeClr val="tx2">
                  <a:lumMod val="50000"/>
                </a:schemeClr>
              </a:solidFill>
            </a:endParaRPr>
          </a:p>
        </p:txBody>
      </p:sp>
      <p:grpSp>
        <p:nvGrpSpPr>
          <p:cNvPr id="17" name="Group 16"/>
          <p:cNvGrpSpPr/>
          <p:nvPr/>
        </p:nvGrpSpPr>
        <p:grpSpPr>
          <a:xfrm>
            <a:off x="298937" y="3112288"/>
            <a:ext cx="708660" cy="548640"/>
            <a:chOff x="623667" y="1941543"/>
            <a:chExt cx="944880" cy="731520"/>
          </a:xfrm>
        </p:grpSpPr>
        <p:sp>
          <p:nvSpPr>
            <p:cNvPr id="18" name="Oval 17"/>
            <p:cNvSpPr/>
            <p:nvPr/>
          </p:nvSpPr>
          <p:spPr>
            <a:xfrm>
              <a:off x="623667" y="1941543"/>
              <a:ext cx="731520" cy="73152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1512276" y="1941543"/>
              <a:ext cx="56271" cy="73152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0" name="TextBox 19"/>
          <p:cNvSpPr txBox="1"/>
          <p:nvPr/>
        </p:nvSpPr>
        <p:spPr>
          <a:xfrm>
            <a:off x="1186684" y="3075906"/>
            <a:ext cx="6673857"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PDRP = professional development and recognition programme</a:t>
            </a:r>
          </a:p>
        </p:txBody>
      </p:sp>
      <p:sp>
        <p:nvSpPr>
          <p:cNvPr id="21" name="Rectangle 20"/>
          <p:cNvSpPr/>
          <p:nvPr/>
        </p:nvSpPr>
        <p:spPr>
          <a:xfrm>
            <a:off x="1186684" y="3386608"/>
            <a:ext cx="7957316" cy="1754326"/>
          </a:xfrm>
          <a:prstGeom prst="rect">
            <a:avLst/>
          </a:prstGeom>
        </p:spPr>
        <p:txBody>
          <a:bodyPr wrap="square">
            <a:spAutoFit/>
          </a:bodyPr>
          <a:lstStyle/>
          <a:p>
            <a:r>
              <a:rPr lang="en-NZ" sz="1200" b="1" dirty="0"/>
              <a:t>PDRPs are developed by employers </a:t>
            </a:r>
            <a:r>
              <a:rPr lang="en-NZ" sz="1200" dirty="0"/>
              <a:t>such as </a:t>
            </a:r>
            <a:r>
              <a:rPr lang="en-US" sz="1200" dirty="0">
                <a:solidFill>
                  <a:schemeClr val="tx2">
                    <a:lumMod val="50000"/>
                  </a:schemeClr>
                </a:solidFill>
              </a:rPr>
              <a:t>District Health Boards and other big healthcare provider organisations. </a:t>
            </a:r>
            <a:r>
              <a:rPr lang="en-NZ" sz="1200" dirty="0"/>
              <a:t>They require a practice portfolio every 3 years and look at more than competence to practice. They may seek to support individual nurses to develop their practice and also to recognise additional contributions made by nurses to the workplace.  PDRP requirements are usually different from the requirements of the recertification audit and have </a:t>
            </a:r>
            <a:r>
              <a:rPr lang="en-NZ" sz="1200" b="1" dirty="0"/>
              <a:t>competent</a:t>
            </a:r>
            <a:r>
              <a:rPr lang="en-NZ" sz="1200" dirty="0"/>
              <a:t>, </a:t>
            </a:r>
            <a:r>
              <a:rPr lang="en-NZ" sz="1200" b="1" dirty="0"/>
              <a:t>proficient</a:t>
            </a:r>
            <a:r>
              <a:rPr lang="en-NZ" sz="1200" dirty="0"/>
              <a:t> and </a:t>
            </a:r>
            <a:r>
              <a:rPr lang="en-NZ" sz="1200" b="1" dirty="0"/>
              <a:t>expert </a:t>
            </a:r>
            <a:r>
              <a:rPr lang="en-NZ" sz="1200" dirty="0"/>
              <a:t>components. Proficient and expert will require more evidence. In some organisations there is remuneration for proficient and expert, linked to the MECA.</a:t>
            </a:r>
          </a:p>
          <a:p>
            <a:r>
              <a:rPr lang="en-NZ" sz="1200" b="1" dirty="0"/>
              <a:t>The criteria for advancement through these programmes are determined by the provider organisation and not by the Nursing Council. </a:t>
            </a:r>
            <a:r>
              <a:rPr lang="en-NZ" sz="1200" dirty="0"/>
              <a:t>If nurses are on approved PDRP (</a:t>
            </a:r>
            <a:r>
              <a:rPr lang="en-NZ" sz="1200" i="1" dirty="0"/>
              <a:t>this means they have a current and assessed portfolio</a:t>
            </a:r>
            <a:r>
              <a:rPr lang="en-NZ" sz="1200" dirty="0"/>
              <a:t>), they are exempted from the recertification audit as described above. </a:t>
            </a:r>
            <a:r>
              <a:rPr lang="en-NZ" sz="1200" i="1" dirty="0"/>
              <a:t>If you have access to a PDRP, talk to the PDRP coordinator.</a:t>
            </a:r>
            <a:endParaRPr lang="en-US" sz="1200" i="1" dirty="0">
              <a:solidFill>
                <a:schemeClr val="tx2">
                  <a:lumMod val="50000"/>
                </a:schemeClr>
              </a:solidFill>
            </a:endParaRPr>
          </a:p>
        </p:txBody>
      </p:sp>
      <p:grpSp>
        <p:nvGrpSpPr>
          <p:cNvPr id="22" name="Group 21"/>
          <p:cNvGrpSpPr/>
          <p:nvPr/>
        </p:nvGrpSpPr>
        <p:grpSpPr>
          <a:xfrm>
            <a:off x="298937" y="5356391"/>
            <a:ext cx="708660" cy="548640"/>
            <a:chOff x="623667" y="1941543"/>
            <a:chExt cx="944880" cy="731520"/>
          </a:xfrm>
        </p:grpSpPr>
        <p:sp>
          <p:nvSpPr>
            <p:cNvPr id="23" name="Oval 22"/>
            <p:cNvSpPr/>
            <p:nvPr/>
          </p:nvSpPr>
          <p:spPr>
            <a:xfrm>
              <a:off x="623667" y="1941543"/>
              <a:ext cx="731520" cy="731520"/>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1512276" y="1941543"/>
              <a:ext cx="56271" cy="73152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5" name="TextBox 24"/>
          <p:cNvSpPr txBox="1"/>
          <p:nvPr/>
        </p:nvSpPr>
        <p:spPr>
          <a:xfrm>
            <a:off x="1125414" y="5297991"/>
            <a:ext cx="2705394"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Which do you do…….?</a:t>
            </a:r>
          </a:p>
        </p:txBody>
      </p:sp>
      <p:sp>
        <p:nvSpPr>
          <p:cNvPr id="26" name="Rectangle 25"/>
          <p:cNvSpPr/>
          <p:nvPr/>
        </p:nvSpPr>
        <p:spPr>
          <a:xfrm>
            <a:off x="1125414" y="5595782"/>
            <a:ext cx="7817418" cy="892552"/>
          </a:xfrm>
          <a:prstGeom prst="rect">
            <a:avLst/>
          </a:prstGeom>
        </p:spPr>
        <p:txBody>
          <a:bodyPr wrap="square">
            <a:spAutoFit/>
          </a:bodyPr>
          <a:lstStyle/>
          <a:p>
            <a:r>
              <a:rPr lang="en-US" sz="1200" dirty="0">
                <a:solidFill>
                  <a:schemeClr val="tx2">
                    <a:lumMod val="50000"/>
                  </a:schemeClr>
                </a:solidFill>
              </a:rPr>
              <a:t>The vast majority of nurses are still in the pool which could be audited by NCNZ (one of the 5%). </a:t>
            </a:r>
          </a:p>
          <a:p>
            <a:r>
              <a:rPr lang="en-US" sz="1200" dirty="0">
                <a:solidFill>
                  <a:schemeClr val="tx2">
                    <a:lumMod val="50000"/>
                  </a:schemeClr>
                </a:solidFill>
              </a:rPr>
              <a:t>If your organisation has access to a PDRP, then you can certainly create a portfolio in that system. Otherwise, it’s the recertification audit, which you may or may not be selected for….. </a:t>
            </a:r>
          </a:p>
          <a:p>
            <a:r>
              <a:rPr lang="en-US" sz="1400" b="1" dirty="0">
                <a:solidFill>
                  <a:schemeClr val="accent6">
                    <a:lumMod val="50000"/>
                  </a:schemeClr>
                </a:solidFill>
              </a:rPr>
              <a:t>EITHER IS FINE, but they are not quite the same thing...check the next slide</a:t>
            </a:r>
          </a:p>
        </p:txBody>
      </p:sp>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874" y="1429304"/>
            <a:ext cx="228600" cy="228600"/>
          </a:xfrm>
          <a:prstGeom prst="rect">
            <a:avLst/>
          </a:prstGeom>
        </p:spPr>
      </p:pic>
      <p:pic>
        <p:nvPicPr>
          <p:cNvPr id="28" name="Pict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543" y="3296778"/>
            <a:ext cx="228600" cy="228600"/>
          </a:xfrm>
          <a:prstGeom prst="rect">
            <a:avLst/>
          </a:prstGeom>
        </p:spPr>
      </p:pic>
      <p:pic>
        <p:nvPicPr>
          <p:cNvPr id="29" name="Picture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957" y="5520750"/>
            <a:ext cx="228600" cy="228600"/>
          </a:xfrm>
          <a:prstGeom prst="rect">
            <a:avLst/>
          </a:prstGeom>
        </p:spPr>
      </p:pic>
    </p:spTree>
    <p:extLst>
      <p:ext uri="{BB962C8B-B14F-4D97-AF65-F5344CB8AC3E}">
        <p14:creationId xmlns:p14="http://schemas.microsoft.com/office/powerpoint/2010/main" val="734794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D5554D98-1E1A-4824-8075-A3232E022F11}"/>
              </a:ext>
            </a:extLst>
          </p:cNvPr>
          <p:cNvGrpSpPr/>
          <p:nvPr/>
        </p:nvGrpSpPr>
        <p:grpSpPr>
          <a:xfrm>
            <a:off x="76294" y="198327"/>
            <a:ext cx="9144000" cy="673339"/>
            <a:chOff x="-1" y="705170"/>
            <a:chExt cx="12192000" cy="897785"/>
          </a:xfrm>
        </p:grpSpPr>
        <p:sp>
          <p:nvSpPr>
            <p:cNvPr id="31" name="TextBox 30">
              <a:extLst>
                <a:ext uri="{FF2B5EF4-FFF2-40B4-BE49-F238E27FC236}">
                  <a16:creationId xmlns:a16="http://schemas.microsoft.com/office/drawing/2014/main" id="{BE4419C8-2CCD-4B9D-A0D5-DA85A107A948}"/>
                </a:ext>
              </a:extLst>
            </p:cNvPr>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Direct comparison</a:t>
              </a:r>
            </a:p>
          </p:txBody>
        </p:sp>
        <p:sp>
          <p:nvSpPr>
            <p:cNvPr id="32" name="Rectangle 31">
              <a:extLst>
                <a:ext uri="{FF2B5EF4-FFF2-40B4-BE49-F238E27FC236}">
                  <a16:creationId xmlns:a16="http://schemas.microsoft.com/office/drawing/2014/main" id="{CE9AE914-BDF5-4957-92AF-E1255FEA12F9}"/>
                </a:ext>
              </a:extLst>
            </p:cNvPr>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Quick check </a:t>
              </a:r>
            </a:p>
          </p:txBody>
        </p:sp>
        <p:sp>
          <p:nvSpPr>
            <p:cNvPr id="33" name="Rectangle 32">
              <a:extLst>
                <a:ext uri="{FF2B5EF4-FFF2-40B4-BE49-F238E27FC236}">
                  <a16:creationId xmlns:a16="http://schemas.microsoft.com/office/drawing/2014/main" id="{B2267F14-95EB-43EE-B497-85F986BB559F}"/>
                </a:ext>
              </a:extLst>
            </p:cNvPr>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33">
              <a:extLst>
                <a:ext uri="{FF2B5EF4-FFF2-40B4-BE49-F238E27FC236}">
                  <a16:creationId xmlns:a16="http://schemas.microsoft.com/office/drawing/2014/main" id="{26218035-AC9C-4007-896E-415EF81F84C9}"/>
                </a:ext>
              </a:extLst>
            </p:cNvPr>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ectangle 34">
              <a:extLst>
                <a:ext uri="{FF2B5EF4-FFF2-40B4-BE49-F238E27FC236}">
                  <a16:creationId xmlns:a16="http://schemas.microsoft.com/office/drawing/2014/main" id="{AA7C9737-42E6-4C31-B11E-B1BEEC55EC56}"/>
                </a:ext>
              </a:extLst>
            </p:cNvPr>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a:extLst>
                <a:ext uri="{FF2B5EF4-FFF2-40B4-BE49-F238E27FC236}">
                  <a16:creationId xmlns:a16="http://schemas.microsoft.com/office/drawing/2014/main" id="{FEF55CFD-444A-473A-BAD5-B1BDA12F5623}"/>
                </a:ext>
              </a:extLst>
            </p:cNvPr>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a:extLst>
                <a:ext uri="{FF2B5EF4-FFF2-40B4-BE49-F238E27FC236}">
                  <a16:creationId xmlns:a16="http://schemas.microsoft.com/office/drawing/2014/main" id="{3BEE9B8A-644D-4577-BCC2-AACB61769043}"/>
                </a:ext>
              </a:extLst>
            </p:cNvPr>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3" name="Picture 2">
            <a:extLst>
              <a:ext uri="{FF2B5EF4-FFF2-40B4-BE49-F238E27FC236}">
                <a16:creationId xmlns:a16="http://schemas.microsoft.com/office/drawing/2014/main" id="{7EE7431A-B819-4BD0-AE57-81EB2C31E90F}"/>
              </a:ext>
            </a:extLst>
          </p:cNvPr>
          <p:cNvPicPr>
            <a:picLocks noChangeAspect="1"/>
          </p:cNvPicPr>
          <p:nvPr/>
        </p:nvPicPr>
        <p:blipFill>
          <a:blip r:embed="rId2"/>
          <a:stretch>
            <a:fillRect/>
          </a:stretch>
        </p:blipFill>
        <p:spPr>
          <a:xfrm>
            <a:off x="0" y="1073483"/>
            <a:ext cx="9144000" cy="5475819"/>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1A3DC3BF-4310-4308-8DB1-DE92093EC678}"/>
              </a:ext>
            </a:extLst>
          </p:cNvPr>
          <p:cNvSpPr txBox="1"/>
          <p:nvPr/>
        </p:nvSpPr>
        <p:spPr>
          <a:xfrm rot="20462588">
            <a:off x="78358" y="198327"/>
            <a:ext cx="2113984" cy="923330"/>
          </a:xfrm>
          <a:prstGeom prst="rect">
            <a:avLst/>
          </a:prstGeom>
          <a:solidFill>
            <a:srgbClr val="FFFF00"/>
          </a:solidFill>
          <a:scene3d>
            <a:camera prst="orthographicFront"/>
            <a:lightRig rig="threePt" dir="t"/>
          </a:scene3d>
          <a:sp3d>
            <a:bevelT/>
          </a:sp3d>
        </p:spPr>
        <p:txBody>
          <a:bodyPr wrap="square" rtlCol="0">
            <a:spAutoFit/>
          </a:bodyPr>
          <a:lstStyle/>
          <a:p>
            <a:r>
              <a:rPr lang="en-NZ" dirty="0"/>
              <a:t>In this presentation we’ll be looking at recertification audit</a:t>
            </a:r>
          </a:p>
        </p:txBody>
      </p:sp>
    </p:spTree>
    <p:extLst>
      <p:ext uri="{BB962C8B-B14F-4D97-AF65-F5344CB8AC3E}">
        <p14:creationId xmlns:p14="http://schemas.microsoft.com/office/powerpoint/2010/main" val="2078333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after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recommend"/>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71454" y="1739829"/>
            <a:ext cx="1905000" cy="19050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30574" y="113101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Methods of presentation</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There are two ways to present your recertification audit work to NCNZ</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Rectangle 11"/>
          <p:cNvSpPr/>
          <p:nvPr/>
        </p:nvSpPr>
        <p:spPr>
          <a:xfrm>
            <a:off x="950770" y="4228334"/>
            <a:ext cx="2171255" cy="1212640"/>
          </a:xfrm>
          <a:prstGeom prst="rect">
            <a:avLst/>
          </a:prstGeom>
        </p:spPr>
        <p:txBody>
          <a:bodyPr wrap="square">
            <a:spAutoFit/>
          </a:bodyPr>
          <a:lstStyle/>
          <a:p>
            <a:pPr algn="r">
              <a:lnSpc>
                <a:spcPct val="130000"/>
              </a:lnSpc>
            </a:pPr>
            <a:r>
              <a:rPr lang="en-US" sz="1400" dirty="0">
                <a:solidFill>
                  <a:schemeClr val="tx2">
                    <a:lumMod val="75000"/>
                  </a:schemeClr>
                </a:solidFill>
                <a:ea typeface="Roboto Condensed Light" panose="02000000000000000000" pitchFamily="2" charset="0"/>
              </a:rPr>
              <a:t>A paper based folder. </a:t>
            </a:r>
          </a:p>
          <a:p>
            <a:pPr algn="r">
              <a:lnSpc>
                <a:spcPct val="130000"/>
              </a:lnSpc>
            </a:pPr>
            <a:r>
              <a:rPr lang="en-US" sz="1400" dirty="0">
                <a:solidFill>
                  <a:schemeClr val="tx2">
                    <a:lumMod val="75000"/>
                  </a:schemeClr>
                </a:solidFill>
              </a:rPr>
              <a:t>This is still the most common way to complete a portfolio</a:t>
            </a:r>
            <a:endParaRPr lang="en-US" sz="1400" dirty="0"/>
          </a:p>
        </p:txBody>
      </p:sp>
      <p:sp>
        <p:nvSpPr>
          <p:cNvPr id="13" name="TextBox 12"/>
          <p:cNvSpPr txBox="1"/>
          <p:nvPr/>
        </p:nvSpPr>
        <p:spPr>
          <a:xfrm>
            <a:off x="950770" y="3795318"/>
            <a:ext cx="2171255" cy="369332"/>
          </a:xfrm>
          <a:prstGeom prst="rect">
            <a:avLst/>
          </a:prstGeom>
          <a:noFill/>
        </p:spPr>
        <p:txBody>
          <a:bodyPr wrap="square" rtlCol="0">
            <a:spAutoFit/>
          </a:bodyPr>
          <a:lstStyle/>
          <a:p>
            <a:pPr algn="r"/>
            <a:r>
              <a:rPr lang="en-US" dirty="0">
                <a:solidFill>
                  <a:schemeClr val="tx2">
                    <a:lumMod val="50000"/>
                  </a:schemeClr>
                </a:solidFill>
                <a:latin typeface="Bebas Neue" panose="020B0606020202050201" pitchFamily="34" charset="0"/>
              </a:rPr>
              <a:t>Hard copy</a:t>
            </a:r>
          </a:p>
        </p:txBody>
      </p:sp>
      <p:sp>
        <p:nvSpPr>
          <p:cNvPr id="14" name="Oval 13"/>
          <p:cNvSpPr/>
          <p:nvPr/>
        </p:nvSpPr>
        <p:spPr>
          <a:xfrm>
            <a:off x="2443123" y="3132473"/>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232" y="3530529"/>
            <a:ext cx="228600" cy="228600"/>
          </a:xfrm>
          <a:prstGeom prst="rect">
            <a:avLst/>
          </a:prstGeom>
        </p:spPr>
      </p:pic>
      <p:sp>
        <p:nvSpPr>
          <p:cNvPr id="24" name="Rectangle 23"/>
          <p:cNvSpPr/>
          <p:nvPr/>
        </p:nvSpPr>
        <p:spPr>
          <a:xfrm>
            <a:off x="5952700" y="4181469"/>
            <a:ext cx="2171255" cy="1772793"/>
          </a:xfrm>
          <a:prstGeom prst="rect">
            <a:avLst/>
          </a:prstGeom>
        </p:spPr>
        <p:txBody>
          <a:bodyPr wrap="square">
            <a:spAutoFit/>
          </a:bodyPr>
          <a:lstStyle/>
          <a:p>
            <a:pPr>
              <a:lnSpc>
                <a:spcPct val="130000"/>
              </a:lnSpc>
            </a:pPr>
            <a:r>
              <a:rPr lang="en-US" sz="1400" dirty="0">
                <a:solidFill>
                  <a:schemeClr val="tx2">
                    <a:lumMod val="75000"/>
                  </a:schemeClr>
                </a:solidFill>
                <a:ea typeface="Roboto Condensed Light" panose="02000000000000000000" pitchFamily="2" charset="0"/>
              </a:rPr>
              <a:t>An online tailored set of templates</a:t>
            </a:r>
          </a:p>
          <a:p>
            <a:pPr>
              <a:lnSpc>
                <a:spcPct val="130000"/>
              </a:lnSpc>
            </a:pPr>
            <a:r>
              <a:rPr lang="en-US" sz="1400" dirty="0">
                <a:solidFill>
                  <a:schemeClr val="tx2">
                    <a:lumMod val="75000"/>
                  </a:schemeClr>
                </a:solidFill>
              </a:rPr>
              <a:t>Easy to use, but helps if you are  fairly confident in using simple online programmes</a:t>
            </a:r>
            <a:endParaRPr lang="en-US" sz="1400" dirty="0">
              <a:solidFill>
                <a:schemeClr val="tx2">
                  <a:lumMod val="50000"/>
                </a:schemeClr>
              </a:solidFill>
            </a:endParaRPr>
          </a:p>
        </p:txBody>
      </p:sp>
      <p:sp>
        <p:nvSpPr>
          <p:cNvPr id="25" name="TextBox 24"/>
          <p:cNvSpPr txBox="1"/>
          <p:nvPr/>
        </p:nvSpPr>
        <p:spPr>
          <a:xfrm>
            <a:off x="5952699" y="3758709"/>
            <a:ext cx="2171255"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Nurseportfolio.nz</a:t>
            </a:r>
          </a:p>
        </p:txBody>
      </p:sp>
      <p:sp>
        <p:nvSpPr>
          <p:cNvPr id="26" name="Oval 25"/>
          <p:cNvSpPr/>
          <p:nvPr/>
        </p:nvSpPr>
        <p:spPr>
          <a:xfrm>
            <a:off x="6093069" y="3132473"/>
            <a:ext cx="553916" cy="548640"/>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3143" y="3292493"/>
            <a:ext cx="228600" cy="228600"/>
          </a:xfrm>
          <a:prstGeom prst="rect">
            <a:avLst/>
          </a:prstGeom>
        </p:spPr>
      </p:pic>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5727" y="3292493"/>
            <a:ext cx="228600" cy="228600"/>
          </a:xfrm>
          <a:prstGeom prst="rect">
            <a:avLst/>
          </a:prstGeom>
        </p:spPr>
      </p:pic>
      <p:pic>
        <p:nvPicPr>
          <p:cNvPr id="36" name="Picture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13245" y="2051045"/>
            <a:ext cx="2052198" cy="3686314"/>
          </a:xfrm>
          <a:prstGeom prst="rect">
            <a:avLst/>
          </a:prstGeom>
        </p:spPr>
      </p:pic>
      <p:pic>
        <p:nvPicPr>
          <p:cNvPr id="2" name="Picture 1"/>
          <p:cNvPicPr>
            <a:picLocks noChangeAspect="1"/>
          </p:cNvPicPr>
          <p:nvPr/>
        </p:nvPicPr>
        <p:blipFill>
          <a:blip r:embed="rId7"/>
          <a:stretch>
            <a:fillRect/>
          </a:stretch>
        </p:blipFill>
        <p:spPr>
          <a:xfrm>
            <a:off x="3842657" y="2769997"/>
            <a:ext cx="1451429" cy="2028768"/>
          </a:xfrm>
          <a:prstGeom prst="rect">
            <a:avLst/>
          </a:prstGeom>
        </p:spPr>
      </p:pic>
      <p:sp>
        <p:nvSpPr>
          <p:cNvPr id="23" name="Footer Placeholder 4"/>
          <p:cNvSpPr>
            <a:spLocks noGrp="1"/>
          </p:cNvSpPr>
          <p:nvPr>
            <p:ph type="ftr" sz="quarter" idx="11"/>
          </p:nvPr>
        </p:nvSpPr>
        <p:spPr>
          <a:xfrm>
            <a:off x="3028950" y="6356351"/>
            <a:ext cx="3086100" cy="365125"/>
          </a:xfrm>
        </p:spPr>
        <p:txBody>
          <a:bodyPr/>
          <a:lstStyle/>
          <a:p>
            <a:endParaRPr lang="en-US" dirty="0">
              <a:hlinkClick r:id="rId8"/>
            </a:endParaRPr>
          </a:p>
          <a:p>
            <a:r>
              <a:rPr lang="en-US" dirty="0">
                <a:hlinkClick r:id="rId8"/>
              </a:rPr>
              <a:t>www.nurse.org.nz</a:t>
            </a:r>
            <a:endParaRPr lang="en-US" dirty="0"/>
          </a:p>
          <a:p>
            <a:endParaRPr lang="en-US" dirty="0"/>
          </a:p>
        </p:txBody>
      </p:sp>
      <p:sp>
        <p:nvSpPr>
          <p:cNvPr id="3" name="TextBox 2"/>
          <p:cNvSpPr txBox="1"/>
          <p:nvPr/>
        </p:nvSpPr>
        <p:spPr>
          <a:xfrm rot="1304114">
            <a:off x="6944867" y="3262704"/>
            <a:ext cx="1884195" cy="646331"/>
          </a:xfrm>
          <a:prstGeom prst="rect">
            <a:avLst/>
          </a:prstGeom>
          <a:solidFill>
            <a:srgbClr val="FFFF00"/>
          </a:solidFill>
          <a:scene3d>
            <a:camera prst="orthographicFront"/>
            <a:lightRig rig="threePt" dir="t"/>
          </a:scene3d>
          <a:sp3d>
            <a:bevelT/>
          </a:sp3d>
        </p:spPr>
        <p:txBody>
          <a:bodyPr wrap="square" rtlCol="0">
            <a:spAutoFit/>
          </a:bodyPr>
          <a:lstStyle/>
          <a:p>
            <a:pPr algn="ctr"/>
            <a:r>
              <a:rPr lang="en-NZ" dirty="0"/>
              <a:t>Recommended by the College</a:t>
            </a:r>
          </a:p>
        </p:txBody>
      </p:sp>
    </p:spTree>
    <p:extLst>
      <p:ext uri="{BB962C8B-B14F-4D97-AF65-F5344CB8AC3E}">
        <p14:creationId xmlns:p14="http://schemas.microsoft.com/office/powerpoint/2010/main" val="2137408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ppt_x"/>
                                          </p:val>
                                        </p:tav>
                                        <p:tav tm="100000">
                                          <p:val>
                                            <p:strVal val="#ppt_x"/>
                                          </p:val>
                                        </p:tav>
                                      </p:tavLst>
                                    </p:anim>
                                    <p:anim calcmode="lin" valueType="num">
                                      <p:cBhvr additive="base">
                                        <p:cTn id="13" dur="500" fill="hold"/>
                                        <p:tgtEl>
                                          <p:spTgt spid="3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ppt_x"/>
                                          </p:val>
                                        </p:tav>
                                        <p:tav tm="100000">
                                          <p:val>
                                            <p:strVal val="#ppt_x"/>
                                          </p:val>
                                        </p:tav>
                                      </p:tavLst>
                                    </p:anim>
                                    <p:anim calcmode="lin" valueType="num">
                                      <p:cBhvr additive="base">
                                        <p:cTn id="23" dur="500" fill="hold"/>
                                        <p:tgtEl>
                                          <p:spTgt spid="3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6" presetClass="entr" presetSubtype="0" fill="hold" nodeType="after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wipe(down)">
                                      <p:cBhvr>
                                        <p:cTn id="32" dur="580">
                                          <p:stCondLst>
                                            <p:cond delay="0"/>
                                          </p:stCondLst>
                                        </p:cTn>
                                        <p:tgtEl>
                                          <p:spTgt spid="1026"/>
                                        </p:tgtEl>
                                      </p:cBhvr>
                                    </p:animEffect>
                                    <p:anim calcmode="lin" valueType="num">
                                      <p:cBhvr>
                                        <p:cTn id="33"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38" dur="26">
                                          <p:stCondLst>
                                            <p:cond delay="650"/>
                                          </p:stCondLst>
                                        </p:cTn>
                                        <p:tgtEl>
                                          <p:spTgt spid="1026"/>
                                        </p:tgtEl>
                                      </p:cBhvr>
                                      <p:to x="100000" y="60000"/>
                                    </p:animScale>
                                    <p:animScale>
                                      <p:cBhvr>
                                        <p:cTn id="39" dur="166" decel="50000">
                                          <p:stCondLst>
                                            <p:cond delay="676"/>
                                          </p:stCondLst>
                                        </p:cTn>
                                        <p:tgtEl>
                                          <p:spTgt spid="1026"/>
                                        </p:tgtEl>
                                      </p:cBhvr>
                                      <p:to x="100000" y="100000"/>
                                    </p:animScale>
                                    <p:animScale>
                                      <p:cBhvr>
                                        <p:cTn id="40" dur="26">
                                          <p:stCondLst>
                                            <p:cond delay="1312"/>
                                          </p:stCondLst>
                                        </p:cTn>
                                        <p:tgtEl>
                                          <p:spTgt spid="1026"/>
                                        </p:tgtEl>
                                      </p:cBhvr>
                                      <p:to x="100000" y="80000"/>
                                    </p:animScale>
                                    <p:animScale>
                                      <p:cBhvr>
                                        <p:cTn id="41" dur="166" decel="50000">
                                          <p:stCondLst>
                                            <p:cond delay="1338"/>
                                          </p:stCondLst>
                                        </p:cTn>
                                        <p:tgtEl>
                                          <p:spTgt spid="1026"/>
                                        </p:tgtEl>
                                      </p:cBhvr>
                                      <p:to x="100000" y="100000"/>
                                    </p:animScale>
                                    <p:animScale>
                                      <p:cBhvr>
                                        <p:cTn id="42" dur="26">
                                          <p:stCondLst>
                                            <p:cond delay="1642"/>
                                          </p:stCondLst>
                                        </p:cTn>
                                        <p:tgtEl>
                                          <p:spTgt spid="1026"/>
                                        </p:tgtEl>
                                      </p:cBhvr>
                                      <p:to x="100000" y="90000"/>
                                    </p:animScale>
                                    <p:animScale>
                                      <p:cBhvr>
                                        <p:cTn id="43" dur="166" decel="50000">
                                          <p:stCondLst>
                                            <p:cond delay="1668"/>
                                          </p:stCondLst>
                                        </p:cTn>
                                        <p:tgtEl>
                                          <p:spTgt spid="1026"/>
                                        </p:tgtEl>
                                      </p:cBhvr>
                                      <p:to x="100000" y="100000"/>
                                    </p:animScale>
                                    <p:animScale>
                                      <p:cBhvr>
                                        <p:cTn id="44" dur="26">
                                          <p:stCondLst>
                                            <p:cond delay="1808"/>
                                          </p:stCondLst>
                                        </p:cTn>
                                        <p:tgtEl>
                                          <p:spTgt spid="1026"/>
                                        </p:tgtEl>
                                      </p:cBhvr>
                                      <p:to x="100000" y="95000"/>
                                    </p:animScale>
                                    <p:animScale>
                                      <p:cBhvr>
                                        <p:cTn id="45" dur="166" decel="50000">
                                          <p:stCondLst>
                                            <p:cond delay="1834"/>
                                          </p:stCondLst>
                                        </p:cTn>
                                        <p:tgtEl>
                                          <p:spTgt spid="1026"/>
                                        </p:tgtEl>
                                      </p:cBhvr>
                                      <p:to x="100000" y="100000"/>
                                    </p:animScale>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14621"/>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Hard copy portfolio</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Basic requirements</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2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279" y="2431877"/>
            <a:ext cx="2691820" cy="22754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Rectangle 26"/>
          <p:cNvSpPr/>
          <p:nvPr/>
        </p:nvSpPr>
        <p:spPr>
          <a:xfrm>
            <a:off x="545111" y="5032074"/>
            <a:ext cx="1987074" cy="972574"/>
          </a:xfrm>
          <a:prstGeom prst="rect">
            <a:avLst/>
          </a:prstGeom>
        </p:spPr>
        <p:txBody>
          <a:bodyPr wrap="square">
            <a:spAutoFit/>
          </a:bodyPr>
          <a:lstStyle/>
          <a:p>
            <a:pPr algn="ctr">
              <a:lnSpc>
                <a:spcPct val="130000"/>
              </a:lnSpc>
            </a:pPr>
            <a:r>
              <a:rPr lang="en-US" sz="1600" b="1" dirty="0">
                <a:solidFill>
                  <a:schemeClr val="tx2">
                    <a:lumMod val="75000"/>
                  </a:schemeClr>
                </a:solidFill>
                <a:latin typeface="Bebas Neue" panose="020B0606020202050201"/>
                <a:ea typeface="Roboto Condensed Light" panose="02000000000000000000" pitchFamily="2" charset="0"/>
              </a:rPr>
              <a:t>Select your A4 folder</a:t>
            </a:r>
          </a:p>
          <a:p>
            <a:pPr algn="ctr">
              <a:lnSpc>
                <a:spcPct val="130000"/>
              </a:lnSpc>
            </a:pPr>
            <a:r>
              <a:rPr lang="en-US" sz="1400" dirty="0">
                <a:solidFill>
                  <a:schemeClr val="tx2">
                    <a:lumMod val="75000"/>
                  </a:schemeClr>
                </a:solidFill>
              </a:rPr>
              <a:t>Any colour/ design, but keep it to an A4 clip size. </a:t>
            </a:r>
            <a:endParaRPr lang="en-US" sz="1400" dirty="0"/>
          </a:p>
        </p:txBody>
      </p:sp>
      <p:sp>
        <p:nvSpPr>
          <p:cNvPr id="28" name="Rectangle 27"/>
          <p:cNvSpPr/>
          <p:nvPr/>
        </p:nvSpPr>
        <p:spPr>
          <a:xfrm>
            <a:off x="3626784" y="5032074"/>
            <a:ext cx="1926140" cy="972574"/>
          </a:xfrm>
          <a:prstGeom prst="rect">
            <a:avLst/>
          </a:prstGeom>
        </p:spPr>
        <p:txBody>
          <a:bodyPr wrap="square">
            <a:spAutoFit/>
          </a:bodyPr>
          <a:lstStyle/>
          <a:p>
            <a:pPr algn="ctr">
              <a:lnSpc>
                <a:spcPct val="130000"/>
              </a:lnSpc>
            </a:pPr>
            <a:r>
              <a:rPr lang="en-US" sz="1600" b="1" dirty="0">
                <a:solidFill>
                  <a:schemeClr val="tx2">
                    <a:lumMod val="75000"/>
                  </a:schemeClr>
                </a:solidFill>
                <a:latin typeface="Bebas Neue" panose="020B0606020202050201"/>
                <a:ea typeface="Roboto" panose="02000000000000000000" pitchFamily="2" charset="0"/>
              </a:rPr>
              <a:t>File dividers</a:t>
            </a:r>
            <a:endParaRPr lang="en-US" sz="1600" dirty="0">
              <a:solidFill>
                <a:schemeClr val="tx2">
                  <a:lumMod val="75000"/>
                </a:schemeClr>
              </a:solidFill>
              <a:latin typeface="Bebas Neue" panose="020B0606020202050201"/>
              <a:ea typeface="Roboto Condensed Light" panose="02000000000000000000" pitchFamily="2" charset="0"/>
            </a:endParaRPr>
          </a:p>
          <a:p>
            <a:pPr algn="ctr">
              <a:lnSpc>
                <a:spcPct val="130000"/>
              </a:lnSpc>
            </a:pPr>
            <a:r>
              <a:rPr lang="en-US" sz="1400" dirty="0">
                <a:solidFill>
                  <a:schemeClr val="tx2">
                    <a:lumMod val="75000"/>
                  </a:schemeClr>
                </a:solidFill>
                <a:ea typeface="Roboto Condensed Light" panose="02000000000000000000" pitchFamily="2" charset="0"/>
              </a:rPr>
              <a:t>You will need between 5 and 10 dividers </a:t>
            </a:r>
            <a:endParaRPr lang="en-US" sz="1400" dirty="0"/>
          </a:p>
        </p:txBody>
      </p:sp>
      <p:sp>
        <p:nvSpPr>
          <p:cNvPr id="30" name="Rectangle 29"/>
          <p:cNvSpPr/>
          <p:nvPr/>
        </p:nvSpPr>
        <p:spPr>
          <a:xfrm>
            <a:off x="6415894" y="5032074"/>
            <a:ext cx="2242589" cy="1292662"/>
          </a:xfrm>
          <a:prstGeom prst="rect">
            <a:avLst/>
          </a:prstGeom>
        </p:spPr>
        <p:txBody>
          <a:bodyPr wrap="square">
            <a:spAutoFit/>
          </a:bodyPr>
          <a:lstStyle/>
          <a:p>
            <a:pPr algn="ctr">
              <a:lnSpc>
                <a:spcPct val="130000"/>
              </a:lnSpc>
            </a:pPr>
            <a:r>
              <a:rPr lang="en-US" sz="1600" b="1" dirty="0">
                <a:solidFill>
                  <a:schemeClr val="tx2">
                    <a:lumMod val="75000"/>
                  </a:schemeClr>
                </a:solidFill>
                <a:latin typeface="Bebas Neue" panose="020B0606020202050201"/>
                <a:ea typeface="Roboto Condensed Light" panose="02000000000000000000" pitchFamily="2" charset="0"/>
              </a:rPr>
              <a:t>Add the relevant checklist.</a:t>
            </a:r>
          </a:p>
          <a:p>
            <a:pPr algn="ctr">
              <a:lnSpc>
                <a:spcPct val="130000"/>
              </a:lnSpc>
            </a:pPr>
            <a:r>
              <a:rPr lang="en-US" sz="1400" dirty="0">
                <a:solidFill>
                  <a:schemeClr val="tx2">
                    <a:lumMod val="75000"/>
                  </a:schemeClr>
                </a:solidFill>
                <a:ea typeface="Roboto Condensed Light" panose="02000000000000000000" pitchFamily="2" charset="0"/>
              </a:rPr>
              <a:t>Check the NCNZ website for the recertification checklist</a:t>
            </a:r>
            <a:endParaRPr lang="en-US" sz="1400" dirty="0"/>
          </a:p>
        </p:txBody>
      </p:sp>
      <p:pic>
        <p:nvPicPr>
          <p:cNvPr id="2" name="Picture 1"/>
          <p:cNvPicPr>
            <a:picLocks noChangeAspect="1"/>
          </p:cNvPicPr>
          <p:nvPr/>
        </p:nvPicPr>
        <p:blipFill>
          <a:blip r:embed="rId3"/>
          <a:stretch>
            <a:fillRect/>
          </a:stretch>
        </p:blipFill>
        <p:spPr>
          <a:xfrm>
            <a:off x="3355227" y="2431877"/>
            <a:ext cx="2248633" cy="2275484"/>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4"/>
          <a:stretch>
            <a:fillRect/>
          </a:stretch>
        </p:blipFill>
        <p:spPr>
          <a:xfrm>
            <a:off x="330673" y="2431877"/>
            <a:ext cx="2560390" cy="2275484"/>
          </a:xfrm>
          <a:prstGeom prst="rect">
            <a:avLst/>
          </a:prstGeom>
          <a:ln>
            <a:noFill/>
          </a:ln>
          <a:effectLst>
            <a:outerShdw blurRad="292100" dist="139700" dir="2700000" algn="tl" rotWithShape="0">
              <a:srgbClr val="333333">
                <a:alpha val="65000"/>
              </a:srgbClr>
            </a:outerShdw>
          </a:effectLst>
        </p:spPr>
      </p:pic>
      <p:sp>
        <p:nvSpPr>
          <p:cNvPr id="17" name="Footer Placeholder 4"/>
          <p:cNvSpPr>
            <a:spLocks noGrp="1"/>
          </p:cNvSpPr>
          <p:nvPr>
            <p:ph type="ftr" sz="quarter" idx="11"/>
          </p:nvPr>
        </p:nvSpPr>
        <p:spPr>
          <a:xfrm>
            <a:off x="3028950" y="6356351"/>
            <a:ext cx="3086100" cy="365125"/>
          </a:xfrm>
        </p:spPr>
        <p:txBody>
          <a:bodyPr/>
          <a:lstStyle/>
          <a:p>
            <a:endParaRPr lang="en-US" dirty="0">
              <a:hlinkClick r:id="rId5"/>
            </a:endParaRPr>
          </a:p>
          <a:p>
            <a:r>
              <a:rPr lang="en-US" dirty="0">
                <a:hlinkClick r:id="rId5"/>
              </a:rPr>
              <a:t>www.nurse.org.nz</a:t>
            </a:r>
            <a:endParaRPr lang="en-US" dirty="0"/>
          </a:p>
          <a:p>
            <a:endParaRPr lang="en-US" dirty="0"/>
          </a:p>
        </p:txBody>
      </p:sp>
    </p:spTree>
    <p:extLst>
      <p:ext uri="{BB962C8B-B14F-4D97-AF65-F5344CB8AC3E}">
        <p14:creationId xmlns:p14="http://schemas.microsoft.com/office/powerpoint/2010/main" val="1631622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78890"/>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Index</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Create a simple index</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0" y="3222042"/>
            <a:ext cx="9144000" cy="2571749"/>
          </a:xfrm>
          <a:prstGeom prst="rect">
            <a:avLst/>
          </a:prstGeom>
          <a:solidFill>
            <a:schemeClr val="tx2">
              <a:lumMod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0341" y="2096917"/>
            <a:ext cx="3614057" cy="3569132"/>
          </a:xfrm>
          <a:prstGeom prst="rect">
            <a:avLst/>
          </a:prstGeom>
        </p:spPr>
      </p:pic>
      <p:sp>
        <p:nvSpPr>
          <p:cNvPr id="16" name="Rectangle 15"/>
          <p:cNvSpPr/>
          <p:nvPr/>
        </p:nvSpPr>
        <p:spPr>
          <a:xfrm>
            <a:off x="998633" y="3585412"/>
            <a:ext cx="3814110" cy="1772793"/>
          </a:xfrm>
          <a:prstGeom prst="rect">
            <a:avLst/>
          </a:prstGeom>
        </p:spPr>
        <p:txBody>
          <a:bodyPr wrap="square">
            <a:spAutoFit/>
          </a:bodyPr>
          <a:lstStyle/>
          <a:p>
            <a:pPr>
              <a:lnSpc>
                <a:spcPct val="130000"/>
              </a:lnSpc>
            </a:pPr>
            <a:r>
              <a:rPr lang="en-US" sz="1400" dirty="0">
                <a:solidFill>
                  <a:schemeClr val="bg1"/>
                </a:solidFill>
                <a:ea typeface="Roboto Condensed Light" panose="02000000000000000000" pitchFamily="2" charset="0"/>
              </a:rPr>
              <a:t>List all the contents you will need and use your dividers to make the 4 sections e.g. </a:t>
            </a:r>
          </a:p>
          <a:p>
            <a:pPr marL="171450" indent="-171450">
              <a:lnSpc>
                <a:spcPct val="130000"/>
              </a:lnSpc>
              <a:buAutoNum type="arabicPeriod"/>
            </a:pPr>
            <a:r>
              <a:rPr lang="en-US" sz="1400" dirty="0">
                <a:solidFill>
                  <a:schemeClr val="bg1"/>
                </a:solidFill>
                <a:ea typeface="Roboto Condensed Light" panose="02000000000000000000" pitchFamily="2" charset="0"/>
              </a:rPr>
              <a:t>Checklist and Annual Practising Certificate</a:t>
            </a:r>
          </a:p>
          <a:p>
            <a:pPr marL="171450" indent="-171450">
              <a:lnSpc>
                <a:spcPct val="130000"/>
              </a:lnSpc>
              <a:buAutoNum type="arabicPeriod"/>
            </a:pPr>
            <a:r>
              <a:rPr lang="en-US" sz="1400" dirty="0">
                <a:solidFill>
                  <a:schemeClr val="bg1"/>
                </a:solidFill>
                <a:ea typeface="Roboto Condensed Light" panose="02000000000000000000" pitchFamily="2" charset="0"/>
              </a:rPr>
              <a:t>Practice hours</a:t>
            </a:r>
          </a:p>
          <a:p>
            <a:pPr marL="171450" indent="-171450">
              <a:lnSpc>
                <a:spcPct val="130000"/>
              </a:lnSpc>
              <a:buAutoNum type="arabicPeriod"/>
            </a:pPr>
            <a:r>
              <a:rPr lang="en-US" sz="1400" dirty="0">
                <a:solidFill>
                  <a:schemeClr val="bg1"/>
                </a:solidFill>
                <a:ea typeface="Roboto Condensed Light" panose="02000000000000000000" pitchFamily="2" charset="0"/>
              </a:rPr>
              <a:t>Professional Development hours and reflection</a:t>
            </a:r>
          </a:p>
          <a:p>
            <a:pPr marL="171450" indent="-171450">
              <a:lnSpc>
                <a:spcPct val="130000"/>
              </a:lnSpc>
              <a:buAutoNum type="arabicPeriod"/>
            </a:pPr>
            <a:r>
              <a:rPr lang="en-US" sz="1400" dirty="0">
                <a:solidFill>
                  <a:schemeClr val="bg1"/>
                </a:solidFill>
                <a:ea typeface="Roboto Condensed Light" panose="02000000000000000000" pitchFamily="2" charset="0"/>
              </a:rPr>
              <a:t>Competence Assessments</a:t>
            </a:r>
          </a:p>
        </p:txBody>
      </p:sp>
      <p:sp>
        <p:nvSpPr>
          <p:cNvPr id="18" name="Oval 17"/>
          <p:cNvSpPr/>
          <p:nvPr/>
        </p:nvSpPr>
        <p:spPr>
          <a:xfrm>
            <a:off x="362132" y="4180325"/>
            <a:ext cx="548640" cy="548640"/>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a:xfrm>
            <a:off x="2602781" y="5812848"/>
            <a:ext cx="3692948" cy="547522"/>
          </a:xfrm>
          <a:prstGeom prst="rect">
            <a:avLst/>
          </a:prstGeom>
        </p:spPr>
        <p:txBody>
          <a:bodyPr wrap="square">
            <a:spAutoFit/>
          </a:bodyPr>
          <a:lstStyle/>
          <a:p>
            <a:pPr algn="ctr">
              <a:lnSpc>
                <a:spcPct val="130000"/>
              </a:lnSpc>
            </a:pPr>
            <a:r>
              <a:rPr lang="en-US" sz="1200" b="1" dirty="0">
                <a:latin typeface="Roboto Condensed Light" panose="02000000000000000000" pitchFamily="2" charset="0"/>
                <a:ea typeface="Roboto Condensed Light" panose="02000000000000000000" pitchFamily="2" charset="0"/>
              </a:rPr>
              <a:t>A simple index will help you and your portfolio assessor navigate your folder</a:t>
            </a:r>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325" y="4340345"/>
            <a:ext cx="228600" cy="228600"/>
          </a:xfrm>
          <a:prstGeom prst="rect">
            <a:avLst/>
          </a:prstGeom>
        </p:spPr>
      </p:pic>
      <p:sp>
        <p:nvSpPr>
          <p:cNvPr id="28" name="Rectangle 27"/>
          <p:cNvSpPr/>
          <p:nvPr/>
        </p:nvSpPr>
        <p:spPr>
          <a:xfrm>
            <a:off x="447825" y="2134397"/>
            <a:ext cx="4309913" cy="832536"/>
          </a:xfrm>
          <a:prstGeom prst="rect">
            <a:avLst/>
          </a:prstGeom>
        </p:spPr>
        <p:txBody>
          <a:bodyPr wrap="square">
            <a:spAutoFit/>
          </a:bodyPr>
          <a:lstStyle/>
          <a:p>
            <a:pPr algn="ctr">
              <a:lnSpc>
                <a:spcPct val="130000"/>
              </a:lnSpc>
            </a:pPr>
            <a:r>
              <a:rPr lang="en-US" sz="1400" b="1" dirty="0">
                <a:solidFill>
                  <a:schemeClr val="tx2">
                    <a:lumMod val="75000"/>
                  </a:schemeClr>
                </a:solidFill>
                <a:ea typeface="Roboto Condensed Light" panose="02000000000000000000" pitchFamily="2" charset="0"/>
              </a:rPr>
              <a:t>Refer to the NCNZ checklist and add a simple index </a:t>
            </a:r>
          </a:p>
          <a:p>
            <a:pPr algn="ctr">
              <a:lnSpc>
                <a:spcPct val="130000"/>
              </a:lnSpc>
            </a:pPr>
            <a:r>
              <a:rPr lang="en-US" sz="1400" b="1" dirty="0">
                <a:solidFill>
                  <a:schemeClr val="tx2">
                    <a:lumMod val="75000"/>
                  </a:schemeClr>
                </a:solidFill>
                <a:ea typeface="Roboto Condensed Light" panose="02000000000000000000" pitchFamily="2" charset="0"/>
              </a:rPr>
              <a:t>Your index doesn’t need page numbers.</a:t>
            </a:r>
          </a:p>
          <a:p>
            <a:pPr>
              <a:lnSpc>
                <a:spcPct val="130000"/>
              </a:lnSpc>
            </a:pPr>
            <a:endParaRPr lang="en-US" sz="900" dirty="0">
              <a:solidFill>
                <a:schemeClr val="tx2">
                  <a:lumMod val="75000"/>
                </a:schemeClr>
              </a:solidFill>
              <a:latin typeface="Roboto Condensed Light" panose="02000000000000000000" pitchFamily="2" charset="0"/>
              <a:ea typeface="Roboto Condensed Light" panose="02000000000000000000" pitchFamily="2" charset="0"/>
            </a:endParaRPr>
          </a:p>
        </p:txBody>
      </p:sp>
      <p:pic>
        <p:nvPicPr>
          <p:cNvPr id="29" name="Picture 2" descr="C:\Users\Liz\AppData\Local\Microsoft\Windows\Temporary Internet Files\Content.Outlook\4W9MSYUE\FullSizeRend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87731" y="2243716"/>
            <a:ext cx="3388806" cy="2134816"/>
          </a:xfrm>
          <a:prstGeom prst="rect">
            <a:avLst/>
          </a:prstGeom>
          <a:ln>
            <a:noFill/>
          </a:ln>
          <a:effectLst>
            <a:outerShdw blurRad="292100" dist="139700" dir="2700000" algn="tl" rotWithShape="0">
              <a:srgbClr val="333333">
                <a:alpha val="65000"/>
              </a:srgbClr>
            </a:outerShdw>
          </a:effectLst>
          <a:extLst/>
        </p:spPr>
      </p:pic>
      <p:sp>
        <p:nvSpPr>
          <p:cNvPr id="31" name="Footer Placeholder 4"/>
          <p:cNvSpPr>
            <a:spLocks noGrp="1"/>
          </p:cNvSpPr>
          <p:nvPr>
            <p:ph type="ftr" sz="quarter" idx="11"/>
          </p:nvPr>
        </p:nvSpPr>
        <p:spPr>
          <a:xfrm>
            <a:off x="3028950" y="6356351"/>
            <a:ext cx="3086100" cy="365125"/>
          </a:xfrm>
        </p:spPr>
        <p:txBody>
          <a:bodyPr/>
          <a:lstStyle/>
          <a:p>
            <a:endParaRPr lang="en-US" dirty="0">
              <a:hlinkClick r:id="rId5"/>
            </a:endParaRPr>
          </a:p>
          <a:p>
            <a:r>
              <a:rPr lang="en-US" dirty="0">
                <a:hlinkClick r:id="rId5"/>
              </a:rPr>
              <a:t>www.nurse.org.nz</a:t>
            </a:r>
            <a:endParaRPr lang="en-US" dirty="0"/>
          </a:p>
          <a:p>
            <a:endParaRPr lang="en-US" dirty="0"/>
          </a:p>
        </p:txBody>
      </p:sp>
      <p:sp>
        <p:nvSpPr>
          <p:cNvPr id="32" name="TextBox 31"/>
          <p:cNvSpPr txBox="1"/>
          <p:nvPr/>
        </p:nvSpPr>
        <p:spPr>
          <a:xfrm rot="1559634">
            <a:off x="4815757" y="2924654"/>
            <a:ext cx="2959943" cy="1384995"/>
          </a:xfrm>
          <a:prstGeom prst="rect">
            <a:avLst/>
          </a:prstGeom>
          <a:solidFill>
            <a:srgbClr val="FFFF00"/>
          </a:solidFill>
          <a:scene3d>
            <a:camera prst="orthographicFront"/>
            <a:lightRig rig="threePt" dir="t"/>
          </a:scene3d>
          <a:sp3d>
            <a:bevelT/>
          </a:sp3d>
        </p:spPr>
        <p:txBody>
          <a:bodyPr wrap="square" rtlCol="0">
            <a:spAutoFit/>
          </a:bodyPr>
          <a:lstStyle/>
          <a:p>
            <a:pPr algn="ctr"/>
            <a:r>
              <a:rPr lang="en-US" sz="2800" dirty="0">
                <a:solidFill>
                  <a:schemeClr val="tx2">
                    <a:lumMod val="50000"/>
                  </a:schemeClr>
                </a:solidFill>
                <a:latin typeface="Bebas Neue" panose="020B0606020202050201" pitchFamily="34" charset="0"/>
              </a:rPr>
              <a:t>Only include items required in the checklist</a:t>
            </a:r>
          </a:p>
        </p:txBody>
      </p:sp>
    </p:spTree>
    <p:extLst>
      <p:ext uri="{BB962C8B-B14F-4D97-AF65-F5344CB8AC3E}">
        <p14:creationId xmlns:p14="http://schemas.microsoft.com/office/powerpoint/2010/main" val="2071050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ppt_x"/>
                                          </p:val>
                                        </p:tav>
                                        <p:tav tm="100000">
                                          <p:val>
                                            <p:strVal val="#ppt_x"/>
                                          </p:val>
                                        </p:tav>
                                      </p:tavLst>
                                    </p:anim>
                                    <p:anim calcmode="lin" valueType="num">
                                      <p:cBhvr additive="base">
                                        <p:cTn id="11" dur="500" fill="hold"/>
                                        <p:tgtEl>
                                          <p:spTgt spid="18"/>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2843" y="1203114"/>
            <a:ext cx="9144000" cy="727443"/>
            <a:chOff x="0" y="633031"/>
            <a:chExt cx="12192000" cy="969924"/>
          </a:xfrm>
        </p:grpSpPr>
        <p:sp>
          <p:nvSpPr>
            <p:cNvPr id="5" name="TextBox 4"/>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Collecting your evidence</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effectLst>
                    <a:glow rad="228600">
                      <a:schemeClr val="accent4">
                        <a:satMod val="175000"/>
                        <a:alpha val="40000"/>
                      </a:schemeClr>
                    </a:glow>
                  </a:effectLst>
                </a:rPr>
                <a:t>Start with what you already have</a:t>
              </a:r>
              <a:r>
                <a:rPr lang="en-US" sz="1050" dirty="0">
                  <a:solidFill>
                    <a:schemeClr val="tx2">
                      <a:lumMod val="50000"/>
                    </a:schemeClr>
                  </a:solidFill>
                </a:rPr>
                <a:t>…</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 name="Rectangle 12"/>
          <p:cNvSpPr/>
          <p:nvPr/>
        </p:nvSpPr>
        <p:spPr>
          <a:xfrm>
            <a:off x="3310974" y="3588777"/>
            <a:ext cx="1920240" cy="1825283"/>
          </a:xfrm>
          <a:prstGeom prst="rect">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5263076" y="3588778"/>
            <a:ext cx="1920240" cy="1825283"/>
          </a:xfrm>
          <a:prstGeom prst="rect">
            <a:avLst/>
          </a:prstGeom>
          <a:solidFill>
            <a:schemeClr val="accent3">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7223760" y="3578560"/>
            <a:ext cx="1920240" cy="1825283"/>
          </a:xfrm>
          <a:prstGeom prst="rect">
            <a:avLst/>
          </a:prstGeom>
          <a:solidFill>
            <a:schemeClr val="accent4">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4566" y="2196463"/>
            <a:ext cx="3226888" cy="31878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1" name="Rectangle 20"/>
          <p:cNvSpPr/>
          <p:nvPr/>
        </p:nvSpPr>
        <p:spPr>
          <a:xfrm>
            <a:off x="3270530" y="3687363"/>
            <a:ext cx="1911658" cy="1470082"/>
          </a:xfrm>
          <a:prstGeom prst="rect">
            <a:avLst/>
          </a:prstGeom>
        </p:spPr>
        <p:txBody>
          <a:bodyPr wrap="square">
            <a:spAutoFit/>
          </a:bodyPr>
          <a:lstStyle/>
          <a:p>
            <a:pPr algn="ctr">
              <a:lnSpc>
                <a:spcPct val="130000"/>
              </a:lnSpc>
            </a:pPr>
            <a:r>
              <a:rPr lang="en-US" sz="1400" dirty="0">
                <a:solidFill>
                  <a:schemeClr val="bg1"/>
                </a:solidFill>
                <a:ea typeface="Roboto" panose="02000000000000000000" pitchFamily="2" charset="0"/>
              </a:rPr>
              <a:t>Use ‘post-it’ notes to indicate the items  which still need to be added- so you can see where you are up to</a:t>
            </a:r>
          </a:p>
        </p:txBody>
      </p:sp>
      <p:sp>
        <p:nvSpPr>
          <p:cNvPr id="22" name="Rectangle 21"/>
          <p:cNvSpPr/>
          <p:nvPr/>
        </p:nvSpPr>
        <p:spPr>
          <a:xfrm>
            <a:off x="5358241" y="3790399"/>
            <a:ext cx="1729909" cy="1190006"/>
          </a:xfrm>
          <a:prstGeom prst="rect">
            <a:avLst/>
          </a:prstGeom>
        </p:spPr>
        <p:txBody>
          <a:bodyPr wrap="square">
            <a:spAutoFit/>
          </a:bodyPr>
          <a:lstStyle/>
          <a:p>
            <a:pPr algn="ctr">
              <a:lnSpc>
                <a:spcPct val="130000"/>
              </a:lnSpc>
            </a:pPr>
            <a:r>
              <a:rPr lang="en-US" sz="1400" b="1" dirty="0">
                <a:ea typeface="Roboto Condensed Light" panose="02000000000000000000" pitchFamily="2" charset="0"/>
              </a:rPr>
              <a:t>Use the templates provided on the NCNZ Recertification audit webpages</a:t>
            </a:r>
          </a:p>
        </p:txBody>
      </p:sp>
      <p:sp>
        <p:nvSpPr>
          <p:cNvPr id="23" name="Rectangle 22"/>
          <p:cNvSpPr/>
          <p:nvPr/>
        </p:nvSpPr>
        <p:spPr>
          <a:xfrm>
            <a:off x="7223760" y="3687363"/>
            <a:ext cx="1953083" cy="1470082"/>
          </a:xfrm>
          <a:prstGeom prst="rect">
            <a:avLst/>
          </a:prstGeom>
        </p:spPr>
        <p:txBody>
          <a:bodyPr wrap="square">
            <a:spAutoFit/>
          </a:bodyPr>
          <a:lstStyle/>
          <a:p>
            <a:pPr algn="ctr">
              <a:lnSpc>
                <a:spcPct val="130000"/>
              </a:lnSpc>
            </a:pPr>
            <a:r>
              <a:rPr lang="en-US" sz="1400" b="1" dirty="0">
                <a:solidFill>
                  <a:schemeClr val="bg2"/>
                </a:solidFill>
                <a:ea typeface="Roboto Condensed Light" panose="02000000000000000000" pitchFamily="2" charset="0"/>
              </a:rPr>
              <a:t>Start with what you already have  e.g. attendance certificates and build up your evidence from there</a:t>
            </a:r>
          </a:p>
        </p:txBody>
      </p:sp>
      <p:sp>
        <p:nvSpPr>
          <p:cNvPr id="2" name="Rectangle 1"/>
          <p:cNvSpPr/>
          <p:nvPr/>
        </p:nvSpPr>
        <p:spPr>
          <a:xfrm>
            <a:off x="3937195" y="2280588"/>
            <a:ext cx="4572000" cy="1172629"/>
          </a:xfrm>
          <a:prstGeom prst="rect">
            <a:avLst/>
          </a:prstGeom>
        </p:spPr>
        <p:txBody>
          <a:bodyPr>
            <a:spAutoFit/>
          </a:bodyPr>
          <a:lstStyle/>
          <a:p>
            <a:pPr algn="ctr">
              <a:lnSpc>
                <a:spcPct val="130000"/>
              </a:lnSpc>
            </a:pPr>
            <a:r>
              <a:rPr lang="en-US" b="1" dirty="0">
                <a:solidFill>
                  <a:schemeClr val="bg2"/>
                </a:solidFill>
                <a:effectLst>
                  <a:glow rad="228600">
                    <a:schemeClr val="accent1">
                      <a:satMod val="175000"/>
                      <a:alpha val="40000"/>
                    </a:schemeClr>
                  </a:glow>
                </a:effectLst>
                <a:latin typeface="Roboto" panose="02000000000000000000" pitchFamily="2" charset="0"/>
                <a:ea typeface="Roboto" panose="02000000000000000000" pitchFamily="2" charset="0"/>
              </a:rPr>
              <a:t>Remember</a:t>
            </a:r>
          </a:p>
          <a:p>
            <a:pPr algn="ctr">
              <a:lnSpc>
                <a:spcPct val="130000"/>
              </a:lnSpc>
            </a:pPr>
            <a:r>
              <a:rPr lang="en-US" b="1" i="1" dirty="0">
                <a:solidFill>
                  <a:schemeClr val="accent1">
                    <a:lumMod val="60000"/>
                    <a:lumOff val="40000"/>
                  </a:schemeClr>
                </a:solidFill>
                <a:latin typeface="Roboto Condensed Light" panose="02000000000000000000" pitchFamily="2" charset="0"/>
                <a:ea typeface="Roboto Condensed Light" panose="02000000000000000000" pitchFamily="2" charset="0"/>
              </a:rPr>
              <a:t>Filling a portfolio doesn’t need to be a linear process.</a:t>
            </a:r>
          </a:p>
        </p:txBody>
      </p:sp>
      <p:sp>
        <p:nvSpPr>
          <p:cNvPr id="17" name="TextBox 16"/>
          <p:cNvSpPr txBox="1"/>
          <p:nvPr/>
        </p:nvSpPr>
        <p:spPr>
          <a:xfrm rot="19831024">
            <a:off x="128307" y="2383749"/>
            <a:ext cx="2498114" cy="523220"/>
          </a:xfrm>
          <a:prstGeom prst="rect">
            <a:avLst/>
          </a:prstGeom>
          <a:solidFill>
            <a:srgbClr val="FFFF00"/>
          </a:solidFill>
          <a:scene3d>
            <a:camera prst="orthographicFront"/>
            <a:lightRig rig="threePt" dir="t"/>
          </a:scene3d>
          <a:sp3d>
            <a:bevelT/>
          </a:sp3d>
        </p:spPr>
        <p:txBody>
          <a:bodyPr wrap="square" rtlCol="0">
            <a:spAutoFit/>
          </a:bodyPr>
          <a:lstStyle/>
          <a:p>
            <a:pPr algn="ctr"/>
            <a:r>
              <a:rPr lang="en-US" sz="2800" dirty="0">
                <a:solidFill>
                  <a:schemeClr val="tx2">
                    <a:lumMod val="50000"/>
                  </a:schemeClr>
                </a:solidFill>
                <a:latin typeface="Bebas Neue" panose="020B0606020202050201" pitchFamily="34" charset="0"/>
              </a:rPr>
              <a:t>Keep it simple</a:t>
            </a:r>
          </a:p>
        </p:txBody>
      </p:sp>
      <p:sp>
        <p:nvSpPr>
          <p:cNvPr id="20" name="Footer Placeholder 4"/>
          <p:cNvSpPr>
            <a:spLocks noGrp="1"/>
          </p:cNvSpPr>
          <p:nvPr>
            <p:ph type="ftr" sz="quarter" idx="11"/>
          </p:nvPr>
        </p:nvSpPr>
        <p:spPr>
          <a:xfrm>
            <a:off x="3028950" y="6356351"/>
            <a:ext cx="3086100" cy="365125"/>
          </a:xfrm>
        </p:spPr>
        <p:txBody>
          <a:bodyPr/>
          <a:lstStyle/>
          <a:p>
            <a:endParaRPr lang="en-US" dirty="0">
              <a:hlinkClick r:id="rId3"/>
            </a:endParaRPr>
          </a:p>
          <a:p>
            <a:r>
              <a:rPr lang="en-US" dirty="0">
                <a:hlinkClick r:id="rId3"/>
              </a:rPr>
              <a:t>www.nurse.org.nz</a:t>
            </a:r>
            <a:endParaRPr lang="en-US" dirty="0"/>
          </a:p>
          <a:p>
            <a:endParaRPr lang="en-US" dirty="0"/>
          </a:p>
        </p:txBody>
      </p:sp>
    </p:spTree>
    <p:extLst>
      <p:ext uri="{BB962C8B-B14F-4D97-AF65-F5344CB8AC3E}">
        <p14:creationId xmlns:p14="http://schemas.microsoft.com/office/powerpoint/2010/main" val="75843196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31" presetClass="entr" presetSubtype="0"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1000" fill="hold"/>
                                        <p:tgtEl>
                                          <p:spTgt spid="2"/>
                                        </p:tgtEl>
                                        <p:attrNameLst>
                                          <p:attrName>ppt_w</p:attrName>
                                        </p:attrNameLst>
                                      </p:cBhvr>
                                      <p:tavLst>
                                        <p:tav tm="0">
                                          <p:val>
                                            <p:fltVal val="0"/>
                                          </p:val>
                                        </p:tav>
                                        <p:tav tm="100000">
                                          <p:val>
                                            <p:strVal val="#ppt_w"/>
                                          </p:val>
                                        </p:tav>
                                      </p:tavLst>
                                    </p:anim>
                                    <p:anim calcmode="lin" valueType="num">
                                      <p:cBhvr>
                                        <p:cTn id="41" dur="1000" fill="hold"/>
                                        <p:tgtEl>
                                          <p:spTgt spid="2"/>
                                        </p:tgtEl>
                                        <p:attrNameLst>
                                          <p:attrName>ppt_h</p:attrName>
                                        </p:attrNameLst>
                                      </p:cBhvr>
                                      <p:tavLst>
                                        <p:tav tm="0">
                                          <p:val>
                                            <p:fltVal val="0"/>
                                          </p:val>
                                        </p:tav>
                                        <p:tav tm="100000">
                                          <p:val>
                                            <p:strVal val="#ppt_h"/>
                                          </p:val>
                                        </p:tav>
                                      </p:tavLst>
                                    </p:anim>
                                    <p:anim calcmode="lin" valueType="num">
                                      <p:cBhvr>
                                        <p:cTn id="42" dur="1000" fill="hold"/>
                                        <p:tgtEl>
                                          <p:spTgt spid="2"/>
                                        </p:tgtEl>
                                        <p:attrNameLst>
                                          <p:attrName>style.rotation</p:attrName>
                                        </p:attrNameLst>
                                      </p:cBhvr>
                                      <p:tavLst>
                                        <p:tav tm="0">
                                          <p:val>
                                            <p:fltVal val="90"/>
                                          </p:val>
                                        </p:tav>
                                        <p:tav tm="100000">
                                          <p:val>
                                            <p:fltVal val="0"/>
                                          </p:val>
                                        </p:tav>
                                      </p:tavLst>
                                    </p:anim>
                                    <p:animEffect transition="in" filter="fade">
                                      <p:cBhvr>
                                        <p:cTn id="4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1" grpId="0"/>
      <p:bldP spid="22" grpId="0"/>
      <p:bldP spid="23" grpId="0"/>
      <p:bldP spid="2" grpId="0"/>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0574" y="113101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About Nurseportfolio.nz</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A new way to present your recertification audit</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Rectangle 11"/>
          <p:cNvSpPr/>
          <p:nvPr/>
        </p:nvSpPr>
        <p:spPr>
          <a:xfrm>
            <a:off x="5444018" y="2378885"/>
            <a:ext cx="3692948" cy="932563"/>
          </a:xfrm>
          <a:prstGeom prst="rect">
            <a:avLst/>
          </a:prstGeom>
        </p:spPr>
        <p:txBody>
          <a:bodyPr wrap="square">
            <a:spAutoFit/>
          </a:bodyPr>
          <a:lstStyle/>
          <a:p>
            <a:pPr>
              <a:lnSpc>
                <a:spcPct val="130000"/>
              </a:lnSpc>
            </a:pPr>
            <a:r>
              <a:rPr lang="en-US" sz="1400" dirty="0">
                <a:solidFill>
                  <a:schemeClr val="tx2">
                    <a:lumMod val="75000"/>
                  </a:schemeClr>
                </a:solidFill>
                <a:effectLst>
                  <a:glow rad="228600">
                    <a:schemeClr val="accent4">
                      <a:satMod val="175000"/>
                      <a:alpha val="40000"/>
                    </a:schemeClr>
                  </a:glow>
                </a:effectLst>
                <a:ea typeface="Roboto Condensed Light" panose="02000000000000000000" pitchFamily="2" charset="0"/>
              </a:rPr>
              <a:t>The College provides free access to the Nurseportfolio.nz platform for all College members through the website</a:t>
            </a:r>
          </a:p>
        </p:txBody>
      </p:sp>
      <p:sp>
        <p:nvSpPr>
          <p:cNvPr id="13" name="TextBox 12"/>
          <p:cNvSpPr txBox="1"/>
          <p:nvPr/>
        </p:nvSpPr>
        <p:spPr>
          <a:xfrm>
            <a:off x="5444018" y="2128563"/>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Access</a:t>
            </a:r>
          </a:p>
        </p:txBody>
      </p:sp>
      <p:sp>
        <p:nvSpPr>
          <p:cNvPr id="14" name="Oval 13"/>
          <p:cNvSpPr/>
          <p:nvPr/>
        </p:nvSpPr>
        <p:spPr>
          <a:xfrm>
            <a:off x="4750023" y="2128563"/>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5901" y="2288583"/>
            <a:ext cx="228600" cy="228600"/>
          </a:xfrm>
          <a:prstGeom prst="rect">
            <a:avLst/>
          </a:prstGeom>
        </p:spPr>
      </p:pic>
      <p:sp>
        <p:nvSpPr>
          <p:cNvPr id="16" name="Rectangle 15"/>
          <p:cNvSpPr/>
          <p:nvPr/>
        </p:nvSpPr>
        <p:spPr>
          <a:xfrm>
            <a:off x="5455157" y="3564046"/>
            <a:ext cx="3719417" cy="932563"/>
          </a:xfrm>
          <a:prstGeom prst="rect">
            <a:avLst/>
          </a:prstGeom>
        </p:spPr>
        <p:txBody>
          <a:bodyPr wrap="square">
            <a:spAutoFit/>
          </a:bodyPr>
          <a:lstStyle/>
          <a:p>
            <a:pPr>
              <a:lnSpc>
                <a:spcPct val="130000"/>
              </a:lnSpc>
            </a:pPr>
            <a:r>
              <a:rPr lang="en-US" sz="1400" dirty="0">
                <a:solidFill>
                  <a:schemeClr val="tx2">
                    <a:lumMod val="75000"/>
                  </a:schemeClr>
                </a:solidFill>
                <a:ea typeface="Roboto Condensed Light" panose="02000000000000000000" pitchFamily="2" charset="0"/>
              </a:rPr>
              <a:t>There are more presentation options e.g. audio links, uploads, feedback directly onto the site pages.</a:t>
            </a:r>
          </a:p>
        </p:txBody>
      </p:sp>
      <p:sp>
        <p:nvSpPr>
          <p:cNvPr id="17" name="TextBox 16"/>
          <p:cNvSpPr txBox="1"/>
          <p:nvPr/>
        </p:nvSpPr>
        <p:spPr>
          <a:xfrm>
            <a:off x="5394102" y="3288814"/>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Presentation styles</a:t>
            </a:r>
          </a:p>
        </p:txBody>
      </p:sp>
      <p:sp>
        <p:nvSpPr>
          <p:cNvPr id="18" name="Oval 17"/>
          <p:cNvSpPr/>
          <p:nvPr/>
        </p:nvSpPr>
        <p:spPr>
          <a:xfrm>
            <a:off x="4738700" y="3204003"/>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5433143" y="4751867"/>
            <a:ext cx="3692948" cy="652486"/>
          </a:xfrm>
          <a:prstGeom prst="rect">
            <a:avLst/>
          </a:prstGeom>
        </p:spPr>
        <p:txBody>
          <a:bodyPr wrap="square">
            <a:spAutoFit/>
          </a:bodyPr>
          <a:lstStyle/>
          <a:p>
            <a:pPr>
              <a:lnSpc>
                <a:spcPct val="130000"/>
              </a:lnSpc>
            </a:pPr>
            <a:r>
              <a:rPr lang="en-US" sz="1400" dirty="0">
                <a:solidFill>
                  <a:schemeClr val="tx2">
                    <a:lumMod val="75000"/>
                  </a:schemeClr>
                </a:solidFill>
                <a:ea typeface="Roboto Condensed Light" panose="02000000000000000000" pitchFamily="2" charset="0"/>
              </a:rPr>
              <a:t>You will present the same evidence as in a hard copy/ folder</a:t>
            </a:r>
          </a:p>
        </p:txBody>
      </p:sp>
      <p:sp>
        <p:nvSpPr>
          <p:cNvPr id="20" name="TextBox 19"/>
          <p:cNvSpPr txBox="1"/>
          <p:nvPr/>
        </p:nvSpPr>
        <p:spPr>
          <a:xfrm>
            <a:off x="5394102" y="4431388"/>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Content</a:t>
            </a:r>
          </a:p>
        </p:txBody>
      </p:sp>
      <p:sp>
        <p:nvSpPr>
          <p:cNvPr id="21" name="Oval 20"/>
          <p:cNvSpPr/>
          <p:nvPr/>
        </p:nvSpPr>
        <p:spPr>
          <a:xfrm>
            <a:off x="4768310" y="4333666"/>
            <a:ext cx="548640" cy="548640"/>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a:xfrm>
            <a:off x="5444017" y="5946227"/>
            <a:ext cx="4300057" cy="932563"/>
          </a:xfrm>
          <a:prstGeom prst="rect">
            <a:avLst/>
          </a:prstGeom>
        </p:spPr>
        <p:txBody>
          <a:bodyPr wrap="square">
            <a:spAutoFit/>
          </a:bodyPr>
          <a:lstStyle/>
          <a:p>
            <a:pPr>
              <a:lnSpc>
                <a:spcPct val="130000"/>
              </a:lnSpc>
            </a:pPr>
            <a:r>
              <a:rPr lang="en-US" sz="1400" dirty="0">
                <a:solidFill>
                  <a:schemeClr val="tx2">
                    <a:lumMod val="75000"/>
                  </a:schemeClr>
                </a:solidFill>
                <a:ea typeface="Roboto Condensed Light" panose="02000000000000000000" pitchFamily="2" charset="0"/>
              </a:rPr>
              <a:t>Access is via </a:t>
            </a:r>
            <a:r>
              <a:rPr lang="en-US" sz="1400" dirty="0">
                <a:solidFill>
                  <a:schemeClr val="tx2">
                    <a:lumMod val="75000"/>
                  </a:schemeClr>
                </a:solidFill>
                <a:ea typeface="Roboto Condensed Light" panose="02000000000000000000" pitchFamily="2" charset="0"/>
                <a:hlinkClick r:id="rId3"/>
              </a:rPr>
              <a:t>www.nurse.org.nz</a:t>
            </a:r>
            <a:endParaRPr lang="en-US" sz="1400" dirty="0">
              <a:solidFill>
                <a:schemeClr val="tx2">
                  <a:lumMod val="75000"/>
                </a:schemeClr>
              </a:solidFill>
              <a:ea typeface="Roboto Condensed Light" panose="02000000000000000000" pitchFamily="2" charset="0"/>
            </a:endParaRPr>
          </a:p>
          <a:p>
            <a:pPr>
              <a:lnSpc>
                <a:spcPct val="130000"/>
              </a:lnSpc>
            </a:pPr>
            <a:endParaRPr lang="en-US" sz="1400" dirty="0">
              <a:solidFill>
                <a:schemeClr val="tx2">
                  <a:lumMod val="75000"/>
                </a:schemeClr>
              </a:solidFill>
              <a:ea typeface="Roboto Condensed Light" panose="02000000000000000000" pitchFamily="2" charset="0"/>
            </a:endParaRPr>
          </a:p>
          <a:p>
            <a:pPr>
              <a:lnSpc>
                <a:spcPct val="130000"/>
              </a:lnSpc>
            </a:pPr>
            <a:endParaRPr lang="en-US" sz="1400" dirty="0">
              <a:solidFill>
                <a:schemeClr val="tx2">
                  <a:lumMod val="75000"/>
                </a:schemeClr>
              </a:solidFill>
              <a:ea typeface="Roboto Condensed Light" panose="02000000000000000000" pitchFamily="2" charset="0"/>
            </a:endParaRPr>
          </a:p>
        </p:txBody>
      </p:sp>
      <p:sp>
        <p:nvSpPr>
          <p:cNvPr id="23" name="TextBox 22"/>
          <p:cNvSpPr txBox="1"/>
          <p:nvPr/>
        </p:nvSpPr>
        <p:spPr>
          <a:xfrm>
            <a:off x="5433143" y="5585959"/>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Register</a:t>
            </a:r>
          </a:p>
        </p:txBody>
      </p:sp>
      <p:sp>
        <p:nvSpPr>
          <p:cNvPr id="24" name="Oval 23"/>
          <p:cNvSpPr/>
          <p:nvPr/>
        </p:nvSpPr>
        <p:spPr>
          <a:xfrm>
            <a:off x="4788312" y="5480835"/>
            <a:ext cx="548640" cy="548640"/>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6517" y="3354926"/>
            <a:ext cx="228600" cy="228600"/>
          </a:xfrm>
          <a:prstGeom prst="rect">
            <a:avLst/>
          </a:prstGeom>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8330" y="4503671"/>
            <a:ext cx="228600" cy="228600"/>
          </a:xfrm>
          <a:prstGeom prst="rect">
            <a:avLst/>
          </a:prstGeom>
        </p:spPr>
      </p:pic>
      <p:pic>
        <p:nvPicPr>
          <p:cNvPr id="27"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48332" y="5656325"/>
            <a:ext cx="228600" cy="228600"/>
          </a:xfrm>
          <a:prstGeom prst="rect">
            <a:avLst/>
          </a:prstGeom>
        </p:spPr>
      </p:pic>
      <p:pic>
        <p:nvPicPr>
          <p:cNvPr id="28" name="Picture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0682" y="2035041"/>
            <a:ext cx="4380677" cy="3558326"/>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8"/>
          <a:stretch>
            <a:fillRect/>
          </a:stretch>
        </p:blipFill>
        <p:spPr>
          <a:xfrm>
            <a:off x="371474" y="2175675"/>
            <a:ext cx="4098925" cy="2327996"/>
          </a:xfrm>
          <a:prstGeom prst="rect">
            <a:avLst/>
          </a:prstGeom>
        </p:spPr>
      </p:pic>
      <p:pic>
        <p:nvPicPr>
          <p:cNvPr id="31" name="Picture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52107" y="3847171"/>
            <a:ext cx="1428142" cy="2565337"/>
          </a:xfrm>
          <a:prstGeom prst="rect">
            <a:avLst/>
          </a:prstGeom>
          <a:ln>
            <a:noFill/>
          </a:ln>
          <a:effectLst>
            <a:outerShdw blurRad="292100" dist="139700" dir="2700000" algn="tl" rotWithShape="0">
              <a:srgbClr val="333333">
                <a:alpha val="65000"/>
              </a:srgbClr>
            </a:outerShdw>
          </a:effectLst>
        </p:spPr>
      </p:pic>
      <p:sp>
        <p:nvSpPr>
          <p:cNvPr id="32" name="Footer Placeholder 4"/>
          <p:cNvSpPr>
            <a:spLocks noGrp="1"/>
          </p:cNvSpPr>
          <p:nvPr>
            <p:ph type="ftr" sz="quarter" idx="11"/>
          </p:nvPr>
        </p:nvSpPr>
        <p:spPr>
          <a:xfrm>
            <a:off x="3028950" y="6356351"/>
            <a:ext cx="3086100" cy="365125"/>
          </a:xfrm>
        </p:spPr>
        <p:txBody>
          <a:bodyPr/>
          <a:lstStyle/>
          <a:p>
            <a:endParaRPr lang="en-US" dirty="0">
              <a:hlinkClick r:id="rId3"/>
            </a:endParaRPr>
          </a:p>
          <a:p>
            <a:r>
              <a:rPr lang="en-US" dirty="0">
                <a:hlinkClick r:id="rId3"/>
              </a:rPr>
              <a:t>www.nurse.org.nz</a:t>
            </a:r>
            <a:endParaRPr lang="en-US" dirty="0"/>
          </a:p>
          <a:p>
            <a:endParaRPr lang="en-US" dirty="0"/>
          </a:p>
        </p:txBody>
      </p:sp>
      <p:pic>
        <p:nvPicPr>
          <p:cNvPr id="33" name="Picture 32"/>
          <p:cNvPicPr>
            <a:picLocks noChangeAspect="1"/>
          </p:cNvPicPr>
          <p:nvPr/>
        </p:nvPicPr>
        <p:blipFill>
          <a:blip r:embed="rId10"/>
          <a:stretch>
            <a:fillRect/>
          </a:stretch>
        </p:blipFill>
        <p:spPr>
          <a:xfrm>
            <a:off x="2991678" y="4408062"/>
            <a:ext cx="991309" cy="1547229"/>
          </a:xfrm>
          <a:prstGeom prst="rect">
            <a:avLst/>
          </a:prstGeom>
        </p:spPr>
      </p:pic>
    </p:spTree>
    <p:extLst>
      <p:ext uri="{BB962C8B-B14F-4D97-AF65-F5344CB8AC3E}">
        <p14:creationId xmlns:p14="http://schemas.microsoft.com/office/powerpoint/2010/main" val="3498616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1"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308998"/>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First steps</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Nurseportfolio.nz </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Rectangle 11"/>
          <p:cNvSpPr/>
          <p:nvPr/>
        </p:nvSpPr>
        <p:spPr>
          <a:xfrm>
            <a:off x="963417" y="1507606"/>
            <a:ext cx="3692948" cy="652486"/>
          </a:xfrm>
          <a:prstGeom prst="rect">
            <a:avLst/>
          </a:prstGeom>
        </p:spPr>
        <p:txBody>
          <a:bodyPr wrap="square">
            <a:spAutoFit/>
          </a:bodyPr>
          <a:lstStyle/>
          <a:p>
            <a:pPr>
              <a:lnSpc>
                <a:spcPct val="130000"/>
              </a:lnSpc>
            </a:pPr>
            <a:r>
              <a:rPr lang="en-US" sz="1400" dirty="0">
                <a:solidFill>
                  <a:schemeClr val="tx2">
                    <a:lumMod val="75000"/>
                  </a:schemeClr>
                </a:solidFill>
                <a:ea typeface="Roboto Condensed Light" panose="02000000000000000000" pitchFamily="2" charset="0"/>
              </a:rPr>
              <a:t>The front page shows your activity and provides help for your to start your portfolio.</a:t>
            </a:r>
          </a:p>
        </p:txBody>
      </p:sp>
      <p:sp>
        <p:nvSpPr>
          <p:cNvPr id="13" name="TextBox 12"/>
          <p:cNvSpPr txBox="1"/>
          <p:nvPr/>
        </p:nvSpPr>
        <p:spPr>
          <a:xfrm>
            <a:off x="963417" y="1198343"/>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Front/ dashboard page</a:t>
            </a:r>
          </a:p>
        </p:txBody>
      </p:sp>
      <p:sp>
        <p:nvSpPr>
          <p:cNvPr id="14" name="Oval 13"/>
          <p:cNvSpPr/>
          <p:nvPr/>
        </p:nvSpPr>
        <p:spPr>
          <a:xfrm>
            <a:off x="356507" y="1189147"/>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527" y="1366368"/>
            <a:ext cx="228600" cy="228600"/>
          </a:xfrm>
          <a:prstGeom prst="rect">
            <a:avLst/>
          </a:prstGeom>
        </p:spPr>
      </p:pic>
      <p:sp>
        <p:nvSpPr>
          <p:cNvPr id="16" name="Rectangle 15"/>
          <p:cNvSpPr/>
          <p:nvPr/>
        </p:nvSpPr>
        <p:spPr>
          <a:xfrm>
            <a:off x="984835" y="2673140"/>
            <a:ext cx="3692948" cy="652486"/>
          </a:xfrm>
          <a:prstGeom prst="rect">
            <a:avLst/>
          </a:prstGeom>
        </p:spPr>
        <p:txBody>
          <a:bodyPr wrap="square">
            <a:spAutoFit/>
          </a:bodyPr>
          <a:lstStyle/>
          <a:p>
            <a:pPr>
              <a:lnSpc>
                <a:spcPct val="130000"/>
              </a:lnSpc>
            </a:pPr>
            <a:r>
              <a:rPr lang="en-US" sz="1400" dirty="0">
                <a:solidFill>
                  <a:schemeClr val="tx2">
                    <a:lumMod val="75000"/>
                  </a:schemeClr>
                </a:solidFill>
                <a:ea typeface="Roboto Condensed Light" panose="02000000000000000000" pitchFamily="2" charset="0"/>
              </a:rPr>
              <a:t>Use the ‘help’ button to access help guides and FAQs  on how to set up your portfolio</a:t>
            </a:r>
          </a:p>
        </p:txBody>
      </p:sp>
      <p:sp>
        <p:nvSpPr>
          <p:cNvPr id="17" name="TextBox 16"/>
          <p:cNvSpPr txBox="1"/>
          <p:nvPr/>
        </p:nvSpPr>
        <p:spPr>
          <a:xfrm>
            <a:off x="963415" y="2327635"/>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Use the resources</a:t>
            </a:r>
          </a:p>
        </p:txBody>
      </p:sp>
      <p:sp>
        <p:nvSpPr>
          <p:cNvPr id="18" name="Oval 17"/>
          <p:cNvSpPr/>
          <p:nvPr/>
        </p:nvSpPr>
        <p:spPr>
          <a:xfrm>
            <a:off x="356507" y="2292836"/>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963415" y="3781947"/>
            <a:ext cx="3692948" cy="652486"/>
          </a:xfrm>
          <a:prstGeom prst="rect">
            <a:avLst/>
          </a:prstGeom>
        </p:spPr>
        <p:txBody>
          <a:bodyPr wrap="square">
            <a:spAutoFit/>
          </a:bodyPr>
          <a:lstStyle/>
          <a:p>
            <a:pPr>
              <a:lnSpc>
                <a:spcPct val="130000"/>
              </a:lnSpc>
            </a:pPr>
            <a:r>
              <a:rPr lang="en-US" sz="1400" dirty="0">
                <a:solidFill>
                  <a:schemeClr val="tx2">
                    <a:lumMod val="75000"/>
                  </a:schemeClr>
                </a:solidFill>
                <a:ea typeface="Roboto Condensed Light" panose="02000000000000000000" pitchFamily="2" charset="0"/>
              </a:rPr>
              <a:t>You can search for colleagues who are also registered on the site.</a:t>
            </a:r>
          </a:p>
        </p:txBody>
      </p:sp>
      <p:sp>
        <p:nvSpPr>
          <p:cNvPr id="20" name="TextBox 19"/>
          <p:cNvSpPr txBox="1"/>
          <p:nvPr/>
        </p:nvSpPr>
        <p:spPr>
          <a:xfrm>
            <a:off x="942479" y="3486465"/>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Link with Colleagues</a:t>
            </a:r>
          </a:p>
        </p:txBody>
      </p:sp>
      <p:sp>
        <p:nvSpPr>
          <p:cNvPr id="21" name="Oval 20"/>
          <p:cNvSpPr/>
          <p:nvPr/>
        </p:nvSpPr>
        <p:spPr>
          <a:xfrm>
            <a:off x="334876" y="3404747"/>
            <a:ext cx="548640" cy="548640"/>
          </a:xfrm>
          <a:prstGeom prst="ellipse">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a:xfrm>
            <a:off x="942479" y="4782756"/>
            <a:ext cx="3800972" cy="1492716"/>
          </a:xfrm>
          <a:prstGeom prst="rect">
            <a:avLst/>
          </a:prstGeom>
        </p:spPr>
        <p:txBody>
          <a:bodyPr wrap="square">
            <a:spAutoFit/>
          </a:bodyPr>
          <a:lstStyle/>
          <a:p>
            <a:pPr>
              <a:lnSpc>
                <a:spcPct val="130000"/>
              </a:lnSpc>
            </a:pPr>
            <a:r>
              <a:rPr lang="en-US" sz="1400" dirty="0">
                <a:solidFill>
                  <a:schemeClr val="tx2">
                    <a:lumMod val="75000"/>
                  </a:schemeClr>
                </a:solidFill>
                <a:ea typeface="Roboto Condensed Light" panose="02000000000000000000" pitchFamily="2" charset="0"/>
              </a:rPr>
              <a:t>Select the appropriate competencies for your practice e.g. most will be RN (clinical), ‘</a:t>
            </a:r>
            <a:r>
              <a:rPr lang="en-US" sz="1400" i="1" dirty="0">
                <a:solidFill>
                  <a:schemeClr val="tx2">
                    <a:lumMod val="75000"/>
                  </a:schemeClr>
                </a:solidFill>
                <a:ea typeface="Roboto Condensed Light" panose="02000000000000000000" pitchFamily="2" charset="0"/>
              </a:rPr>
              <a:t>copy a collection</a:t>
            </a:r>
            <a:r>
              <a:rPr lang="en-US" sz="1400" dirty="0">
                <a:solidFill>
                  <a:schemeClr val="tx2">
                    <a:lumMod val="75000"/>
                  </a:schemeClr>
                </a:solidFill>
                <a:ea typeface="Roboto Condensed Light" panose="02000000000000000000" pitchFamily="2" charset="0"/>
              </a:rPr>
              <a:t>’ then your portfolio will be populated with the competencies and you can start to personalise.</a:t>
            </a:r>
          </a:p>
        </p:txBody>
      </p:sp>
      <p:sp>
        <p:nvSpPr>
          <p:cNvPr id="23" name="TextBox 22"/>
          <p:cNvSpPr txBox="1"/>
          <p:nvPr/>
        </p:nvSpPr>
        <p:spPr>
          <a:xfrm>
            <a:off x="929807" y="4487972"/>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Tailored system</a:t>
            </a:r>
          </a:p>
        </p:txBody>
      </p:sp>
      <p:sp>
        <p:nvSpPr>
          <p:cNvPr id="24" name="Oval 23"/>
          <p:cNvSpPr/>
          <p:nvPr/>
        </p:nvSpPr>
        <p:spPr>
          <a:xfrm>
            <a:off x="326511" y="4508436"/>
            <a:ext cx="548640" cy="548640"/>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896" y="2458701"/>
            <a:ext cx="228600" cy="228600"/>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751" y="3564767"/>
            <a:ext cx="228600" cy="228600"/>
          </a:xfrm>
          <a:prstGeom prst="rect">
            <a:avLst/>
          </a:prstGeom>
        </p:spPr>
      </p:pic>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751" y="4668456"/>
            <a:ext cx="228600" cy="228600"/>
          </a:xfrm>
          <a:prstGeom prst="rect">
            <a:avLst/>
          </a:prstGeom>
        </p:spPr>
      </p:pic>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77118" y="1290951"/>
            <a:ext cx="4380677" cy="3558326"/>
          </a:xfrm>
          <a:prstGeom prst="rect">
            <a:avLst/>
          </a:prstGeom>
        </p:spPr>
      </p:pic>
      <p:sp>
        <p:nvSpPr>
          <p:cNvPr id="32" name="Rectangle 31"/>
          <p:cNvSpPr/>
          <p:nvPr/>
        </p:nvSpPr>
        <p:spPr>
          <a:xfrm>
            <a:off x="4929188" y="5200194"/>
            <a:ext cx="4054794" cy="1212640"/>
          </a:xfrm>
          <a:prstGeom prst="rect">
            <a:avLst/>
          </a:prstGeom>
          <a:solidFill>
            <a:schemeClr val="accent2">
              <a:lumMod val="75000"/>
            </a:schemeClr>
          </a:solidFill>
          <a:scene3d>
            <a:camera prst="orthographicFront"/>
            <a:lightRig rig="threePt" dir="t"/>
          </a:scene3d>
          <a:sp3d>
            <a:bevelT/>
          </a:sp3d>
        </p:spPr>
        <p:txBody>
          <a:bodyPr wrap="square">
            <a:spAutoFit/>
          </a:bodyPr>
          <a:lstStyle/>
          <a:p>
            <a:pPr algn="ctr">
              <a:lnSpc>
                <a:spcPct val="130000"/>
              </a:lnSpc>
            </a:pPr>
            <a:r>
              <a:rPr lang="en-US" sz="1400" dirty="0">
                <a:solidFill>
                  <a:schemeClr val="bg1"/>
                </a:solidFill>
                <a:ea typeface="Roboto Condensed Light" panose="02000000000000000000" pitchFamily="2" charset="0"/>
              </a:rPr>
              <a:t>The College has collections for </a:t>
            </a:r>
          </a:p>
          <a:p>
            <a:pPr marL="171450" indent="-171450" algn="ctr">
              <a:lnSpc>
                <a:spcPct val="130000"/>
              </a:lnSpc>
              <a:buFont typeface="Arial" panose="020B0604020202020204" pitchFamily="34" charset="0"/>
              <a:buChar char="•"/>
            </a:pPr>
            <a:r>
              <a:rPr lang="en-US" sz="1400" dirty="0">
                <a:solidFill>
                  <a:schemeClr val="bg1"/>
                </a:solidFill>
                <a:ea typeface="Roboto Condensed Light" panose="02000000000000000000" pitchFamily="2" charset="0"/>
              </a:rPr>
              <a:t>RNs in clinical, management, research, policy, education, clinical management</a:t>
            </a:r>
          </a:p>
          <a:p>
            <a:pPr marL="171450" indent="-171450" algn="ctr">
              <a:lnSpc>
                <a:spcPct val="130000"/>
              </a:lnSpc>
              <a:buFont typeface="Arial" panose="020B0604020202020204" pitchFamily="34" charset="0"/>
              <a:buChar char="•"/>
            </a:pPr>
            <a:r>
              <a:rPr lang="en-US" sz="1400" dirty="0">
                <a:solidFill>
                  <a:schemeClr val="bg1"/>
                </a:solidFill>
                <a:ea typeface="Roboto Condensed Light" panose="02000000000000000000" pitchFamily="2" charset="0"/>
              </a:rPr>
              <a:t>Nurse Practitioners</a:t>
            </a:r>
          </a:p>
        </p:txBody>
      </p:sp>
      <p:pic>
        <p:nvPicPr>
          <p:cNvPr id="2" name="Picture 1"/>
          <p:cNvPicPr>
            <a:picLocks noChangeAspect="1"/>
          </p:cNvPicPr>
          <p:nvPr/>
        </p:nvPicPr>
        <p:blipFill>
          <a:blip r:embed="rId7"/>
          <a:stretch>
            <a:fillRect/>
          </a:stretch>
        </p:blipFill>
        <p:spPr>
          <a:xfrm>
            <a:off x="4929188" y="1442500"/>
            <a:ext cx="4122753" cy="2352230"/>
          </a:xfrm>
          <a:prstGeom prst="rect">
            <a:avLst/>
          </a:prstGeom>
        </p:spPr>
      </p:pic>
      <p:sp>
        <p:nvSpPr>
          <p:cNvPr id="31" name="TextBox 30"/>
          <p:cNvSpPr txBox="1"/>
          <p:nvPr/>
        </p:nvSpPr>
        <p:spPr>
          <a:xfrm rot="1559634">
            <a:off x="4356681" y="3477600"/>
            <a:ext cx="2471281" cy="338554"/>
          </a:xfrm>
          <a:prstGeom prst="rect">
            <a:avLst/>
          </a:prstGeom>
          <a:solidFill>
            <a:srgbClr val="FFFF00"/>
          </a:solidFill>
          <a:scene3d>
            <a:camera prst="orthographicFront"/>
            <a:lightRig rig="threePt" dir="t"/>
          </a:scene3d>
          <a:sp3d>
            <a:bevelT/>
          </a:sp3d>
        </p:spPr>
        <p:txBody>
          <a:bodyPr wrap="square" rtlCol="0">
            <a:spAutoFit/>
          </a:bodyPr>
          <a:lstStyle/>
          <a:p>
            <a:pPr algn="ctr"/>
            <a:r>
              <a:rPr lang="en-US" sz="1600" dirty="0">
                <a:solidFill>
                  <a:schemeClr val="tx2">
                    <a:lumMod val="50000"/>
                  </a:schemeClr>
                </a:solidFill>
                <a:latin typeface="Bebas Neue" panose="020B0606020202050201" pitchFamily="34" charset="0"/>
              </a:rPr>
              <a:t>Remember the Privacy Act</a:t>
            </a:r>
          </a:p>
        </p:txBody>
      </p:sp>
    </p:spTree>
    <p:extLst>
      <p:ext uri="{BB962C8B-B14F-4D97-AF65-F5344CB8AC3E}">
        <p14:creationId xmlns:p14="http://schemas.microsoft.com/office/powerpoint/2010/main" val="5771462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down)">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1" grpId="0" animBg="1"/>
      <p:bldP spid="24" grpId="0" animBg="1"/>
      <p:bldP spid="32"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153258"/>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Share </a:t>
              </a:r>
            </a:p>
          </p:txBody>
        </p:sp>
        <p:sp>
          <p:nvSpPr>
            <p:cNvPr id="6" name="Rectangle 5"/>
            <p:cNvSpPr/>
            <p:nvPr/>
          </p:nvSpPr>
          <p:spPr>
            <a:xfrm>
              <a:off x="623667" y="1119330"/>
              <a:ext cx="10944665" cy="338555"/>
            </a:xfrm>
            <a:prstGeom prst="rect">
              <a:avLst/>
            </a:prstGeom>
            <a:scene3d>
              <a:camera prst="orthographicFront"/>
              <a:lightRig rig="threePt" dir="t"/>
            </a:scene3d>
            <a:sp3d>
              <a:bevelT/>
            </a:sp3d>
          </p:spPr>
          <p:txBody>
            <a:bodyPr wrap="square">
              <a:spAutoFit/>
            </a:bodyPr>
            <a:lstStyle/>
            <a:p>
              <a:pPr algn="ctr"/>
              <a:r>
                <a:rPr lang="en-US" sz="1050" dirty="0">
                  <a:solidFill>
                    <a:schemeClr val="tx2">
                      <a:lumMod val="50000"/>
                    </a:schemeClr>
                  </a:solidFill>
                </a:rPr>
                <a:t>Share your portfolio</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p:cNvGrpSpPr/>
          <p:nvPr/>
        </p:nvGrpSpPr>
        <p:grpSpPr>
          <a:xfrm>
            <a:off x="4582551" y="2005331"/>
            <a:ext cx="4185312" cy="3697208"/>
            <a:chOff x="2358218" y="2177834"/>
            <a:chExt cx="4217987" cy="3438526"/>
          </a:xfrm>
          <a:effectLst>
            <a:reflection blurRad="6350" stA="52000" endA="300" endPos="35000" dir="5400000" sy="-100000" algn="bl" rotWithShape="0"/>
          </a:effectLst>
        </p:grpSpPr>
        <p:sp>
          <p:nvSpPr>
            <p:cNvPr id="13" name="Freeform 12"/>
            <p:cNvSpPr>
              <a:spLocks/>
            </p:cNvSpPr>
            <p:nvPr/>
          </p:nvSpPr>
          <p:spPr bwMode="auto">
            <a:xfrm>
              <a:off x="3858405" y="2562009"/>
              <a:ext cx="1076325" cy="879475"/>
            </a:xfrm>
            <a:custGeom>
              <a:avLst/>
              <a:gdLst>
                <a:gd name="T0" fmla="*/ 182 w 678"/>
                <a:gd name="T1" fmla="*/ 554 h 554"/>
                <a:gd name="T2" fmla="*/ 678 w 678"/>
                <a:gd name="T3" fmla="*/ 218 h 554"/>
                <a:gd name="T4" fmla="*/ 541 w 678"/>
                <a:gd name="T5" fmla="*/ 0 h 554"/>
                <a:gd name="T6" fmla="*/ 0 w 678"/>
                <a:gd name="T7" fmla="*/ 365 h 554"/>
                <a:gd name="T8" fmla="*/ 182 w 678"/>
                <a:gd name="T9" fmla="*/ 554 h 554"/>
              </a:gdLst>
              <a:ahLst/>
              <a:cxnLst>
                <a:cxn ang="0">
                  <a:pos x="T0" y="T1"/>
                </a:cxn>
                <a:cxn ang="0">
                  <a:pos x="T2" y="T3"/>
                </a:cxn>
                <a:cxn ang="0">
                  <a:pos x="T4" y="T5"/>
                </a:cxn>
                <a:cxn ang="0">
                  <a:pos x="T6" y="T7"/>
                </a:cxn>
                <a:cxn ang="0">
                  <a:pos x="T8" y="T9"/>
                </a:cxn>
              </a:cxnLst>
              <a:rect l="0" t="0" r="r" b="b"/>
              <a:pathLst>
                <a:path w="678" h="554">
                  <a:moveTo>
                    <a:pt x="182" y="554"/>
                  </a:moveTo>
                  <a:lnTo>
                    <a:pt x="678" y="218"/>
                  </a:lnTo>
                  <a:lnTo>
                    <a:pt x="541" y="0"/>
                  </a:lnTo>
                  <a:lnTo>
                    <a:pt x="0" y="365"/>
                  </a:lnTo>
                  <a:lnTo>
                    <a:pt x="182" y="554"/>
                  </a:lnTo>
                  <a:close/>
                </a:path>
              </a:pathLst>
            </a:custGeom>
            <a:gradFill>
              <a:gsLst>
                <a:gs pos="0">
                  <a:schemeClr val="accent3">
                    <a:lumMod val="75000"/>
                  </a:schemeClr>
                </a:gs>
                <a:gs pos="80000">
                  <a:schemeClr val="accent3"/>
                </a:gs>
              </a:gsLst>
              <a:lin ang="10800000" scaled="1"/>
            </a:gradFill>
            <a:ln>
              <a:noFill/>
            </a:ln>
            <a:scene3d>
              <a:camera prst="orthographicFront"/>
              <a:lightRig rig="threePt" dir="t"/>
            </a:scene3d>
            <a:sp3d>
              <a:bevelT w="152400" h="50800" prst="softRound"/>
            </a:sp3d>
            <a:extLst/>
          </p:spPr>
          <p:txBody>
            <a:bodyPr vert="horz" wrap="square" lIns="68580" tIns="34290" rIns="68580" bIns="34290" numCol="1" anchor="t" anchorCtr="0" compatLnSpc="1">
              <a:prstTxWarp prst="textNoShape">
                <a:avLst/>
              </a:prstTxWarp>
            </a:bodyPr>
            <a:lstStyle/>
            <a:p>
              <a:endParaRPr lang="id-ID" sz="1350"/>
            </a:p>
          </p:txBody>
        </p:sp>
        <p:sp>
          <p:nvSpPr>
            <p:cNvPr id="14" name="Freeform 13"/>
            <p:cNvSpPr>
              <a:spLocks/>
            </p:cNvSpPr>
            <p:nvPr/>
          </p:nvSpPr>
          <p:spPr bwMode="auto">
            <a:xfrm>
              <a:off x="2358218" y="4084422"/>
              <a:ext cx="3652837" cy="1531938"/>
            </a:xfrm>
            <a:custGeom>
              <a:avLst/>
              <a:gdLst>
                <a:gd name="T0" fmla="*/ 2075 w 2301"/>
                <a:gd name="T1" fmla="*/ 0 h 965"/>
                <a:gd name="T2" fmla="*/ 226 w 2301"/>
                <a:gd name="T3" fmla="*/ 593 h 965"/>
                <a:gd name="T4" fmla="*/ 0 w 2301"/>
                <a:gd name="T5" fmla="*/ 965 h 965"/>
                <a:gd name="T6" fmla="*/ 2301 w 2301"/>
                <a:gd name="T7" fmla="*/ 375 h 965"/>
                <a:gd name="T8" fmla="*/ 2075 w 2301"/>
                <a:gd name="T9" fmla="*/ 0 h 965"/>
              </a:gdLst>
              <a:ahLst/>
              <a:cxnLst>
                <a:cxn ang="0">
                  <a:pos x="T0" y="T1"/>
                </a:cxn>
                <a:cxn ang="0">
                  <a:pos x="T2" y="T3"/>
                </a:cxn>
                <a:cxn ang="0">
                  <a:pos x="T4" y="T5"/>
                </a:cxn>
                <a:cxn ang="0">
                  <a:pos x="T6" y="T7"/>
                </a:cxn>
                <a:cxn ang="0">
                  <a:pos x="T8" y="T9"/>
                </a:cxn>
              </a:cxnLst>
              <a:rect l="0" t="0" r="r" b="b"/>
              <a:pathLst>
                <a:path w="2301" h="965">
                  <a:moveTo>
                    <a:pt x="2075" y="0"/>
                  </a:moveTo>
                  <a:lnTo>
                    <a:pt x="226" y="593"/>
                  </a:lnTo>
                  <a:lnTo>
                    <a:pt x="0" y="965"/>
                  </a:lnTo>
                  <a:lnTo>
                    <a:pt x="2301" y="375"/>
                  </a:lnTo>
                  <a:lnTo>
                    <a:pt x="2075" y="0"/>
                  </a:lnTo>
                  <a:close/>
                </a:path>
              </a:pathLst>
            </a:custGeom>
            <a:gradFill>
              <a:gsLst>
                <a:gs pos="0">
                  <a:schemeClr val="accent1">
                    <a:lumMod val="75000"/>
                  </a:schemeClr>
                </a:gs>
                <a:gs pos="80000">
                  <a:schemeClr val="accent1"/>
                </a:gs>
              </a:gsLst>
              <a:lin ang="10800000" scaled="1"/>
            </a:gradFill>
            <a:ln>
              <a:noFill/>
            </a:ln>
            <a:scene3d>
              <a:camera prst="orthographicFront"/>
              <a:lightRig rig="threePt" dir="t"/>
            </a:scene3d>
            <a:sp3d>
              <a:bevelT w="152400" h="50800" prst="softRound"/>
            </a:sp3d>
            <a:extLst/>
          </p:spPr>
          <p:txBody>
            <a:bodyPr vert="horz" wrap="square" lIns="68580" tIns="34290" rIns="68580" bIns="34290" numCol="1" anchor="t" anchorCtr="0" compatLnSpc="1">
              <a:prstTxWarp prst="textNoShape">
                <a:avLst/>
              </a:prstTxWarp>
            </a:bodyPr>
            <a:lstStyle/>
            <a:p>
              <a:endParaRPr lang="id-ID" sz="1350"/>
            </a:p>
          </p:txBody>
        </p:sp>
        <p:sp>
          <p:nvSpPr>
            <p:cNvPr id="15" name="Freeform 14"/>
            <p:cNvSpPr>
              <a:spLocks/>
            </p:cNvSpPr>
            <p:nvPr/>
          </p:nvSpPr>
          <p:spPr bwMode="auto">
            <a:xfrm>
              <a:off x="2929718" y="3141447"/>
              <a:ext cx="2511425" cy="1538288"/>
            </a:xfrm>
            <a:custGeom>
              <a:avLst/>
              <a:gdLst>
                <a:gd name="T0" fmla="*/ 1352 w 1582"/>
                <a:gd name="T1" fmla="*/ 0 h 969"/>
                <a:gd name="T2" fmla="*/ 226 w 1582"/>
                <a:gd name="T3" fmla="*/ 594 h 969"/>
                <a:gd name="T4" fmla="*/ 0 w 1582"/>
                <a:gd name="T5" fmla="*/ 969 h 969"/>
                <a:gd name="T6" fmla="*/ 1582 w 1582"/>
                <a:gd name="T7" fmla="*/ 379 h 969"/>
                <a:gd name="T8" fmla="*/ 1352 w 1582"/>
                <a:gd name="T9" fmla="*/ 0 h 969"/>
              </a:gdLst>
              <a:ahLst/>
              <a:cxnLst>
                <a:cxn ang="0">
                  <a:pos x="T0" y="T1"/>
                </a:cxn>
                <a:cxn ang="0">
                  <a:pos x="T2" y="T3"/>
                </a:cxn>
                <a:cxn ang="0">
                  <a:pos x="T4" y="T5"/>
                </a:cxn>
                <a:cxn ang="0">
                  <a:pos x="T6" y="T7"/>
                </a:cxn>
                <a:cxn ang="0">
                  <a:pos x="T8" y="T9"/>
                </a:cxn>
              </a:cxnLst>
              <a:rect l="0" t="0" r="r" b="b"/>
              <a:pathLst>
                <a:path w="1582" h="969">
                  <a:moveTo>
                    <a:pt x="1352" y="0"/>
                  </a:moveTo>
                  <a:lnTo>
                    <a:pt x="226" y="594"/>
                  </a:lnTo>
                  <a:lnTo>
                    <a:pt x="0" y="969"/>
                  </a:lnTo>
                  <a:lnTo>
                    <a:pt x="1582" y="379"/>
                  </a:lnTo>
                  <a:lnTo>
                    <a:pt x="1352" y="0"/>
                  </a:lnTo>
                  <a:close/>
                </a:path>
              </a:pathLst>
            </a:custGeom>
            <a:gradFill>
              <a:gsLst>
                <a:gs pos="0">
                  <a:schemeClr val="accent2">
                    <a:lumMod val="75000"/>
                  </a:schemeClr>
                </a:gs>
                <a:gs pos="80000">
                  <a:schemeClr val="accent2"/>
                </a:gs>
              </a:gsLst>
              <a:lin ang="10800000" scaled="1"/>
            </a:gradFill>
            <a:ln>
              <a:noFill/>
            </a:ln>
            <a:scene3d>
              <a:camera prst="orthographicFront"/>
              <a:lightRig rig="threePt" dir="t"/>
            </a:scene3d>
            <a:sp3d>
              <a:bevelT w="152400" h="50800" prst="softRound"/>
            </a:sp3d>
            <a:extLst/>
          </p:spPr>
          <p:txBody>
            <a:bodyPr vert="horz" wrap="square" lIns="68580" tIns="34290" rIns="68580" bIns="34290" numCol="1" anchor="t" anchorCtr="0" compatLnSpc="1">
              <a:prstTxWarp prst="textNoShape">
                <a:avLst/>
              </a:prstTxWarp>
            </a:bodyPr>
            <a:lstStyle/>
            <a:p>
              <a:endParaRPr lang="id-ID" sz="1350"/>
            </a:p>
          </p:txBody>
        </p:sp>
        <p:sp>
          <p:nvSpPr>
            <p:cNvPr id="16" name="Freeform 15"/>
            <p:cNvSpPr>
              <a:spLocks/>
            </p:cNvSpPr>
            <p:nvPr/>
          </p:nvSpPr>
          <p:spPr bwMode="auto">
            <a:xfrm>
              <a:off x="2358218" y="5025809"/>
              <a:ext cx="4217987" cy="590550"/>
            </a:xfrm>
            <a:custGeom>
              <a:avLst/>
              <a:gdLst>
                <a:gd name="T0" fmla="*/ 226 w 2657"/>
                <a:gd name="T1" fmla="*/ 0 h 372"/>
                <a:gd name="T2" fmla="*/ 0 w 2657"/>
                <a:gd name="T3" fmla="*/ 372 h 372"/>
                <a:gd name="T4" fmla="*/ 2657 w 2657"/>
                <a:gd name="T5" fmla="*/ 372 h 372"/>
                <a:gd name="T6" fmla="*/ 2431 w 2657"/>
                <a:gd name="T7" fmla="*/ 0 h 372"/>
                <a:gd name="T8" fmla="*/ 226 w 2657"/>
                <a:gd name="T9" fmla="*/ 0 h 372"/>
              </a:gdLst>
              <a:ahLst/>
              <a:cxnLst>
                <a:cxn ang="0">
                  <a:pos x="T0" y="T1"/>
                </a:cxn>
                <a:cxn ang="0">
                  <a:pos x="T2" y="T3"/>
                </a:cxn>
                <a:cxn ang="0">
                  <a:pos x="T4" y="T5"/>
                </a:cxn>
                <a:cxn ang="0">
                  <a:pos x="T6" y="T7"/>
                </a:cxn>
                <a:cxn ang="0">
                  <a:pos x="T8" y="T9"/>
                </a:cxn>
              </a:cxnLst>
              <a:rect l="0" t="0" r="r" b="b"/>
              <a:pathLst>
                <a:path w="2657" h="372">
                  <a:moveTo>
                    <a:pt x="226" y="0"/>
                  </a:moveTo>
                  <a:lnTo>
                    <a:pt x="0" y="372"/>
                  </a:lnTo>
                  <a:lnTo>
                    <a:pt x="2657" y="372"/>
                  </a:lnTo>
                  <a:lnTo>
                    <a:pt x="2431" y="0"/>
                  </a:lnTo>
                  <a:lnTo>
                    <a:pt x="226" y="0"/>
                  </a:lnTo>
                  <a:close/>
                </a:path>
              </a:pathLst>
            </a:custGeom>
            <a:gradFill>
              <a:gsLst>
                <a:gs pos="50000">
                  <a:schemeClr val="accent1"/>
                </a:gs>
                <a:gs pos="100000">
                  <a:schemeClr val="accent1">
                    <a:lumMod val="60000"/>
                    <a:lumOff val="40000"/>
                  </a:schemeClr>
                </a:gs>
              </a:gsLst>
              <a:lin ang="10800000" scaled="1"/>
            </a:gradFill>
            <a:ln>
              <a:noFill/>
            </a:ln>
            <a:scene3d>
              <a:camera prst="orthographicFront"/>
              <a:lightRig rig="threePt" dir="t"/>
            </a:scene3d>
            <a:sp3d>
              <a:bevelT w="152400" h="50800" prst="softRound"/>
            </a:sp3d>
            <a:extLst/>
          </p:spPr>
          <p:txBody>
            <a:bodyPr vert="horz" wrap="square" lIns="68580" tIns="34290" rIns="68580" bIns="34290" numCol="1" anchor="t" anchorCtr="0" compatLnSpc="1">
              <a:prstTxWarp prst="textNoShape">
                <a:avLst/>
              </a:prstTxWarp>
            </a:bodyPr>
            <a:lstStyle/>
            <a:p>
              <a:endParaRPr lang="id-ID" sz="1350"/>
            </a:p>
          </p:txBody>
        </p:sp>
        <p:sp>
          <p:nvSpPr>
            <p:cNvPr id="17" name="Freeform 16"/>
            <p:cNvSpPr>
              <a:spLocks/>
            </p:cNvSpPr>
            <p:nvPr/>
          </p:nvSpPr>
          <p:spPr bwMode="auto">
            <a:xfrm>
              <a:off x="3493280" y="3141447"/>
              <a:ext cx="1947862" cy="601663"/>
            </a:xfrm>
            <a:custGeom>
              <a:avLst/>
              <a:gdLst>
                <a:gd name="T0" fmla="*/ 1227 w 1227"/>
                <a:gd name="T1" fmla="*/ 379 h 379"/>
                <a:gd name="T2" fmla="*/ 997 w 1227"/>
                <a:gd name="T3" fmla="*/ 0 h 379"/>
                <a:gd name="T4" fmla="*/ 230 w 1227"/>
                <a:gd name="T5" fmla="*/ 0 h 379"/>
                <a:gd name="T6" fmla="*/ 0 w 1227"/>
                <a:gd name="T7" fmla="*/ 379 h 379"/>
                <a:gd name="T8" fmla="*/ 1227 w 1227"/>
                <a:gd name="T9" fmla="*/ 379 h 379"/>
              </a:gdLst>
              <a:ahLst/>
              <a:cxnLst>
                <a:cxn ang="0">
                  <a:pos x="T0" y="T1"/>
                </a:cxn>
                <a:cxn ang="0">
                  <a:pos x="T2" y="T3"/>
                </a:cxn>
                <a:cxn ang="0">
                  <a:pos x="T4" y="T5"/>
                </a:cxn>
                <a:cxn ang="0">
                  <a:pos x="T6" y="T7"/>
                </a:cxn>
                <a:cxn ang="0">
                  <a:pos x="T8" y="T9"/>
                </a:cxn>
              </a:cxnLst>
              <a:rect l="0" t="0" r="r" b="b"/>
              <a:pathLst>
                <a:path w="1227" h="379">
                  <a:moveTo>
                    <a:pt x="1227" y="379"/>
                  </a:moveTo>
                  <a:lnTo>
                    <a:pt x="997" y="0"/>
                  </a:lnTo>
                  <a:lnTo>
                    <a:pt x="230" y="0"/>
                  </a:lnTo>
                  <a:lnTo>
                    <a:pt x="0" y="379"/>
                  </a:lnTo>
                  <a:lnTo>
                    <a:pt x="1227" y="379"/>
                  </a:lnTo>
                  <a:close/>
                </a:path>
              </a:pathLst>
            </a:custGeom>
            <a:gradFill>
              <a:gsLst>
                <a:gs pos="50000">
                  <a:schemeClr val="accent3"/>
                </a:gs>
                <a:gs pos="100000">
                  <a:schemeClr val="accent3">
                    <a:lumMod val="60000"/>
                    <a:lumOff val="40000"/>
                  </a:schemeClr>
                </a:gs>
              </a:gsLst>
              <a:lin ang="10800000" scaled="1"/>
            </a:gradFill>
            <a:ln>
              <a:noFill/>
            </a:ln>
            <a:scene3d>
              <a:camera prst="orthographicFront"/>
              <a:lightRig rig="threePt" dir="t"/>
            </a:scene3d>
            <a:sp3d>
              <a:bevelT w="152400" h="50800" prst="softRound"/>
            </a:sp3d>
            <a:extLst/>
          </p:spPr>
          <p:txBody>
            <a:bodyPr vert="horz" wrap="square" lIns="68580" tIns="34290" rIns="68580" bIns="34290" numCol="1" anchor="t" anchorCtr="0" compatLnSpc="1">
              <a:prstTxWarp prst="textNoShape">
                <a:avLst/>
              </a:prstTxWarp>
            </a:bodyPr>
            <a:lstStyle/>
            <a:p>
              <a:endParaRPr lang="id-ID" sz="1350"/>
            </a:p>
          </p:txBody>
        </p:sp>
        <p:sp>
          <p:nvSpPr>
            <p:cNvPr id="18" name="Freeform 17"/>
            <p:cNvSpPr>
              <a:spLocks/>
            </p:cNvSpPr>
            <p:nvPr/>
          </p:nvSpPr>
          <p:spPr bwMode="auto">
            <a:xfrm>
              <a:off x="2929718" y="4084422"/>
              <a:ext cx="3076575" cy="595313"/>
            </a:xfrm>
            <a:custGeom>
              <a:avLst/>
              <a:gdLst>
                <a:gd name="T0" fmla="*/ 226 w 1938"/>
                <a:gd name="T1" fmla="*/ 0 h 375"/>
                <a:gd name="T2" fmla="*/ 0 w 1938"/>
                <a:gd name="T3" fmla="*/ 375 h 375"/>
                <a:gd name="T4" fmla="*/ 1938 w 1938"/>
                <a:gd name="T5" fmla="*/ 375 h 375"/>
                <a:gd name="T6" fmla="*/ 1712 w 1938"/>
                <a:gd name="T7" fmla="*/ 0 h 375"/>
                <a:gd name="T8" fmla="*/ 226 w 1938"/>
                <a:gd name="T9" fmla="*/ 0 h 375"/>
              </a:gdLst>
              <a:ahLst/>
              <a:cxnLst>
                <a:cxn ang="0">
                  <a:pos x="T0" y="T1"/>
                </a:cxn>
                <a:cxn ang="0">
                  <a:pos x="T2" y="T3"/>
                </a:cxn>
                <a:cxn ang="0">
                  <a:pos x="T4" y="T5"/>
                </a:cxn>
                <a:cxn ang="0">
                  <a:pos x="T6" y="T7"/>
                </a:cxn>
                <a:cxn ang="0">
                  <a:pos x="T8" y="T9"/>
                </a:cxn>
              </a:cxnLst>
              <a:rect l="0" t="0" r="r" b="b"/>
              <a:pathLst>
                <a:path w="1938" h="375">
                  <a:moveTo>
                    <a:pt x="226" y="0"/>
                  </a:moveTo>
                  <a:lnTo>
                    <a:pt x="0" y="375"/>
                  </a:lnTo>
                  <a:lnTo>
                    <a:pt x="1938" y="375"/>
                  </a:lnTo>
                  <a:lnTo>
                    <a:pt x="1712" y="0"/>
                  </a:lnTo>
                  <a:lnTo>
                    <a:pt x="226" y="0"/>
                  </a:lnTo>
                  <a:close/>
                </a:path>
              </a:pathLst>
            </a:custGeom>
            <a:gradFill>
              <a:gsLst>
                <a:gs pos="50000">
                  <a:schemeClr val="accent2"/>
                </a:gs>
                <a:gs pos="100000">
                  <a:schemeClr val="accent2">
                    <a:lumMod val="60000"/>
                    <a:lumOff val="40000"/>
                  </a:schemeClr>
                </a:gs>
              </a:gsLst>
              <a:lin ang="10800000" scaled="1"/>
            </a:gradFill>
            <a:ln>
              <a:noFill/>
            </a:ln>
            <a:scene3d>
              <a:camera prst="orthographicFront"/>
              <a:lightRig rig="threePt" dir="t"/>
            </a:scene3d>
            <a:sp3d>
              <a:bevelT w="152400" h="50800" prst="softRound"/>
            </a:sp3d>
            <a:extLst/>
          </p:spPr>
          <p:txBody>
            <a:bodyPr vert="horz" wrap="square" lIns="68580" tIns="34290" rIns="68580" bIns="34290" numCol="1" anchor="t" anchorCtr="0" compatLnSpc="1">
              <a:prstTxWarp prst="textNoShape">
                <a:avLst/>
              </a:prstTxWarp>
            </a:bodyPr>
            <a:lstStyle/>
            <a:p>
              <a:endParaRPr lang="id-ID" sz="1350"/>
            </a:p>
          </p:txBody>
        </p:sp>
        <p:sp>
          <p:nvSpPr>
            <p:cNvPr id="19" name="Freeform 18"/>
            <p:cNvSpPr>
              <a:spLocks/>
            </p:cNvSpPr>
            <p:nvPr/>
          </p:nvSpPr>
          <p:spPr bwMode="auto">
            <a:xfrm>
              <a:off x="4009120" y="2177834"/>
              <a:ext cx="935037" cy="730250"/>
            </a:xfrm>
            <a:custGeom>
              <a:avLst/>
              <a:gdLst>
                <a:gd name="T0" fmla="*/ 0 w 589"/>
                <a:gd name="T1" fmla="*/ 460 h 460"/>
                <a:gd name="T2" fmla="*/ 589 w 589"/>
                <a:gd name="T3" fmla="*/ 460 h 460"/>
                <a:gd name="T4" fmla="*/ 300 w 589"/>
                <a:gd name="T5" fmla="*/ 0 h 460"/>
                <a:gd name="T6" fmla="*/ 0 w 589"/>
                <a:gd name="T7" fmla="*/ 460 h 460"/>
              </a:gdLst>
              <a:ahLst/>
              <a:cxnLst>
                <a:cxn ang="0">
                  <a:pos x="T0" y="T1"/>
                </a:cxn>
                <a:cxn ang="0">
                  <a:pos x="T2" y="T3"/>
                </a:cxn>
                <a:cxn ang="0">
                  <a:pos x="T4" y="T5"/>
                </a:cxn>
                <a:cxn ang="0">
                  <a:pos x="T6" y="T7"/>
                </a:cxn>
              </a:cxnLst>
              <a:rect l="0" t="0" r="r" b="b"/>
              <a:pathLst>
                <a:path w="589" h="460">
                  <a:moveTo>
                    <a:pt x="0" y="460"/>
                  </a:moveTo>
                  <a:lnTo>
                    <a:pt x="589" y="460"/>
                  </a:lnTo>
                  <a:lnTo>
                    <a:pt x="300" y="0"/>
                  </a:lnTo>
                  <a:lnTo>
                    <a:pt x="0" y="460"/>
                  </a:lnTo>
                  <a:close/>
                </a:path>
              </a:pathLst>
            </a:custGeom>
            <a:gradFill>
              <a:gsLst>
                <a:gs pos="50000">
                  <a:schemeClr val="accent5"/>
                </a:gs>
                <a:gs pos="100000">
                  <a:schemeClr val="accent5">
                    <a:lumMod val="60000"/>
                    <a:lumOff val="40000"/>
                  </a:schemeClr>
                </a:gs>
              </a:gsLst>
              <a:lin ang="10800000" scaled="1"/>
            </a:gradFill>
            <a:ln>
              <a:noFill/>
            </a:ln>
            <a:scene3d>
              <a:camera prst="orthographicFront"/>
              <a:lightRig rig="threePt" dir="t"/>
            </a:scene3d>
            <a:sp3d>
              <a:bevelT w="152400" h="50800" prst="softRound"/>
            </a:sp3d>
            <a:extLst/>
          </p:spPr>
          <p:txBody>
            <a:bodyPr vert="horz" wrap="square" lIns="68580" tIns="34290" rIns="68580" bIns="34290" numCol="1" anchor="t" anchorCtr="0" compatLnSpc="1">
              <a:prstTxWarp prst="textNoShape">
                <a:avLst/>
              </a:prstTxWarp>
            </a:bodyPr>
            <a:lstStyle/>
            <a:p>
              <a:endParaRPr lang="id-ID" sz="1350"/>
            </a:p>
          </p:txBody>
        </p:sp>
      </p:grpSp>
      <p:sp>
        <p:nvSpPr>
          <p:cNvPr id="20" name="Rectangle 19"/>
          <p:cNvSpPr/>
          <p:nvPr/>
        </p:nvSpPr>
        <p:spPr>
          <a:xfrm>
            <a:off x="889603" y="5271652"/>
            <a:ext cx="3692948" cy="430887"/>
          </a:xfrm>
          <a:prstGeom prst="rect">
            <a:avLst/>
          </a:prstGeom>
        </p:spPr>
        <p:txBody>
          <a:bodyPr wrap="square">
            <a:spAutoFit/>
          </a:bodyPr>
          <a:lstStyle/>
          <a:p>
            <a:r>
              <a:rPr lang="en-US" sz="1100" dirty="0">
                <a:solidFill>
                  <a:schemeClr val="tx2">
                    <a:lumMod val="50000"/>
                  </a:schemeClr>
                </a:solidFill>
              </a:rPr>
              <a:t>For recertification audit, share your completed portfolio with Nursing Council. </a:t>
            </a:r>
            <a:r>
              <a:rPr lang="en-US" sz="1100" dirty="0">
                <a:solidFill>
                  <a:schemeClr val="tx2">
                    <a:lumMod val="50000"/>
                  </a:schemeClr>
                </a:solidFill>
                <a:effectLst>
                  <a:glow rad="228600">
                    <a:schemeClr val="accent1">
                      <a:satMod val="175000"/>
                      <a:alpha val="40000"/>
                    </a:schemeClr>
                  </a:glow>
                </a:effectLst>
              </a:rPr>
              <a:t>Make sure you complete the checklist.</a:t>
            </a:r>
          </a:p>
        </p:txBody>
      </p:sp>
      <p:sp>
        <p:nvSpPr>
          <p:cNvPr id="21" name="TextBox 20"/>
          <p:cNvSpPr txBox="1"/>
          <p:nvPr/>
        </p:nvSpPr>
        <p:spPr>
          <a:xfrm>
            <a:off x="889603" y="5021330"/>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Nursing Council</a:t>
            </a:r>
          </a:p>
        </p:txBody>
      </p:sp>
      <p:sp>
        <p:nvSpPr>
          <p:cNvPr id="22" name="Oval 21"/>
          <p:cNvSpPr/>
          <p:nvPr/>
        </p:nvSpPr>
        <p:spPr>
          <a:xfrm>
            <a:off x="195608" y="5021330"/>
            <a:ext cx="548640" cy="548640"/>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1417719" y="4287565"/>
            <a:ext cx="3692948" cy="769441"/>
          </a:xfrm>
          <a:prstGeom prst="rect">
            <a:avLst/>
          </a:prstGeom>
        </p:spPr>
        <p:txBody>
          <a:bodyPr wrap="square">
            <a:spAutoFit/>
          </a:bodyPr>
          <a:lstStyle/>
          <a:p>
            <a:r>
              <a:rPr lang="en-US" sz="1100" dirty="0">
                <a:solidFill>
                  <a:schemeClr val="tx2">
                    <a:lumMod val="50000"/>
                  </a:schemeClr>
                </a:solidFill>
              </a:rPr>
              <a:t>If your organisation has a PDRP, then you can share your portfolio with the assessor chosen to assess your portfolio </a:t>
            </a:r>
          </a:p>
          <a:p>
            <a:r>
              <a:rPr lang="en-US" sz="1100" dirty="0">
                <a:solidFill>
                  <a:schemeClr val="tx2">
                    <a:lumMod val="50000"/>
                  </a:schemeClr>
                </a:solidFill>
                <a:effectLst>
                  <a:glow rad="228600">
                    <a:schemeClr val="accent2">
                      <a:satMod val="175000"/>
                      <a:alpha val="40000"/>
                    </a:schemeClr>
                  </a:glow>
                </a:effectLst>
              </a:rPr>
              <a:t>(Please check with PDRP coordinators before you start  your ePortfolio)</a:t>
            </a:r>
          </a:p>
        </p:txBody>
      </p:sp>
      <p:sp>
        <p:nvSpPr>
          <p:cNvPr id="25" name="TextBox 24"/>
          <p:cNvSpPr txBox="1"/>
          <p:nvPr/>
        </p:nvSpPr>
        <p:spPr>
          <a:xfrm>
            <a:off x="1417719" y="4037243"/>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Assessor</a:t>
            </a:r>
          </a:p>
        </p:txBody>
      </p:sp>
      <p:sp>
        <p:nvSpPr>
          <p:cNvPr id="26" name="Oval 25"/>
          <p:cNvSpPr/>
          <p:nvPr/>
        </p:nvSpPr>
        <p:spPr>
          <a:xfrm>
            <a:off x="723724" y="4037243"/>
            <a:ext cx="548640" cy="54864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602" y="4197263"/>
            <a:ext cx="228600" cy="228600"/>
          </a:xfrm>
          <a:prstGeom prst="rect">
            <a:avLst/>
          </a:prstGeom>
        </p:spPr>
      </p:pic>
      <p:sp>
        <p:nvSpPr>
          <p:cNvPr id="28" name="Rectangle 27"/>
          <p:cNvSpPr/>
          <p:nvPr/>
        </p:nvSpPr>
        <p:spPr>
          <a:xfrm>
            <a:off x="1978661" y="3313816"/>
            <a:ext cx="3692948" cy="430887"/>
          </a:xfrm>
          <a:prstGeom prst="rect">
            <a:avLst/>
          </a:prstGeom>
        </p:spPr>
        <p:txBody>
          <a:bodyPr wrap="square">
            <a:spAutoFit/>
          </a:bodyPr>
          <a:lstStyle/>
          <a:p>
            <a:r>
              <a:rPr lang="en-US" sz="1100" dirty="0">
                <a:solidFill>
                  <a:schemeClr val="tx2">
                    <a:lumMod val="50000"/>
                  </a:schemeClr>
                </a:solidFill>
              </a:rPr>
              <a:t>Your appraisal and/ or senior nurse assessment can be done on your portfolio pages, a comment for each competency.</a:t>
            </a:r>
          </a:p>
        </p:txBody>
      </p:sp>
      <p:sp>
        <p:nvSpPr>
          <p:cNvPr id="29" name="TextBox 28"/>
          <p:cNvSpPr txBox="1"/>
          <p:nvPr/>
        </p:nvSpPr>
        <p:spPr>
          <a:xfrm>
            <a:off x="1978661" y="3063494"/>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Manager/ nurse leader</a:t>
            </a:r>
          </a:p>
        </p:txBody>
      </p:sp>
      <p:sp>
        <p:nvSpPr>
          <p:cNvPr id="30" name="Oval 29"/>
          <p:cNvSpPr/>
          <p:nvPr/>
        </p:nvSpPr>
        <p:spPr>
          <a:xfrm>
            <a:off x="1284666" y="3063494"/>
            <a:ext cx="548640" cy="548640"/>
          </a:xfrm>
          <a:prstGeom prst="ellipse">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2620034" y="2331566"/>
            <a:ext cx="3692948" cy="430887"/>
          </a:xfrm>
          <a:prstGeom prst="rect">
            <a:avLst/>
          </a:prstGeom>
        </p:spPr>
        <p:txBody>
          <a:bodyPr wrap="square">
            <a:spAutoFit/>
          </a:bodyPr>
          <a:lstStyle/>
          <a:p>
            <a:r>
              <a:rPr lang="en-US" sz="1100" dirty="0">
                <a:solidFill>
                  <a:schemeClr val="tx2">
                    <a:lumMod val="50000"/>
                  </a:schemeClr>
                </a:solidFill>
              </a:rPr>
              <a:t>Your peer review can be done straight onto your portfolio pages, a comment for each competency.</a:t>
            </a:r>
          </a:p>
        </p:txBody>
      </p:sp>
      <p:sp>
        <p:nvSpPr>
          <p:cNvPr id="33" name="TextBox 32"/>
          <p:cNvSpPr txBox="1"/>
          <p:nvPr/>
        </p:nvSpPr>
        <p:spPr>
          <a:xfrm>
            <a:off x="2620034" y="2081244"/>
            <a:ext cx="3692948" cy="369332"/>
          </a:xfrm>
          <a:prstGeom prst="rect">
            <a:avLst/>
          </a:prstGeom>
          <a:noFill/>
        </p:spPr>
        <p:txBody>
          <a:bodyPr wrap="square" rtlCol="0">
            <a:spAutoFit/>
          </a:bodyPr>
          <a:lstStyle/>
          <a:p>
            <a:r>
              <a:rPr lang="en-US" dirty="0">
                <a:solidFill>
                  <a:schemeClr val="tx2">
                    <a:lumMod val="50000"/>
                  </a:schemeClr>
                </a:solidFill>
                <a:latin typeface="Bebas Neue" panose="020B0606020202050201" pitchFamily="34" charset="0"/>
              </a:rPr>
              <a:t>Peers</a:t>
            </a:r>
          </a:p>
        </p:txBody>
      </p:sp>
      <p:sp>
        <p:nvSpPr>
          <p:cNvPr id="34" name="Oval 33"/>
          <p:cNvSpPr/>
          <p:nvPr/>
        </p:nvSpPr>
        <p:spPr>
          <a:xfrm>
            <a:off x="1926039" y="2081244"/>
            <a:ext cx="548640" cy="548640"/>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6" name="Picture 35"/>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361487" y="5182160"/>
            <a:ext cx="226980" cy="226980"/>
          </a:xfrm>
          <a:prstGeom prst="rect">
            <a:avLst/>
          </a:prstGeom>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0415" y="3247918"/>
            <a:ext cx="217141" cy="179792"/>
          </a:xfrm>
          <a:prstGeom prst="rect">
            <a:avLst/>
          </a:prstGeom>
        </p:spPr>
      </p:pic>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8690" y="2241264"/>
            <a:ext cx="228600" cy="228600"/>
          </a:xfrm>
          <a:prstGeom prst="rect">
            <a:avLst/>
          </a:prstGeom>
        </p:spPr>
      </p:pic>
      <p:sp>
        <p:nvSpPr>
          <p:cNvPr id="35" name="Footer Placeholder 4"/>
          <p:cNvSpPr>
            <a:spLocks noGrp="1"/>
          </p:cNvSpPr>
          <p:nvPr>
            <p:ph type="ftr" sz="quarter" idx="11"/>
          </p:nvPr>
        </p:nvSpPr>
        <p:spPr>
          <a:xfrm>
            <a:off x="3028950" y="6356351"/>
            <a:ext cx="3086100" cy="365125"/>
          </a:xfrm>
        </p:spPr>
        <p:txBody>
          <a:bodyPr/>
          <a:lstStyle/>
          <a:p>
            <a:endParaRPr lang="en-US" dirty="0">
              <a:hlinkClick r:id="rId6"/>
            </a:endParaRPr>
          </a:p>
          <a:p>
            <a:r>
              <a:rPr lang="en-US" dirty="0">
                <a:hlinkClick r:id="rId6"/>
              </a:rPr>
              <a:t>www.nurse.org.nz</a:t>
            </a:r>
            <a:endParaRPr lang="en-US" dirty="0"/>
          </a:p>
          <a:p>
            <a:endParaRPr lang="en-US" dirty="0"/>
          </a:p>
        </p:txBody>
      </p:sp>
      <p:sp>
        <p:nvSpPr>
          <p:cNvPr id="37" name="TextBox 36">
            <a:extLst>
              <a:ext uri="{FF2B5EF4-FFF2-40B4-BE49-F238E27FC236}">
                <a16:creationId xmlns:a16="http://schemas.microsoft.com/office/drawing/2014/main" id="{0B3E8092-519C-4161-9C56-D169767ED641}"/>
              </a:ext>
            </a:extLst>
          </p:cNvPr>
          <p:cNvSpPr txBox="1"/>
          <p:nvPr/>
        </p:nvSpPr>
        <p:spPr>
          <a:xfrm rot="890541">
            <a:off x="5064060" y="523359"/>
            <a:ext cx="3930966" cy="954107"/>
          </a:xfrm>
          <a:prstGeom prst="rect">
            <a:avLst/>
          </a:prstGeom>
          <a:solidFill>
            <a:srgbClr val="FFFF00"/>
          </a:solidFill>
          <a:scene3d>
            <a:camera prst="orthographicFront"/>
            <a:lightRig rig="threePt" dir="t"/>
          </a:scene3d>
          <a:sp3d>
            <a:bevelT/>
          </a:sp3d>
        </p:spPr>
        <p:txBody>
          <a:bodyPr wrap="square" rtlCol="0">
            <a:spAutoFit/>
          </a:bodyPr>
          <a:lstStyle/>
          <a:p>
            <a:pPr algn="ctr"/>
            <a:r>
              <a:rPr lang="en-US" sz="2800">
                <a:solidFill>
                  <a:schemeClr val="tx2">
                    <a:lumMod val="50000"/>
                  </a:schemeClr>
                </a:solidFill>
                <a:latin typeface="Bebas Neue" panose="020B0606020202050201" pitchFamily="34" charset="0"/>
              </a:rPr>
              <a:t>Share on </a:t>
            </a:r>
            <a:r>
              <a:rPr lang="en-US" sz="2800" dirty="0">
                <a:solidFill>
                  <a:schemeClr val="tx2">
                    <a:lumMod val="50000"/>
                  </a:schemeClr>
                </a:solidFill>
                <a:latin typeface="Bebas Neue" panose="020B0606020202050201" pitchFamily="34" charset="0"/>
              </a:rPr>
              <a:t>the site or via secret URL</a:t>
            </a:r>
          </a:p>
        </p:txBody>
      </p:sp>
    </p:spTree>
    <p:extLst>
      <p:ext uri="{BB962C8B-B14F-4D97-AF65-F5344CB8AC3E}">
        <p14:creationId xmlns:p14="http://schemas.microsoft.com/office/powerpoint/2010/main" val="254382815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anim calcmode="lin" valueType="num">
                                      <p:cBhvr>
                                        <p:cTn id="17" dur="1000" fill="hold"/>
                                        <p:tgtEl>
                                          <p:spTgt spid="39"/>
                                        </p:tgtEl>
                                        <p:attrNameLst>
                                          <p:attrName>ppt_x</p:attrName>
                                        </p:attrNameLst>
                                      </p:cBhvr>
                                      <p:tavLst>
                                        <p:tav tm="0">
                                          <p:val>
                                            <p:strVal val="#ppt_x"/>
                                          </p:val>
                                        </p:tav>
                                        <p:tav tm="100000">
                                          <p:val>
                                            <p:strVal val="#ppt_x"/>
                                          </p:val>
                                        </p:tav>
                                      </p:tavLst>
                                    </p:anim>
                                    <p:anim calcmode="lin" valueType="num">
                                      <p:cBhvr>
                                        <p:cTn id="18" dur="100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ppt_x"/>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32" presetClass="emph" presetSubtype="0" fill="hold" grpId="0" nodeType="afterEffect">
                                  <p:stCondLst>
                                    <p:cond delay="0"/>
                                  </p:stCondLst>
                                  <p:childTnLst>
                                    <p:animRot by="120000">
                                      <p:cBhvr>
                                        <p:cTn id="54" dur="100" fill="hold">
                                          <p:stCondLst>
                                            <p:cond delay="0"/>
                                          </p:stCondLst>
                                        </p:cTn>
                                        <p:tgtEl>
                                          <p:spTgt spid="37"/>
                                        </p:tgtEl>
                                        <p:attrNameLst>
                                          <p:attrName>r</p:attrName>
                                        </p:attrNameLst>
                                      </p:cBhvr>
                                    </p:animRot>
                                    <p:animRot by="-240000">
                                      <p:cBhvr>
                                        <p:cTn id="55" dur="200" fill="hold">
                                          <p:stCondLst>
                                            <p:cond delay="200"/>
                                          </p:stCondLst>
                                        </p:cTn>
                                        <p:tgtEl>
                                          <p:spTgt spid="37"/>
                                        </p:tgtEl>
                                        <p:attrNameLst>
                                          <p:attrName>r</p:attrName>
                                        </p:attrNameLst>
                                      </p:cBhvr>
                                    </p:animRot>
                                    <p:animRot by="240000">
                                      <p:cBhvr>
                                        <p:cTn id="56" dur="200" fill="hold">
                                          <p:stCondLst>
                                            <p:cond delay="400"/>
                                          </p:stCondLst>
                                        </p:cTn>
                                        <p:tgtEl>
                                          <p:spTgt spid="37"/>
                                        </p:tgtEl>
                                        <p:attrNameLst>
                                          <p:attrName>r</p:attrName>
                                        </p:attrNameLst>
                                      </p:cBhvr>
                                    </p:animRot>
                                    <p:animRot by="-240000">
                                      <p:cBhvr>
                                        <p:cTn id="57" dur="200" fill="hold">
                                          <p:stCondLst>
                                            <p:cond delay="600"/>
                                          </p:stCondLst>
                                        </p:cTn>
                                        <p:tgtEl>
                                          <p:spTgt spid="37"/>
                                        </p:tgtEl>
                                        <p:attrNameLst>
                                          <p:attrName>r</p:attrName>
                                        </p:attrNameLst>
                                      </p:cBhvr>
                                    </p:animRot>
                                    <p:animRot by="120000">
                                      <p:cBhvr>
                                        <p:cTn id="58" dur="200" fill="hold">
                                          <p:stCondLst>
                                            <p:cond delay="80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30" grpId="0" animBg="1"/>
      <p:bldP spid="34" grpId="0" animBg="1"/>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835865"/>
            <a:ext cx="9144000" cy="673339"/>
            <a:chOff x="-1" y="705170"/>
            <a:chExt cx="12192000" cy="897785"/>
          </a:xfrm>
        </p:grpSpPr>
        <p:sp>
          <p:nvSpPr>
            <p:cNvPr id="5" name="TextBox 4"/>
            <p:cNvSpPr txBox="1"/>
            <p:nvPr/>
          </p:nvSpPr>
          <p:spPr>
            <a:xfrm>
              <a:off x="-1" y="705170"/>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tx2">
                      <a:lumMod val="50000"/>
                    </a:schemeClr>
                  </a:solidFill>
                  <a:latin typeface="Bebas Neue" panose="020B0606020202050201" pitchFamily="34" charset="0"/>
                </a:rPr>
                <a:t>For more information…</a:t>
              </a:r>
            </a:p>
          </p:txBody>
        </p:sp>
        <p:sp>
          <p:nvSpPr>
            <p:cNvPr id="7" name="Rectangle 6"/>
            <p:cNvSpPr/>
            <p:nvPr/>
          </p:nvSpPr>
          <p:spPr>
            <a:xfrm>
              <a:off x="4914900" y="1511515"/>
              <a:ext cx="457200" cy="91440"/>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3911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867400" y="1511515"/>
              <a:ext cx="457200" cy="91440"/>
            </a:xfrm>
            <a:prstGeom prst="rect">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634365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 name="Rectangle 1"/>
          <p:cNvSpPr/>
          <p:nvPr/>
        </p:nvSpPr>
        <p:spPr>
          <a:xfrm>
            <a:off x="2310015" y="2912212"/>
            <a:ext cx="4866871" cy="2554545"/>
          </a:xfrm>
          <a:prstGeom prst="rect">
            <a:avLst/>
          </a:prstGeom>
        </p:spPr>
        <p:txBody>
          <a:bodyPr wrap="square">
            <a:spAutoFit/>
          </a:bodyPr>
          <a:lstStyle/>
          <a:p>
            <a:pPr algn="ctr"/>
            <a:r>
              <a:rPr lang="en-NZ" sz="3200" dirty="0">
                <a:hlinkClick r:id="rId2"/>
              </a:rPr>
              <a:t>http://www.nurse.org.nz/</a:t>
            </a:r>
            <a:endParaRPr lang="en-NZ" sz="3200" dirty="0"/>
          </a:p>
          <a:p>
            <a:pPr algn="ctr"/>
            <a:endParaRPr lang="en-NZ" sz="3200" dirty="0"/>
          </a:p>
          <a:p>
            <a:pPr algn="ctr"/>
            <a:r>
              <a:rPr lang="en-NZ" sz="3200" dirty="0">
                <a:hlinkClick r:id="rId3"/>
              </a:rPr>
              <a:t>admin@nurse.org.nz</a:t>
            </a:r>
            <a:endParaRPr lang="en-NZ" sz="3200" dirty="0"/>
          </a:p>
          <a:p>
            <a:pPr algn="ctr"/>
            <a:endParaRPr lang="en-NZ" sz="3200" dirty="0"/>
          </a:p>
          <a:p>
            <a:pPr algn="ctr"/>
            <a:endParaRPr lang="en-NZ" sz="3200" dirty="0"/>
          </a:p>
        </p:txBody>
      </p:sp>
      <p:pic>
        <p:nvPicPr>
          <p:cNvPr id="3" name="Picture 2"/>
          <p:cNvPicPr>
            <a:picLocks noChangeAspect="1"/>
          </p:cNvPicPr>
          <p:nvPr/>
        </p:nvPicPr>
        <p:blipFill>
          <a:blip r:embed="rId4"/>
          <a:stretch>
            <a:fillRect/>
          </a:stretch>
        </p:blipFill>
        <p:spPr>
          <a:xfrm>
            <a:off x="2876550" y="4898180"/>
            <a:ext cx="3733800" cy="140017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1363948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57933"/>
            <a:ext cx="9144000" cy="6857999"/>
          </a:xfrm>
          <a:prstGeom prst="rect">
            <a:avLst/>
          </a:prstGeom>
          <a:solidFill>
            <a:schemeClr val="tx2">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5" name="Group 4"/>
          <p:cNvGrpSpPr/>
          <p:nvPr/>
        </p:nvGrpSpPr>
        <p:grpSpPr>
          <a:xfrm>
            <a:off x="0" y="3006343"/>
            <a:ext cx="9144000" cy="1828500"/>
            <a:chOff x="0" y="633031"/>
            <a:chExt cx="12192000" cy="2437998"/>
          </a:xfrm>
        </p:grpSpPr>
        <p:sp>
          <p:nvSpPr>
            <p:cNvPr id="6" name="TextBox 5"/>
            <p:cNvSpPr txBox="1"/>
            <p:nvPr/>
          </p:nvSpPr>
          <p:spPr>
            <a:xfrm>
              <a:off x="0" y="633031"/>
              <a:ext cx="12192000" cy="615553"/>
            </a:xfrm>
            <a:prstGeom prst="rect">
              <a:avLst/>
            </a:prstGeom>
            <a:noFill/>
            <a:scene3d>
              <a:camera prst="orthographicFront"/>
              <a:lightRig rig="threePt" dir="t"/>
            </a:scene3d>
            <a:sp3d>
              <a:bevelT/>
            </a:sp3d>
          </p:spPr>
          <p:txBody>
            <a:bodyPr wrap="square" rtlCol="0">
              <a:spAutoFit/>
            </a:bodyPr>
            <a:lstStyle/>
            <a:p>
              <a:pPr algn="ctr"/>
              <a:r>
                <a:rPr lang="en-US" sz="2400" dirty="0">
                  <a:solidFill>
                    <a:schemeClr val="bg1"/>
                  </a:solidFill>
                  <a:latin typeface="Bebas Neue" panose="020B0606020202050201" pitchFamily="34" charset="0"/>
                </a:rPr>
                <a:t>The end</a:t>
              </a:r>
            </a:p>
          </p:txBody>
        </p:sp>
        <p:sp>
          <p:nvSpPr>
            <p:cNvPr id="7" name="Rectangle 6"/>
            <p:cNvSpPr/>
            <p:nvPr/>
          </p:nvSpPr>
          <p:spPr>
            <a:xfrm>
              <a:off x="623665" y="1870702"/>
              <a:ext cx="10944665" cy="1200327"/>
            </a:xfrm>
            <a:prstGeom prst="rect">
              <a:avLst/>
            </a:prstGeom>
            <a:scene3d>
              <a:camera prst="orthographicFront"/>
              <a:lightRig rig="threePt" dir="t"/>
            </a:scene3d>
            <a:sp3d>
              <a:bevelT/>
            </a:sp3d>
          </p:spPr>
          <p:txBody>
            <a:bodyPr wrap="square">
              <a:spAutoFit/>
            </a:bodyPr>
            <a:lstStyle/>
            <a:p>
              <a:pPr algn="ctr"/>
              <a:r>
                <a:rPr lang="en-US" sz="1050" dirty="0">
                  <a:solidFill>
                    <a:schemeClr val="bg1"/>
                  </a:solidFill>
                </a:rPr>
                <a:t>Check out our other </a:t>
              </a:r>
              <a:r>
                <a:rPr lang="en-US" sz="1050">
                  <a:solidFill>
                    <a:schemeClr val="bg1"/>
                  </a:solidFill>
                </a:rPr>
                <a:t>professional support </a:t>
              </a:r>
              <a:r>
                <a:rPr lang="en-US" sz="1050" dirty="0">
                  <a:solidFill>
                    <a:schemeClr val="bg1"/>
                  </a:solidFill>
                </a:rPr>
                <a:t>presentations</a:t>
              </a:r>
            </a:p>
            <a:p>
              <a:pPr algn="ctr"/>
              <a:r>
                <a:rPr lang="en-US" sz="1050" dirty="0">
                  <a:solidFill>
                    <a:schemeClr val="bg1"/>
                  </a:solidFill>
                </a:rPr>
                <a:t>About us</a:t>
              </a:r>
            </a:p>
            <a:p>
              <a:pPr algn="ctr"/>
              <a:r>
                <a:rPr lang="en-US" sz="1050" dirty="0">
                  <a:solidFill>
                    <a:schemeClr val="bg1"/>
                  </a:solidFill>
                </a:rPr>
                <a:t>Bullying</a:t>
              </a:r>
            </a:p>
            <a:p>
              <a:pPr algn="ctr"/>
              <a:r>
                <a:rPr lang="en-US" sz="1050" dirty="0">
                  <a:solidFill>
                    <a:schemeClr val="bg1"/>
                  </a:solidFill>
                </a:rPr>
                <a:t>Practice issues </a:t>
              </a:r>
            </a:p>
            <a:p>
              <a:pPr algn="ctr"/>
              <a:r>
                <a:rPr lang="en-US" sz="1050" dirty="0">
                  <a:solidFill>
                    <a:schemeClr val="bg1"/>
                  </a:solidFill>
                </a:rPr>
                <a:t> </a:t>
              </a:r>
            </a:p>
          </p:txBody>
        </p:sp>
        <p:sp>
          <p:nvSpPr>
            <p:cNvPr id="8" name="Rectangle 7"/>
            <p:cNvSpPr/>
            <p:nvPr/>
          </p:nvSpPr>
          <p:spPr>
            <a:xfrm>
              <a:off x="491490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539115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5867400" y="1511515"/>
              <a:ext cx="457200" cy="91440"/>
            </a:xfrm>
            <a:prstGeom prst="rect">
              <a:avLst/>
            </a:prstGeom>
            <a:solidFill>
              <a:schemeClr val="accent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6343650" y="1511515"/>
              <a:ext cx="457200" cy="91440"/>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6819900" y="1511515"/>
              <a:ext cx="457200" cy="91440"/>
            </a:xfrm>
            <a:prstGeom prst="rect">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799" y="2047345"/>
            <a:ext cx="914400" cy="914400"/>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1808448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Z Colors">
      <a:dk1>
        <a:sysClr val="windowText" lastClr="000000"/>
      </a:dk1>
      <a:lt1>
        <a:sysClr val="window" lastClr="FFFFFF"/>
      </a:lt1>
      <a:dk2>
        <a:srgbClr val="44546A"/>
      </a:dk2>
      <a:lt2>
        <a:srgbClr val="E7E6E6"/>
      </a:lt2>
      <a:accent1>
        <a:srgbClr val="46556A"/>
      </a:accent1>
      <a:accent2>
        <a:srgbClr val="0087B1"/>
      </a:accent2>
      <a:accent3>
        <a:srgbClr val="45BE9B"/>
      </a:accent3>
      <a:accent4>
        <a:srgbClr val="A0BC34"/>
      </a:accent4>
      <a:accent5>
        <a:srgbClr val="FB8734"/>
      </a:accent5>
      <a:accent6>
        <a:srgbClr val="D44024"/>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793</TotalTime>
  <Words>1401</Words>
  <Application>Microsoft Office PowerPoint</Application>
  <PresentationFormat>On-screen Show (4:3)</PresentationFormat>
  <Paragraphs>208</Paragraphs>
  <Slides>19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Bebas Neue</vt:lpstr>
      <vt:lpstr>Calibri</vt:lpstr>
      <vt:lpstr>Calibri Light</vt:lpstr>
      <vt:lpstr>Roboto</vt:lpstr>
      <vt:lpstr>Roboto Condensed Light</vt:lpstr>
      <vt:lpstr>Sansation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kynance consulting</cp:lastModifiedBy>
  <cp:revision>77</cp:revision>
  <dcterms:created xsi:type="dcterms:W3CDTF">2016-11-11T20:36:48Z</dcterms:created>
  <dcterms:modified xsi:type="dcterms:W3CDTF">2017-11-03T03:52:59Z</dcterms:modified>
</cp:coreProperties>
</file>