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358" r:id="rId2"/>
    <p:sldId id="360" r:id="rId3"/>
    <p:sldId id="370" r:id="rId4"/>
    <p:sldId id="364" r:id="rId5"/>
    <p:sldId id="363" r:id="rId6"/>
    <p:sldId id="366" r:id="rId7"/>
    <p:sldId id="365" r:id="rId8"/>
    <p:sldId id="373" r:id="rId9"/>
    <p:sldId id="374" r:id="rId10"/>
    <p:sldId id="375" r:id="rId11"/>
    <p:sldId id="376" r:id="rId12"/>
    <p:sldId id="371" r:id="rId13"/>
    <p:sldId id="321" r:id="rId14"/>
    <p:sldId id="332" r:id="rId15"/>
    <p:sldId id="361" r:id="rId16"/>
    <p:sldId id="36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5280" autoAdjust="0"/>
  </p:normalViewPr>
  <p:slideViewPr>
    <p:cSldViewPr snapToGrid="0" showGuides="1">
      <p:cViewPr varScale="1">
        <p:scale>
          <a:sx n="114" d="100"/>
          <a:sy n="114" d="100"/>
        </p:scale>
        <p:origin x="138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CFEA2-6CD3-48BC-81DA-24DC24E4EFAF}" type="datetimeFigureOut">
              <a:rPr lang="en-NZ" smtClean="0"/>
              <a:t>2/10/2020</a:t>
            </a:fld>
            <a:endParaRPr lang="en-NZ"/>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F5D252-8772-4C5E-B10E-3A1480141A61}" type="slidenum">
              <a:rPr lang="en-NZ" smtClean="0"/>
              <a:t>‹#›</a:t>
            </a:fld>
            <a:endParaRPr lang="en-NZ"/>
          </a:p>
        </p:txBody>
      </p:sp>
    </p:spTree>
    <p:extLst>
      <p:ext uri="{BB962C8B-B14F-4D97-AF65-F5344CB8AC3E}">
        <p14:creationId xmlns:p14="http://schemas.microsoft.com/office/powerpoint/2010/main" val="2333029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14F5D252-8772-4C5E-B10E-3A1480141A61}" type="slidenum">
              <a:rPr lang="en-NZ" smtClean="0"/>
              <a:t>5</a:t>
            </a:fld>
            <a:endParaRPr lang="en-NZ"/>
          </a:p>
        </p:txBody>
      </p:sp>
    </p:spTree>
    <p:extLst>
      <p:ext uri="{BB962C8B-B14F-4D97-AF65-F5344CB8AC3E}">
        <p14:creationId xmlns:p14="http://schemas.microsoft.com/office/powerpoint/2010/main" val="1637369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14F5D252-8772-4C5E-B10E-3A1480141A61}" type="slidenum">
              <a:rPr lang="en-NZ" smtClean="0"/>
              <a:t>6</a:t>
            </a:fld>
            <a:endParaRPr lang="en-NZ"/>
          </a:p>
        </p:txBody>
      </p:sp>
    </p:spTree>
    <p:extLst>
      <p:ext uri="{BB962C8B-B14F-4D97-AF65-F5344CB8AC3E}">
        <p14:creationId xmlns:p14="http://schemas.microsoft.com/office/powerpoint/2010/main" val="2922950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10"/>
          </p:nvPr>
        </p:nvSpPr>
        <p:spPr/>
        <p:txBody>
          <a:bodyPr/>
          <a:lstStyle/>
          <a:p>
            <a:fld id="{14F5D252-8772-4C5E-B10E-3A1480141A61}" type="slidenum">
              <a:rPr lang="en-NZ" smtClean="0"/>
              <a:t>11</a:t>
            </a:fld>
            <a:endParaRPr lang="en-NZ"/>
          </a:p>
        </p:txBody>
      </p:sp>
    </p:spTree>
    <p:extLst>
      <p:ext uri="{BB962C8B-B14F-4D97-AF65-F5344CB8AC3E}">
        <p14:creationId xmlns:p14="http://schemas.microsoft.com/office/powerpoint/2010/main" val="26527054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F9EE2D38-52DE-4B5C-8013-5EAE0448F9E4}" type="slidenum">
              <a:rPr lang="en-NZ" smtClean="0"/>
              <a:t>16</a:t>
            </a:fld>
            <a:endParaRPr lang="en-NZ"/>
          </a:p>
        </p:txBody>
      </p:sp>
    </p:spTree>
    <p:extLst>
      <p:ext uri="{BB962C8B-B14F-4D97-AF65-F5344CB8AC3E}">
        <p14:creationId xmlns:p14="http://schemas.microsoft.com/office/powerpoint/2010/main" val="4084178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589F07E-F862-4B62-9FF6-B7079CE2FBC1}" type="datetimeFigureOut">
              <a:rPr lang="en-US" smtClean="0"/>
              <a:t>10/2/2020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213828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89F07E-F862-4B62-9FF6-B7079CE2FBC1}" type="datetimeFigureOut">
              <a:rPr lang="en-US" smtClean="0"/>
              <a:t>10/2/2020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2019330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89F07E-F862-4B62-9FF6-B7079CE2FBC1}" type="datetimeFigureOut">
              <a:rPr lang="en-US" smtClean="0"/>
              <a:t>10/2/2020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3150035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589F07E-F862-4B62-9FF6-B7079CE2FBC1}" type="datetimeFigureOut">
              <a:rPr lang="en-US" smtClean="0"/>
              <a:t>10/2/2020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647351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89F07E-F862-4B62-9FF6-B7079CE2FBC1}" type="datetimeFigureOut">
              <a:rPr lang="en-US" smtClean="0"/>
              <a:t>10/2/2020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2784370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89F07E-F862-4B62-9FF6-B7079CE2FBC1}" type="datetimeFigureOut">
              <a:rPr lang="en-US" smtClean="0"/>
              <a:t>10/2/2020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3477232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89F07E-F862-4B62-9FF6-B7079CE2FBC1}" type="datetimeFigureOut">
              <a:rPr lang="en-US" smtClean="0"/>
              <a:t>10/2/2020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1112070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89F07E-F862-4B62-9FF6-B7079CE2FBC1}" type="datetimeFigureOut">
              <a:rPr lang="en-US" smtClean="0"/>
              <a:t>10/2/2020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940912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89F07E-F862-4B62-9FF6-B7079CE2FBC1}" type="datetimeFigureOut">
              <a:rPr lang="en-US" smtClean="0"/>
              <a:t>10/2/2020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3137281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89F07E-F862-4B62-9FF6-B7079CE2FBC1}" type="datetimeFigureOut">
              <a:rPr lang="en-US" smtClean="0"/>
              <a:t>10/2/2020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1316710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89F07E-F862-4B62-9FF6-B7079CE2FBC1}" type="datetimeFigureOut">
              <a:rPr lang="en-US" smtClean="0"/>
              <a:t>10/2/2020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2102830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89F07E-F862-4B62-9FF6-B7079CE2FBC1}" type="datetimeFigureOut">
              <a:rPr lang="en-US" smtClean="0"/>
              <a:t>10/2/2020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EF2FEF-3C06-4BF6-A640-BF08524B6072}" type="slidenum">
              <a:rPr lang="en-US" smtClean="0"/>
              <a:t>‹#›</a:t>
            </a:fld>
            <a:endParaRPr lang="en-US"/>
          </a:p>
        </p:txBody>
      </p:sp>
    </p:spTree>
    <p:extLst>
      <p:ext uri="{BB962C8B-B14F-4D97-AF65-F5344CB8AC3E}">
        <p14:creationId xmlns:p14="http://schemas.microsoft.com/office/powerpoint/2010/main" val="7890017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2.jpe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8.png"/><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1.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hyperlink" Target="mailto:admin@nurse.org.nz" TargetMode="External"/><Relationship Id="rId2" Type="http://schemas.openxmlformats.org/officeDocument/2006/relationships/hyperlink" Target="http://www.nurse.org.nz/" TargetMode="Externa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3429000"/>
            <a:ext cx="9144000" cy="727443"/>
            <a:chOff x="0" y="633031"/>
            <a:chExt cx="12192000" cy="969924"/>
          </a:xfrm>
        </p:grpSpPr>
        <p:sp>
          <p:nvSpPr>
            <p:cNvPr id="5" name="TextBox 4"/>
            <p:cNvSpPr txBox="1"/>
            <p:nvPr/>
          </p:nvSpPr>
          <p:spPr>
            <a:xfrm>
              <a:off x="0" y="633031"/>
              <a:ext cx="12192000" cy="615554"/>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Professional support guides</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Presentation </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7625" y="1843792"/>
            <a:ext cx="1374155" cy="1377990"/>
          </a:xfrm>
          <a:prstGeom prst="rect">
            <a:avLst/>
          </a:prstGeom>
        </p:spPr>
      </p:pic>
    </p:spTree>
    <p:extLst>
      <p:ext uri="{BB962C8B-B14F-4D97-AF65-F5344CB8AC3E}">
        <p14:creationId xmlns:p14="http://schemas.microsoft.com/office/powerpoint/2010/main" val="201312688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3429000"/>
            <a:ext cx="9144000" cy="727443"/>
            <a:chOff x="0" y="633031"/>
            <a:chExt cx="12192000" cy="969924"/>
          </a:xfrm>
        </p:grpSpPr>
        <p:sp>
          <p:nvSpPr>
            <p:cNvPr id="5" name="TextBox 4"/>
            <p:cNvSpPr txBox="1"/>
            <p:nvPr/>
          </p:nvSpPr>
          <p:spPr>
            <a:xfrm>
              <a:off x="0" y="633031"/>
              <a:ext cx="12192000" cy="615554"/>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Practice issues</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3" name="Rectangle 12"/>
          <p:cNvSpPr/>
          <p:nvPr/>
        </p:nvSpPr>
        <p:spPr>
          <a:xfrm>
            <a:off x="3714749" y="1603851"/>
            <a:ext cx="1714500" cy="171450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4799" y="2025238"/>
            <a:ext cx="914400" cy="914400"/>
          </a:xfrm>
          <a:prstGeom prst="rect">
            <a:avLst/>
          </a:prstGeom>
          <a:effectLst>
            <a:glow rad="228600">
              <a:schemeClr val="accent4">
                <a:satMod val="175000"/>
                <a:alpha val="40000"/>
              </a:schemeClr>
            </a:glow>
          </a:effectLst>
        </p:spPr>
      </p:pic>
      <p:sp>
        <p:nvSpPr>
          <p:cNvPr id="18" name="Rectangle 17"/>
          <p:cNvSpPr/>
          <p:nvPr/>
        </p:nvSpPr>
        <p:spPr>
          <a:xfrm>
            <a:off x="3714749" y="4483767"/>
            <a:ext cx="1714500" cy="1338828"/>
          </a:xfrm>
          <a:prstGeom prst="rect">
            <a:avLst/>
          </a:prstGeom>
        </p:spPr>
        <p:txBody>
          <a:bodyPr wrap="square">
            <a:spAutoFit/>
          </a:bodyPr>
          <a:lstStyle/>
          <a:p>
            <a:pPr algn="ctr"/>
            <a:r>
              <a:rPr lang="en-US" sz="900" dirty="0">
                <a:solidFill>
                  <a:schemeClr val="accent2"/>
                </a:solidFill>
              </a:rPr>
              <a:t>Employer: How to manage performance improvement or disciplinary processes</a:t>
            </a:r>
          </a:p>
          <a:p>
            <a:pPr algn="ctr"/>
            <a:endParaRPr lang="en-US" sz="900" dirty="0">
              <a:solidFill>
                <a:schemeClr val="accent2"/>
              </a:solidFill>
            </a:endParaRPr>
          </a:p>
          <a:p>
            <a:pPr algn="ctr"/>
            <a:r>
              <a:rPr lang="en-US" sz="900" dirty="0">
                <a:solidFill>
                  <a:schemeClr val="accent2"/>
                </a:solidFill>
              </a:rPr>
              <a:t>Employee: How to engage successfully in a performance improvement process</a:t>
            </a:r>
          </a:p>
          <a:p>
            <a:pPr algn="ctr"/>
            <a:r>
              <a:rPr lang="en-US" sz="900" dirty="0">
                <a:solidFill>
                  <a:schemeClr val="accent2"/>
                </a:solidFill>
              </a:rPr>
              <a:t>Dealing with a disciplinary process</a:t>
            </a:r>
          </a:p>
        </p:txBody>
      </p:sp>
    </p:spTree>
    <p:extLst>
      <p:ext uri="{BB962C8B-B14F-4D97-AF65-F5344CB8AC3E}">
        <p14:creationId xmlns:p14="http://schemas.microsoft.com/office/powerpoint/2010/main" val="207316274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475356"/>
            <a:ext cx="9144000" cy="727443"/>
            <a:chOff x="0" y="633031"/>
            <a:chExt cx="12192000" cy="969924"/>
          </a:xfrm>
        </p:grpSpPr>
        <p:sp>
          <p:nvSpPr>
            <p:cNvPr id="5" name="TextBox 4"/>
            <p:cNvSpPr txBox="1"/>
            <p:nvPr/>
          </p:nvSpPr>
          <p:spPr>
            <a:xfrm>
              <a:off x="0" y="633031"/>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Section 1.</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For employers/ managers/ nurse leaders</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3" name="TextBox 12"/>
          <p:cNvSpPr txBox="1"/>
          <p:nvPr/>
        </p:nvSpPr>
        <p:spPr>
          <a:xfrm>
            <a:off x="1164102" y="4379949"/>
            <a:ext cx="6815796" cy="369332"/>
          </a:xfrm>
          <a:prstGeom prst="rect">
            <a:avLst/>
          </a:prstGeom>
          <a:noFill/>
        </p:spPr>
        <p:txBody>
          <a:bodyPr wrap="square" rtlCol="0">
            <a:spAutoFit/>
          </a:bodyPr>
          <a:lstStyle/>
          <a:p>
            <a:pPr algn="ctr"/>
            <a:r>
              <a:rPr lang="en-US" dirty="0">
                <a:solidFill>
                  <a:schemeClr val="tx2">
                    <a:lumMod val="50000"/>
                  </a:schemeClr>
                </a:solidFill>
                <a:latin typeface="Bebas Neue" panose="020B0606020202050201" pitchFamily="34" charset="0"/>
              </a:rPr>
              <a:t>This section is about </a:t>
            </a:r>
          </a:p>
        </p:txBody>
      </p:sp>
      <p:sp>
        <p:nvSpPr>
          <p:cNvPr id="14" name="Rectangle 13"/>
          <p:cNvSpPr/>
          <p:nvPr/>
        </p:nvSpPr>
        <p:spPr>
          <a:xfrm>
            <a:off x="1164102" y="4726198"/>
            <a:ext cx="6815796" cy="738664"/>
          </a:xfrm>
          <a:prstGeom prst="rect">
            <a:avLst/>
          </a:prstGeom>
        </p:spPr>
        <p:txBody>
          <a:bodyPr wrap="square">
            <a:spAutoFit/>
          </a:bodyPr>
          <a:lstStyle/>
          <a:p>
            <a:pPr algn="ctr"/>
            <a:r>
              <a:rPr lang="en-US" sz="1100" dirty="0"/>
              <a:t>How to manage</a:t>
            </a:r>
          </a:p>
          <a:p>
            <a:pPr marL="171450" indent="-171450" algn="ctr">
              <a:buFont typeface="Arial" panose="020B0604020202020204" pitchFamily="34" charset="0"/>
              <a:buChar char="•"/>
            </a:pPr>
            <a:r>
              <a:rPr lang="en-US" sz="1100" dirty="0"/>
              <a:t>performance improvement processes</a:t>
            </a:r>
          </a:p>
          <a:p>
            <a:pPr marL="171450" indent="-171450" algn="ctr">
              <a:buFont typeface="Arial" panose="020B0604020202020204" pitchFamily="34" charset="0"/>
              <a:buChar char="•"/>
            </a:pPr>
            <a:r>
              <a:rPr lang="en-US" sz="1100" dirty="0"/>
              <a:t>disciplinary processes</a:t>
            </a:r>
          </a:p>
          <a:p>
            <a:pPr algn="ctr"/>
            <a:endParaRPr lang="en-US" sz="900" i="1" dirty="0">
              <a:solidFill>
                <a:schemeClr val="tx2">
                  <a:lumMod val="50000"/>
                </a:schemeClr>
              </a:solidFill>
            </a:endParaRPr>
          </a:p>
        </p:txBody>
      </p:sp>
      <p:pic>
        <p:nvPicPr>
          <p:cNvPr id="2" name="Picture 1"/>
          <p:cNvPicPr>
            <a:picLocks noChangeAspect="1"/>
          </p:cNvPicPr>
          <p:nvPr/>
        </p:nvPicPr>
        <p:blipFill>
          <a:blip r:embed="rId2"/>
          <a:stretch>
            <a:fillRect/>
          </a:stretch>
        </p:blipFill>
        <p:spPr>
          <a:xfrm>
            <a:off x="3382325" y="2593815"/>
            <a:ext cx="2379347" cy="12863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949074596"/>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475356"/>
            <a:ext cx="9144000" cy="727443"/>
            <a:chOff x="0" y="633031"/>
            <a:chExt cx="12192000" cy="969924"/>
          </a:xfrm>
        </p:grpSpPr>
        <p:sp>
          <p:nvSpPr>
            <p:cNvPr id="5" name="TextBox 4"/>
            <p:cNvSpPr txBox="1"/>
            <p:nvPr/>
          </p:nvSpPr>
          <p:spPr>
            <a:xfrm>
              <a:off x="0" y="633031"/>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Managing practice issues or disciplinary problems?  </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Stop, gather information, plan</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3" name="TextBox 12"/>
          <p:cNvSpPr txBox="1"/>
          <p:nvPr/>
        </p:nvSpPr>
        <p:spPr>
          <a:xfrm>
            <a:off x="1111347" y="5902912"/>
            <a:ext cx="6815796" cy="369332"/>
          </a:xfrm>
          <a:prstGeom prst="rect">
            <a:avLst/>
          </a:prstGeom>
          <a:noFill/>
        </p:spPr>
        <p:txBody>
          <a:bodyPr wrap="square" rtlCol="0">
            <a:spAutoFit/>
          </a:bodyPr>
          <a:lstStyle/>
          <a:p>
            <a:pPr algn="ctr"/>
            <a:r>
              <a:rPr lang="en-US" b="1" dirty="0">
                <a:solidFill>
                  <a:schemeClr val="tx2">
                    <a:lumMod val="50000"/>
                  </a:schemeClr>
                </a:solidFill>
                <a:effectLst>
                  <a:glow rad="228600">
                    <a:schemeClr val="accent4">
                      <a:satMod val="175000"/>
                      <a:alpha val="40000"/>
                    </a:schemeClr>
                  </a:glow>
                </a:effectLst>
                <a:latin typeface="Bebas Neue" panose="020B0606020202050201" pitchFamily="34" charset="0"/>
              </a:rPr>
              <a:t>Poor process may adversely affect outcome</a:t>
            </a:r>
          </a:p>
        </p:txBody>
      </p:sp>
      <p:sp>
        <p:nvSpPr>
          <p:cNvPr id="14" name="Rectangle 13"/>
          <p:cNvSpPr/>
          <p:nvPr/>
        </p:nvSpPr>
        <p:spPr>
          <a:xfrm>
            <a:off x="1164102" y="4726198"/>
            <a:ext cx="6815796" cy="1092607"/>
          </a:xfrm>
          <a:prstGeom prst="rect">
            <a:avLst/>
          </a:prstGeom>
        </p:spPr>
        <p:txBody>
          <a:bodyPr wrap="square">
            <a:spAutoFit/>
          </a:bodyPr>
          <a:lstStyle/>
          <a:p>
            <a:pPr algn="ctr"/>
            <a:r>
              <a:rPr lang="en-US" dirty="0">
                <a:solidFill>
                  <a:schemeClr val="tx2">
                    <a:lumMod val="50000"/>
                  </a:schemeClr>
                </a:solidFill>
              </a:rPr>
              <a:t>Performance management or disciplinary issues can be extremely  challenging.</a:t>
            </a:r>
          </a:p>
          <a:p>
            <a:pPr algn="ctr"/>
            <a:r>
              <a:rPr lang="en-US" dirty="0">
                <a:solidFill>
                  <a:schemeClr val="tx2">
                    <a:lumMod val="50000"/>
                  </a:schemeClr>
                </a:solidFill>
              </a:rPr>
              <a:t>Do not blunder into a performance management process. </a:t>
            </a:r>
          </a:p>
          <a:p>
            <a:pPr algn="ctr"/>
            <a:endParaRPr lang="en-US" sz="1100" dirty="0">
              <a:solidFill>
                <a:schemeClr val="tx2">
                  <a:lumMod val="50000"/>
                </a:schemeClr>
              </a:solidFill>
            </a:endParaRPr>
          </a:p>
        </p:txBody>
      </p:sp>
      <p:pic>
        <p:nvPicPr>
          <p:cNvPr id="2" name="Picture 1"/>
          <p:cNvPicPr>
            <a:picLocks noChangeAspect="1"/>
          </p:cNvPicPr>
          <p:nvPr/>
        </p:nvPicPr>
        <p:blipFill>
          <a:blip r:embed="rId2"/>
          <a:stretch>
            <a:fillRect/>
          </a:stretch>
        </p:blipFill>
        <p:spPr>
          <a:xfrm rot="20901005">
            <a:off x="3130060" y="2615932"/>
            <a:ext cx="2778369" cy="1697132"/>
          </a:xfrm>
          <a:prstGeom prst="rect">
            <a:avLst/>
          </a:prstGeom>
          <a:ln>
            <a:noFill/>
          </a:ln>
          <a:effectLst>
            <a:outerShdw blurRad="292100" dist="139700" dir="2700000" algn="tl" rotWithShape="0">
              <a:srgbClr val="333333">
                <a:alpha val="65000"/>
              </a:srgbClr>
            </a:outerShdw>
          </a:effectLst>
        </p:spPr>
      </p:pic>
      <p:sp>
        <p:nvSpPr>
          <p:cNvPr id="15" name="Footer Placeholder 4"/>
          <p:cNvSpPr>
            <a:spLocks noGrp="1"/>
          </p:cNvSpPr>
          <p:nvPr>
            <p:ph type="ftr" sz="quarter" idx="11"/>
          </p:nvPr>
        </p:nvSpPr>
        <p:spPr>
          <a:xfrm>
            <a:off x="3028950" y="6356351"/>
            <a:ext cx="3086100" cy="365125"/>
          </a:xfrm>
        </p:spPr>
        <p:txBody>
          <a:bodyPr/>
          <a:lstStyle/>
          <a:p>
            <a:endParaRPr lang="en-US" dirty="0">
              <a:hlinkClick r:id="" action="ppaction://noaction"/>
            </a:endParaRPr>
          </a:p>
          <a:p>
            <a:r>
              <a:rPr lang="en-US" dirty="0">
                <a:hlinkClick r:id="" action="ppaction://noaction"/>
              </a:rPr>
              <a:t>www.nurse.org.nz</a:t>
            </a:r>
            <a:endParaRPr lang="en-US" dirty="0"/>
          </a:p>
          <a:p>
            <a:endParaRPr lang="en-US" dirty="0"/>
          </a:p>
        </p:txBody>
      </p:sp>
    </p:spTree>
    <p:extLst>
      <p:ext uri="{BB962C8B-B14F-4D97-AF65-F5344CB8AC3E}">
        <p14:creationId xmlns:p14="http://schemas.microsoft.com/office/powerpoint/2010/main" val="42285712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171495"/>
            <a:ext cx="9144000" cy="673339"/>
            <a:chOff x="-1" y="705170"/>
            <a:chExt cx="12192000" cy="897785"/>
          </a:xfrm>
        </p:grpSpPr>
        <p:sp>
          <p:nvSpPr>
            <p:cNvPr id="5" name="TextBox 4"/>
            <p:cNvSpPr txBox="1"/>
            <p:nvPr/>
          </p:nvSpPr>
          <p:spPr>
            <a:xfrm>
              <a:off x="-1" y="705170"/>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What are you dealing with?</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Defining  performance issues</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2" name="Oval Callout 11"/>
          <p:cNvSpPr/>
          <p:nvPr/>
        </p:nvSpPr>
        <p:spPr>
          <a:xfrm>
            <a:off x="4694161" y="2070754"/>
            <a:ext cx="2196164" cy="2171414"/>
          </a:xfrm>
          <a:prstGeom prst="wedgeEllipseCallout">
            <a:avLst/>
          </a:prstGeom>
          <a:solidFill>
            <a:srgbClr val="92D050"/>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Disciplinary?</a:t>
            </a:r>
          </a:p>
        </p:txBody>
      </p:sp>
      <p:sp>
        <p:nvSpPr>
          <p:cNvPr id="13" name="Rectangle 12"/>
          <p:cNvSpPr/>
          <p:nvPr/>
        </p:nvSpPr>
        <p:spPr>
          <a:xfrm>
            <a:off x="4694161" y="5035639"/>
            <a:ext cx="3351598" cy="1169551"/>
          </a:xfrm>
          <a:prstGeom prst="rect">
            <a:avLst/>
          </a:prstGeom>
        </p:spPr>
        <p:txBody>
          <a:bodyPr wrap="square">
            <a:spAutoFit/>
          </a:bodyPr>
          <a:lstStyle/>
          <a:p>
            <a:r>
              <a:rPr lang="en-NZ" sz="1400" dirty="0"/>
              <a:t>A process for dealing with perceived employee misconduct. Organisations will typically have a range of disciplinary procedures depending on the severity of the transgression.</a:t>
            </a:r>
            <a:endParaRPr lang="en-US" sz="1400" i="1" dirty="0">
              <a:solidFill>
                <a:schemeClr val="tx2">
                  <a:lumMod val="50000"/>
                </a:schemeClr>
              </a:solidFill>
            </a:endParaRPr>
          </a:p>
        </p:txBody>
      </p:sp>
      <p:sp>
        <p:nvSpPr>
          <p:cNvPr id="15" name="Rectangle 14"/>
          <p:cNvSpPr/>
          <p:nvPr/>
        </p:nvSpPr>
        <p:spPr>
          <a:xfrm>
            <a:off x="4377088" y="3989392"/>
            <a:ext cx="634145" cy="400110"/>
          </a:xfrm>
          <a:prstGeom prst="rect">
            <a:avLst/>
          </a:prstGeom>
        </p:spPr>
        <p:txBody>
          <a:bodyPr wrap="square">
            <a:spAutoFit/>
          </a:bodyPr>
          <a:lstStyle/>
          <a:p>
            <a:r>
              <a:rPr lang="en-US" sz="20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VS</a:t>
            </a:r>
          </a:p>
        </p:txBody>
      </p:sp>
      <p:sp>
        <p:nvSpPr>
          <p:cNvPr id="16" name="Oval Callout 15"/>
          <p:cNvSpPr/>
          <p:nvPr/>
        </p:nvSpPr>
        <p:spPr>
          <a:xfrm flipH="1">
            <a:off x="2275241" y="2059855"/>
            <a:ext cx="2194560" cy="2171414"/>
          </a:xfrm>
          <a:prstGeom prst="wedgeEllipseCallout">
            <a:avLst/>
          </a:prstGeom>
          <a:solidFill>
            <a:srgbClr val="00B0F0"/>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Performance management?</a:t>
            </a:r>
          </a:p>
        </p:txBody>
      </p:sp>
      <p:sp>
        <p:nvSpPr>
          <p:cNvPr id="17" name="Rectangle 16"/>
          <p:cNvSpPr/>
          <p:nvPr/>
        </p:nvSpPr>
        <p:spPr>
          <a:xfrm>
            <a:off x="316523" y="5035639"/>
            <a:ext cx="4153279" cy="1384995"/>
          </a:xfrm>
          <a:prstGeom prst="rect">
            <a:avLst/>
          </a:prstGeom>
        </p:spPr>
        <p:txBody>
          <a:bodyPr wrap="square">
            <a:spAutoFit/>
          </a:bodyPr>
          <a:lstStyle/>
          <a:p>
            <a:pPr algn="r"/>
            <a:r>
              <a:rPr lang="en-NZ" sz="1400" dirty="0"/>
              <a:t>Organisational process to ensure employees are aware of the level of performance expected of them in a role, as well as any specific objectives they will need to achieve overall objectives and/or regulatory competencies. Encompasses performance improvement plans and processes. </a:t>
            </a:r>
          </a:p>
        </p:txBody>
      </p:sp>
      <p:sp>
        <p:nvSpPr>
          <p:cNvPr id="20" name="Footer Placeholder 4"/>
          <p:cNvSpPr>
            <a:spLocks noGrp="1"/>
          </p:cNvSpPr>
          <p:nvPr>
            <p:ph type="ftr" sz="quarter" idx="11"/>
          </p:nvPr>
        </p:nvSpPr>
        <p:spPr>
          <a:xfrm>
            <a:off x="3028950" y="6356351"/>
            <a:ext cx="3086100" cy="365125"/>
          </a:xfrm>
        </p:spPr>
        <p:txBody>
          <a:bodyPr/>
          <a:lstStyle/>
          <a:p>
            <a:endParaRPr lang="en-US" dirty="0">
              <a:hlinkClick r:id="" action="ppaction://noaction"/>
            </a:endParaRPr>
          </a:p>
          <a:p>
            <a:r>
              <a:rPr lang="en-US" dirty="0">
                <a:hlinkClick r:id="" action="ppaction://noaction"/>
              </a:rPr>
              <a:t>www.nurse.org.nz</a:t>
            </a:r>
            <a:endParaRPr lang="en-US" dirty="0"/>
          </a:p>
          <a:p>
            <a:endParaRPr lang="en-US" dirty="0"/>
          </a:p>
        </p:txBody>
      </p:sp>
    </p:spTree>
    <p:extLst>
      <p:ext uri="{BB962C8B-B14F-4D97-AF65-F5344CB8AC3E}">
        <p14:creationId xmlns:p14="http://schemas.microsoft.com/office/powerpoint/2010/main" val="247809321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6" grpId="0" animBg="1"/>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144254"/>
            <a:ext cx="9144000" cy="673339"/>
            <a:chOff x="-1" y="705170"/>
            <a:chExt cx="12192000" cy="897785"/>
          </a:xfrm>
        </p:grpSpPr>
        <p:sp>
          <p:nvSpPr>
            <p:cNvPr id="5" name="TextBox 4"/>
            <p:cNvSpPr txBox="1"/>
            <p:nvPr/>
          </p:nvSpPr>
          <p:spPr>
            <a:xfrm>
              <a:off x="-1" y="705170"/>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Managing a performance improvement plan</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A good employer will….. </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2" name="AutoShape 18"/>
          <p:cNvSpPr>
            <a:spLocks/>
          </p:cNvSpPr>
          <p:nvPr/>
        </p:nvSpPr>
        <p:spPr bwMode="auto">
          <a:xfrm>
            <a:off x="4807707" y="3432955"/>
            <a:ext cx="4113121" cy="557203"/>
          </a:xfrm>
          <a:prstGeom prst="roundRect">
            <a:avLst>
              <a:gd name="adj" fmla="val 26315"/>
            </a:avLst>
          </a:prstGeom>
          <a:solidFill>
            <a:schemeClr val="accent4"/>
          </a:solidFill>
          <a:ln>
            <a:noFill/>
          </a:ln>
          <a:scene3d>
            <a:camera prst="orthographicFront"/>
            <a:lightRig rig="threePt" dir="t"/>
          </a:scene3d>
          <a:sp3d>
            <a:bevelT/>
          </a:sp3d>
          <a:extLs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13" name="AutoShape 1"/>
          <p:cNvSpPr>
            <a:spLocks/>
          </p:cNvSpPr>
          <p:nvPr/>
        </p:nvSpPr>
        <p:spPr bwMode="auto">
          <a:xfrm>
            <a:off x="1883457" y="1996327"/>
            <a:ext cx="1044186" cy="1100396"/>
          </a:xfrm>
          <a:custGeom>
            <a:avLst/>
            <a:gdLst/>
            <a:ahLst/>
            <a:cxnLst/>
            <a:rect l="0" t="0" r="r" b="b"/>
            <a:pathLst>
              <a:path w="21600" h="21600">
                <a:moveTo>
                  <a:pt x="10800" y="0"/>
                </a:moveTo>
                <a:lnTo>
                  <a:pt x="21600" y="21600"/>
                </a:lnTo>
                <a:lnTo>
                  <a:pt x="0" y="21600"/>
                </a:lnTo>
                <a:lnTo>
                  <a:pt x="10800" y="0"/>
                </a:lnTo>
                <a:close/>
                <a:moveTo>
                  <a:pt x="10800" y="0"/>
                </a:moveTo>
              </a:path>
            </a:pathLst>
          </a:custGeom>
          <a:solidFill>
            <a:schemeClr val="accent1"/>
          </a:solidFill>
          <a:ln>
            <a:noFill/>
          </a:ln>
          <a:scene3d>
            <a:camera prst="orthographicFront"/>
            <a:lightRig rig="threePt" dir="t"/>
          </a:scene3d>
          <a:sp3d>
            <a:bevelT/>
          </a:sp3d>
          <a:extLs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14" name="AutoShape 2"/>
          <p:cNvSpPr>
            <a:spLocks/>
          </p:cNvSpPr>
          <p:nvPr/>
        </p:nvSpPr>
        <p:spPr bwMode="auto">
          <a:xfrm>
            <a:off x="1634810" y="3128465"/>
            <a:ext cx="1540819" cy="550198"/>
          </a:xfrm>
          <a:custGeom>
            <a:avLst/>
            <a:gdLst/>
            <a:ahLst/>
            <a:cxnLst/>
            <a:rect l="0" t="0" r="r" b="b"/>
            <a:pathLst>
              <a:path w="21600" h="21600">
                <a:moveTo>
                  <a:pt x="18000" y="0"/>
                </a:moveTo>
                <a:lnTo>
                  <a:pt x="21600" y="21600"/>
                </a:lnTo>
                <a:lnTo>
                  <a:pt x="0" y="21600"/>
                </a:lnTo>
                <a:lnTo>
                  <a:pt x="3600" y="0"/>
                </a:lnTo>
                <a:close/>
                <a:moveTo>
                  <a:pt x="18000" y="0"/>
                </a:moveTo>
              </a:path>
            </a:pathLst>
          </a:custGeom>
          <a:solidFill>
            <a:schemeClr val="accent2"/>
          </a:solidFill>
          <a:ln>
            <a:noFill/>
          </a:ln>
          <a:scene3d>
            <a:camera prst="orthographicFront"/>
            <a:lightRig rig="threePt" dir="t"/>
          </a:scene3d>
          <a:sp3d>
            <a:bevelT/>
          </a:sp3d>
          <a:extLs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15" name="AutoShape 3"/>
          <p:cNvSpPr>
            <a:spLocks/>
          </p:cNvSpPr>
          <p:nvPr/>
        </p:nvSpPr>
        <p:spPr bwMode="auto">
          <a:xfrm>
            <a:off x="1389470" y="3720986"/>
            <a:ext cx="2031500" cy="550198"/>
          </a:xfrm>
          <a:custGeom>
            <a:avLst/>
            <a:gdLst/>
            <a:ahLst/>
            <a:cxnLst/>
            <a:rect l="0" t="0" r="r" b="b"/>
            <a:pathLst>
              <a:path w="21600" h="21600">
                <a:moveTo>
                  <a:pt x="18900" y="0"/>
                </a:moveTo>
                <a:lnTo>
                  <a:pt x="21600" y="21600"/>
                </a:lnTo>
                <a:lnTo>
                  <a:pt x="0" y="21600"/>
                </a:lnTo>
                <a:lnTo>
                  <a:pt x="2700" y="0"/>
                </a:lnTo>
                <a:close/>
                <a:moveTo>
                  <a:pt x="18900" y="0"/>
                </a:moveTo>
              </a:path>
            </a:pathLst>
          </a:custGeom>
          <a:solidFill>
            <a:schemeClr val="accent4"/>
          </a:solidFill>
          <a:ln>
            <a:noFill/>
          </a:ln>
          <a:scene3d>
            <a:camera prst="orthographicFront"/>
            <a:lightRig rig="threePt" dir="t"/>
          </a:scene3d>
          <a:sp3d>
            <a:bevelT/>
          </a:sp3d>
          <a:extLs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16" name="AutoShape 4"/>
          <p:cNvSpPr>
            <a:spLocks/>
          </p:cNvSpPr>
          <p:nvPr/>
        </p:nvSpPr>
        <p:spPr bwMode="auto">
          <a:xfrm>
            <a:off x="1134209" y="4318797"/>
            <a:ext cx="2542682" cy="550198"/>
          </a:xfrm>
          <a:custGeom>
            <a:avLst/>
            <a:gdLst/>
            <a:ahLst/>
            <a:cxnLst/>
            <a:rect l="0" t="0" r="r" b="b"/>
            <a:pathLst>
              <a:path w="21600" h="21600">
                <a:moveTo>
                  <a:pt x="19440" y="0"/>
                </a:moveTo>
                <a:lnTo>
                  <a:pt x="21600" y="21600"/>
                </a:lnTo>
                <a:lnTo>
                  <a:pt x="0" y="21600"/>
                </a:lnTo>
                <a:lnTo>
                  <a:pt x="2160" y="0"/>
                </a:lnTo>
                <a:close/>
                <a:moveTo>
                  <a:pt x="19440" y="0"/>
                </a:moveTo>
              </a:path>
            </a:pathLst>
          </a:custGeom>
          <a:solidFill>
            <a:schemeClr val="accent5"/>
          </a:solidFill>
          <a:ln>
            <a:noFill/>
          </a:ln>
          <a:scene3d>
            <a:camera prst="orthographicFront"/>
            <a:lightRig rig="threePt" dir="t"/>
          </a:scene3d>
          <a:sp3d>
            <a:bevelT/>
          </a:sp3d>
          <a:extLs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17" name="AutoShape 5"/>
          <p:cNvSpPr>
            <a:spLocks/>
          </p:cNvSpPr>
          <p:nvPr/>
        </p:nvSpPr>
        <p:spPr bwMode="auto">
          <a:xfrm>
            <a:off x="878950" y="4900737"/>
            <a:ext cx="3052541" cy="550198"/>
          </a:xfrm>
          <a:custGeom>
            <a:avLst/>
            <a:gdLst/>
            <a:ahLst/>
            <a:cxnLst/>
            <a:rect l="0" t="0" r="r" b="b"/>
            <a:pathLst>
              <a:path w="21600" h="21600">
                <a:moveTo>
                  <a:pt x="19799" y="0"/>
                </a:moveTo>
                <a:lnTo>
                  <a:pt x="21600" y="21600"/>
                </a:lnTo>
                <a:lnTo>
                  <a:pt x="0" y="21600"/>
                </a:lnTo>
                <a:lnTo>
                  <a:pt x="1801" y="0"/>
                </a:lnTo>
                <a:close/>
                <a:moveTo>
                  <a:pt x="19799" y="0"/>
                </a:moveTo>
              </a:path>
            </a:pathLst>
          </a:custGeom>
          <a:solidFill>
            <a:schemeClr val="accent6"/>
          </a:solidFill>
          <a:ln>
            <a:noFill/>
          </a:ln>
          <a:scene3d>
            <a:camera prst="orthographicFront"/>
            <a:lightRig rig="threePt" dir="t"/>
          </a:scene3d>
          <a:sp3d>
            <a:bevelT/>
          </a:sp3d>
          <a:extLs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18" name="AutoShape 16"/>
          <p:cNvSpPr>
            <a:spLocks/>
          </p:cNvSpPr>
          <p:nvPr/>
        </p:nvSpPr>
        <p:spPr bwMode="auto">
          <a:xfrm>
            <a:off x="4807707" y="1967136"/>
            <a:ext cx="4113121" cy="631807"/>
          </a:xfrm>
          <a:prstGeom prst="roundRect">
            <a:avLst>
              <a:gd name="adj" fmla="val 26315"/>
            </a:avLst>
          </a:prstGeom>
          <a:solidFill>
            <a:schemeClr val="accent1"/>
          </a:solidFill>
          <a:ln>
            <a:noFill/>
          </a:ln>
          <a:scene3d>
            <a:camera prst="orthographicFront"/>
            <a:lightRig rig="threePt" dir="t"/>
          </a:scene3d>
          <a:sp3d>
            <a:bevelT/>
          </a:sp3d>
          <a:extLs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19" name="AutoShape 18"/>
          <p:cNvSpPr>
            <a:spLocks/>
          </p:cNvSpPr>
          <p:nvPr/>
        </p:nvSpPr>
        <p:spPr bwMode="auto">
          <a:xfrm>
            <a:off x="4808668" y="2720323"/>
            <a:ext cx="4098663" cy="604546"/>
          </a:xfrm>
          <a:prstGeom prst="roundRect">
            <a:avLst>
              <a:gd name="adj" fmla="val 26315"/>
            </a:avLst>
          </a:prstGeom>
          <a:solidFill>
            <a:schemeClr val="accent2"/>
          </a:solidFill>
          <a:ln>
            <a:noFill/>
          </a:ln>
          <a:scene3d>
            <a:camera prst="orthographicFront"/>
            <a:lightRig rig="threePt" dir="t"/>
          </a:scene3d>
          <a:sp3d>
            <a:bevelT/>
          </a:sp3d>
          <a:extLs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20" name="AutoShape 22"/>
          <p:cNvSpPr>
            <a:spLocks/>
          </p:cNvSpPr>
          <p:nvPr/>
        </p:nvSpPr>
        <p:spPr bwMode="auto">
          <a:xfrm>
            <a:off x="4807707" y="4108770"/>
            <a:ext cx="4091822" cy="568595"/>
          </a:xfrm>
          <a:prstGeom prst="roundRect">
            <a:avLst>
              <a:gd name="adj" fmla="val 26315"/>
            </a:avLst>
          </a:prstGeom>
          <a:solidFill>
            <a:schemeClr val="accent5"/>
          </a:solidFill>
          <a:ln>
            <a:noFill/>
          </a:ln>
          <a:scene3d>
            <a:camera prst="orthographicFront"/>
            <a:lightRig rig="threePt" dir="t"/>
          </a:scene3d>
          <a:sp3d>
            <a:bevelT/>
          </a:sp3d>
          <a:extLs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21" name="AutoShape 24"/>
          <p:cNvSpPr>
            <a:spLocks/>
          </p:cNvSpPr>
          <p:nvPr/>
        </p:nvSpPr>
        <p:spPr bwMode="auto">
          <a:xfrm>
            <a:off x="4833010" y="4803878"/>
            <a:ext cx="4074321" cy="553429"/>
          </a:xfrm>
          <a:prstGeom prst="roundRect">
            <a:avLst>
              <a:gd name="adj" fmla="val 26315"/>
            </a:avLst>
          </a:prstGeom>
          <a:solidFill>
            <a:schemeClr val="accent6"/>
          </a:solidFill>
          <a:ln>
            <a:noFill/>
          </a:ln>
          <a:scene3d>
            <a:camera prst="orthographicFront"/>
            <a:lightRig rig="threePt" dir="t"/>
          </a:scene3d>
          <a:sp3d>
            <a:bevelT/>
          </a:sp3d>
          <a:extLs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22" name="Freeform 26"/>
          <p:cNvSpPr>
            <a:spLocks/>
          </p:cNvSpPr>
          <p:nvPr/>
        </p:nvSpPr>
        <p:spPr bwMode="auto">
          <a:xfrm rot="20781678">
            <a:off x="2819443" y="2349069"/>
            <a:ext cx="1758853" cy="305312"/>
          </a:xfrm>
          <a:custGeom>
            <a:avLst/>
            <a:gdLst>
              <a:gd name="T0" fmla="*/ 0 w 21600"/>
              <a:gd name="T1" fmla="+- 0 21600 12000"/>
              <a:gd name="T2" fmla="*/ 21600 h 9600"/>
              <a:gd name="T3" fmla="*/ 21600 w 21600"/>
              <a:gd name="T4" fmla="+- 0 21600 12000"/>
              <a:gd name="T5" fmla="*/ 21600 h 9600"/>
            </a:gdLst>
            <a:ahLst/>
            <a:cxnLst>
              <a:cxn ang="0">
                <a:pos x="T0" y="T2"/>
              </a:cxn>
              <a:cxn ang="0">
                <a:pos x="T3" y="T5"/>
              </a:cxn>
            </a:cxnLst>
            <a:rect l="0" t="0" r="r" b="b"/>
            <a:pathLst>
              <a:path w="21600" h="9600">
                <a:moveTo>
                  <a:pt x="0" y="9600"/>
                </a:moveTo>
                <a:cubicBezTo>
                  <a:pt x="0" y="9600"/>
                  <a:pt x="9029" y="-12000"/>
                  <a:pt x="21600" y="9600"/>
                </a:cubicBezTo>
              </a:path>
            </a:pathLst>
          </a:custGeom>
          <a:noFill/>
          <a:ln w="38100" cap="flat">
            <a:solidFill>
              <a:schemeClr val="accent1"/>
            </a:solidFill>
            <a:prstDash val="solid"/>
            <a:miter lim="800000"/>
            <a:headEnd type="none" w="med" len="med"/>
            <a:tailEnd type="none" w="med" len="med"/>
          </a:ln>
          <a:scene3d>
            <a:camera prst="orthographicFront"/>
            <a:lightRig rig="threePt" dir="t"/>
          </a:scene3d>
          <a:sp3d>
            <a:bevelT/>
          </a:sp3d>
          <a:extLst>
            <a:ext uri="{909E8E84-426E-40dd-AFC4-6F175D3DCCD1}">
              <a14:hiddenFill xmlns:a14="http://schemas.microsoft.com/office/drawing/2010/main" xmlns="">
                <a:solidFill>
                  <a:srgbClr val="FFFFFF"/>
                </a:solidFill>
              </a14:hiddenFill>
            </a:ext>
          </a:extLst>
        </p:spPr>
        <p:txBody>
          <a:bodyPr lIns="0" tIns="0" rIns="0" bIns="0"/>
          <a:lstStyle/>
          <a:p>
            <a:endParaRPr lang="es-ES" sz="1350"/>
          </a:p>
        </p:txBody>
      </p:sp>
      <p:sp>
        <p:nvSpPr>
          <p:cNvPr id="23" name="Freeform 27"/>
          <p:cNvSpPr>
            <a:spLocks/>
          </p:cNvSpPr>
          <p:nvPr/>
        </p:nvSpPr>
        <p:spPr bwMode="auto">
          <a:xfrm>
            <a:off x="3134629" y="2942640"/>
            <a:ext cx="1602015" cy="312344"/>
          </a:xfrm>
          <a:custGeom>
            <a:avLst/>
            <a:gdLst>
              <a:gd name="T0" fmla="*/ 0 w 21600"/>
              <a:gd name="T1" fmla="+- 0 21600 10755"/>
              <a:gd name="T2" fmla="*/ 21600 h 10845"/>
              <a:gd name="T3" fmla="*/ 21600 w 21600"/>
              <a:gd name="T4" fmla="+- 0 17767 10755"/>
              <a:gd name="T5" fmla="*/ 17767 h 10845"/>
            </a:gdLst>
            <a:ahLst/>
            <a:cxnLst>
              <a:cxn ang="0">
                <a:pos x="T0" y="T2"/>
              </a:cxn>
              <a:cxn ang="0">
                <a:pos x="T3" y="T5"/>
              </a:cxn>
            </a:cxnLst>
            <a:rect l="0" t="0" r="r" b="b"/>
            <a:pathLst>
              <a:path w="21600" h="10845">
                <a:moveTo>
                  <a:pt x="0" y="10845"/>
                </a:moveTo>
                <a:cubicBezTo>
                  <a:pt x="0" y="10845"/>
                  <a:pt x="8479" y="-10755"/>
                  <a:pt x="21600" y="7012"/>
                </a:cubicBezTo>
              </a:path>
            </a:pathLst>
          </a:custGeom>
          <a:noFill/>
          <a:ln w="38100" cap="flat">
            <a:solidFill>
              <a:schemeClr val="accent2"/>
            </a:solidFill>
            <a:prstDash val="solid"/>
            <a:miter lim="800000"/>
            <a:headEnd type="none" w="med" len="med"/>
            <a:tailEnd type="none" w="med" len="med"/>
          </a:ln>
          <a:scene3d>
            <a:camera prst="orthographicFront"/>
            <a:lightRig rig="threePt" dir="t"/>
          </a:scene3d>
          <a:sp3d>
            <a:bevelT/>
          </a:sp3d>
          <a:extLst>
            <a:ext uri="{909E8E84-426E-40dd-AFC4-6F175D3DCCD1}">
              <a14:hiddenFill xmlns:a14="http://schemas.microsoft.com/office/drawing/2010/main" xmlns="">
                <a:solidFill>
                  <a:srgbClr val="FFFFFF"/>
                </a:solidFill>
              </a14:hiddenFill>
            </a:ext>
          </a:extLst>
        </p:spPr>
        <p:txBody>
          <a:bodyPr lIns="0" tIns="0" rIns="0" bIns="0"/>
          <a:lstStyle/>
          <a:p>
            <a:endParaRPr lang="es-ES" sz="1350"/>
          </a:p>
        </p:txBody>
      </p:sp>
      <p:sp>
        <p:nvSpPr>
          <p:cNvPr id="24" name="Freeform 28"/>
          <p:cNvSpPr>
            <a:spLocks/>
          </p:cNvSpPr>
          <p:nvPr/>
        </p:nvSpPr>
        <p:spPr bwMode="auto">
          <a:xfrm rot="561225">
            <a:off x="3415389" y="3519404"/>
            <a:ext cx="1298097" cy="400745"/>
          </a:xfrm>
          <a:custGeom>
            <a:avLst/>
            <a:gdLst>
              <a:gd name="T0" fmla="*/ 0 w 21600"/>
              <a:gd name="T1" fmla="+- 0 21600 7742"/>
              <a:gd name="T2" fmla="*/ 21600 h 13858"/>
              <a:gd name="T3" fmla="*/ 21600 w 21600"/>
              <a:gd name="T4" fmla="+- 0 10734 7742"/>
              <a:gd name="T5" fmla="*/ 10734 h 13858"/>
            </a:gdLst>
            <a:ahLst/>
            <a:cxnLst>
              <a:cxn ang="0">
                <a:pos x="T0" y="T2"/>
              </a:cxn>
              <a:cxn ang="0">
                <a:pos x="T3" y="T5"/>
              </a:cxn>
            </a:cxnLst>
            <a:rect l="0" t="0" r="r" b="b"/>
            <a:pathLst>
              <a:path w="21600" h="13858">
                <a:moveTo>
                  <a:pt x="0" y="13858"/>
                </a:moveTo>
                <a:cubicBezTo>
                  <a:pt x="0" y="13858"/>
                  <a:pt x="7202" y="-7742"/>
                  <a:pt x="21600" y="2992"/>
                </a:cubicBezTo>
              </a:path>
            </a:pathLst>
          </a:custGeom>
          <a:noFill/>
          <a:ln w="38100" cap="flat">
            <a:solidFill>
              <a:schemeClr val="accent4"/>
            </a:solidFill>
            <a:prstDash val="solid"/>
            <a:miter lim="800000"/>
            <a:headEnd type="none" w="med" len="med"/>
            <a:tailEnd type="none" w="med" len="med"/>
          </a:ln>
          <a:scene3d>
            <a:camera prst="orthographicFront"/>
            <a:lightRig rig="threePt" dir="t"/>
          </a:scene3d>
          <a:sp3d>
            <a:bevelT/>
          </a:sp3d>
          <a:extLst>
            <a:ext uri="{909E8E84-426E-40dd-AFC4-6F175D3DCCD1}">
              <a14:hiddenFill xmlns:a14="http://schemas.microsoft.com/office/drawing/2010/main" xmlns="">
                <a:solidFill>
                  <a:srgbClr val="FFFFFF"/>
                </a:solidFill>
              </a14:hiddenFill>
            </a:ext>
          </a:extLst>
        </p:spPr>
        <p:txBody>
          <a:bodyPr lIns="0" tIns="0" rIns="0" bIns="0"/>
          <a:lstStyle/>
          <a:p>
            <a:endParaRPr lang="es-ES" sz="1350"/>
          </a:p>
        </p:txBody>
      </p:sp>
      <p:sp>
        <p:nvSpPr>
          <p:cNvPr id="25" name="Freeform 29"/>
          <p:cNvSpPr>
            <a:spLocks/>
          </p:cNvSpPr>
          <p:nvPr/>
        </p:nvSpPr>
        <p:spPr bwMode="auto">
          <a:xfrm rot="704999">
            <a:off x="3681023" y="4169903"/>
            <a:ext cx="1015458" cy="455476"/>
          </a:xfrm>
          <a:custGeom>
            <a:avLst/>
            <a:gdLst>
              <a:gd name="T0" fmla="*/ 0 w 21600"/>
              <a:gd name="T1" fmla="+- 0 21600 4342"/>
              <a:gd name="T2" fmla="*/ 21600 h 17258"/>
              <a:gd name="T3" fmla="*/ 21600 w 21600"/>
              <a:gd name="T4" fmla="+- 0 5130 4342"/>
              <a:gd name="T5" fmla="*/ 5130 h 17258"/>
            </a:gdLst>
            <a:ahLst/>
            <a:cxnLst>
              <a:cxn ang="0">
                <a:pos x="T0" y="T2"/>
              </a:cxn>
              <a:cxn ang="0">
                <a:pos x="T3" y="T5"/>
              </a:cxn>
            </a:cxnLst>
            <a:rect l="0" t="0" r="r" b="b"/>
            <a:pathLst>
              <a:path w="21600" h="17258">
                <a:moveTo>
                  <a:pt x="0" y="17258"/>
                </a:moveTo>
                <a:cubicBezTo>
                  <a:pt x="0" y="17258"/>
                  <a:pt x="5818" y="-4342"/>
                  <a:pt x="21600" y="788"/>
                </a:cubicBezTo>
              </a:path>
            </a:pathLst>
          </a:custGeom>
          <a:noFill/>
          <a:ln w="38100" cap="flat">
            <a:solidFill>
              <a:schemeClr val="accent5"/>
            </a:solidFill>
            <a:prstDash val="solid"/>
            <a:miter lim="800000"/>
            <a:headEnd type="none" w="med" len="med"/>
            <a:tailEnd type="none" w="med" len="med"/>
          </a:ln>
          <a:scene3d>
            <a:camera prst="orthographicFront"/>
            <a:lightRig rig="threePt" dir="t"/>
          </a:scene3d>
          <a:sp3d>
            <a:bevelT/>
          </a:sp3d>
          <a:extLst>
            <a:ext uri="{909E8E84-426E-40dd-AFC4-6F175D3DCCD1}">
              <a14:hiddenFill xmlns:a14="http://schemas.microsoft.com/office/drawing/2010/main" xmlns="">
                <a:solidFill>
                  <a:srgbClr val="FFFFFF"/>
                </a:solidFill>
              </a14:hiddenFill>
            </a:ext>
          </a:extLst>
        </p:spPr>
        <p:txBody>
          <a:bodyPr lIns="0" tIns="0" rIns="0" bIns="0"/>
          <a:lstStyle/>
          <a:p>
            <a:endParaRPr lang="es-ES" sz="1350"/>
          </a:p>
        </p:txBody>
      </p:sp>
      <p:sp>
        <p:nvSpPr>
          <p:cNvPr id="26" name="Freeform 30"/>
          <p:cNvSpPr>
            <a:spLocks/>
          </p:cNvSpPr>
          <p:nvPr/>
        </p:nvSpPr>
        <p:spPr bwMode="auto">
          <a:xfrm rot="2402385">
            <a:off x="4003220" y="4622719"/>
            <a:ext cx="638864" cy="618786"/>
          </a:xfrm>
          <a:custGeom>
            <a:avLst/>
            <a:gdLst>
              <a:gd name="T0" fmla="*/ 0 w 21600"/>
              <a:gd name="T1" fmla="*/ 21600 h 21600"/>
              <a:gd name="T2" fmla="*/ 21600 w 21600"/>
              <a:gd name="T3" fmla="*/ 0 h 21600"/>
            </a:gdLst>
            <a:ahLst/>
            <a:cxnLst>
              <a:cxn ang="0">
                <a:pos x="T0" y="T1"/>
              </a:cxn>
              <a:cxn ang="0">
                <a:pos x="T2" y="T3"/>
              </a:cxn>
            </a:cxnLst>
            <a:rect l="0" t="0" r="r" b="b"/>
            <a:pathLst>
              <a:path w="21600" h="21600">
                <a:moveTo>
                  <a:pt x="0" y="21600"/>
                </a:moveTo>
                <a:cubicBezTo>
                  <a:pt x="0" y="21600"/>
                  <a:pt x="3117" y="2089"/>
                  <a:pt x="21600" y="0"/>
                </a:cubicBezTo>
              </a:path>
            </a:pathLst>
          </a:custGeom>
          <a:noFill/>
          <a:ln w="38100" cap="flat">
            <a:solidFill>
              <a:schemeClr val="accent6"/>
            </a:solidFill>
            <a:prstDash val="solid"/>
            <a:miter lim="800000"/>
            <a:headEnd type="none" w="med" len="med"/>
            <a:tailEnd type="none" w="med" len="med"/>
          </a:ln>
          <a:scene3d>
            <a:camera prst="orthographicFront"/>
            <a:lightRig rig="threePt" dir="t"/>
          </a:scene3d>
          <a:sp3d>
            <a:bevelT/>
          </a:sp3d>
          <a:extLst>
            <a:ext uri="{909E8E84-426E-40dd-AFC4-6F175D3DCCD1}">
              <a14:hiddenFill xmlns:a14="http://schemas.microsoft.com/office/drawing/2010/main" xmlns="">
                <a:solidFill>
                  <a:srgbClr val="FFFFFF"/>
                </a:solidFill>
              </a14:hiddenFill>
            </a:ext>
          </a:extLst>
        </p:spPr>
        <p:txBody>
          <a:bodyPr lIns="0" tIns="0" rIns="0" bIns="0"/>
          <a:lstStyle/>
          <a:p>
            <a:endParaRPr lang="es-ES" sz="1350"/>
          </a:p>
        </p:txBody>
      </p:sp>
      <p:pic>
        <p:nvPicPr>
          <p:cNvPr id="2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0919" y="2606023"/>
            <a:ext cx="228600" cy="228600"/>
          </a:xfrm>
          <a:prstGeom prst="rect">
            <a:avLst/>
          </a:prstGeom>
        </p:spPr>
      </p:pic>
      <p:pic>
        <p:nvPicPr>
          <p:cNvPr id="29"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90919" y="3893399"/>
            <a:ext cx="228600" cy="228600"/>
          </a:xfrm>
          <a:prstGeom prst="rect">
            <a:avLst/>
          </a:prstGeom>
        </p:spPr>
      </p:pic>
      <p:pic>
        <p:nvPicPr>
          <p:cNvPr id="31" name="Picture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8605" y="5051308"/>
            <a:ext cx="228600" cy="228600"/>
          </a:xfrm>
          <a:prstGeom prst="rect">
            <a:avLst/>
          </a:prstGeom>
        </p:spPr>
      </p:pic>
      <p:sp>
        <p:nvSpPr>
          <p:cNvPr id="32" name="Rectangle 31"/>
          <p:cNvSpPr/>
          <p:nvPr/>
        </p:nvSpPr>
        <p:spPr>
          <a:xfrm>
            <a:off x="4905332" y="2041149"/>
            <a:ext cx="3994197" cy="461665"/>
          </a:xfrm>
          <a:prstGeom prst="rect">
            <a:avLst/>
          </a:prstGeom>
        </p:spPr>
        <p:txBody>
          <a:bodyPr wrap="square">
            <a:spAutoFit/>
          </a:bodyPr>
          <a:lstStyle/>
          <a:p>
            <a:r>
              <a:rPr lang="en-US" sz="1200" dirty="0">
                <a:solidFill>
                  <a:schemeClr val="bg1"/>
                </a:solidFill>
              </a:rPr>
              <a:t>Ensure the staff are fully aware of performance goals and expected behaviour</a:t>
            </a:r>
          </a:p>
        </p:txBody>
      </p:sp>
      <p:sp>
        <p:nvSpPr>
          <p:cNvPr id="33" name="Rectangle 32"/>
          <p:cNvSpPr/>
          <p:nvPr/>
        </p:nvSpPr>
        <p:spPr>
          <a:xfrm>
            <a:off x="4893226" y="2690628"/>
            <a:ext cx="3942081" cy="646331"/>
          </a:xfrm>
          <a:prstGeom prst="rect">
            <a:avLst/>
          </a:prstGeom>
        </p:spPr>
        <p:txBody>
          <a:bodyPr wrap="square">
            <a:spAutoFit/>
          </a:bodyPr>
          <a:lstStyle/>
          <a:p>
            <a:r>
              <a:rPr lang="en-US" sz="1200" dirty="0">
                <a:solidFill>
                  <a:schemeClr val="bg1"/>
                </a:solidFill>
              </a:rPr>
              <a:t>If issues with practice are identified, meet to discuss and set an agreed, fair and reasonable, time-framed, goal orientated plan</a:t>
            </a:r>
          </a:p>
        </p:txBody>
      </p:sp>
      <p:sp>
        <p:nvSpPr>
          <p:cNvPr id="34" name="Rectangle 33"/>
          <p:cNvSpPr/>
          <p:nvPr/>
        </p:nvSpPr>
        <p:spPr>
          <a:xfrm>
            <a:off x="4890219" y="3471864"/>
            <a:ext cx="3889577" cy="461665"/>
          </a:xfrm>
          <a:prstGeom prst="rect">
            <a:avLst/>
          </a:prstGeom>
        </p:spPr>
        <p:txBody>
          <a:bodyPr wrap="square">
            <a:spAutoFit/>
          </a:bodyPr>
          <a:lstStyle/>
          <a:p>
            <a:r>
              <a:rPr lang="en-US" sz="1200" dirty="0">
                <a:solidFill>
                  <a:schemeClr val="bg1"/>
                </a:solidFill>
              </a:rPr>
              <a:t>Ensure the employee has opportunity and time to meet the goals e.g. training, supervision.</a:t>
            </a:r>
          </a:p>
        </p:txBody>
      </p:sp>
      <p:sp>
        <p:nvSpPr>
          <p:cNvPr id="35" name="Rectangle 34"/>
          <p:cNvSpPr/>
          <p:nvPr/>
        </p:nvSpPr>
        <p:spPr>
          <a:xfrm>
            <a:off x="4905332" y="4162234"/>
            <a:ext cx="3740595" cy="461665"/>
          </a:xfrm>
          <a:prstGeom prst="rect">
            <a:avLst/>
          </a:prstGeom>
        </p:spPr>
        <p:txBody>
          <a:bodyPr wrap="square">
            <a:spAutoFit/>
          </a:bodyPr>
          <a:lstStyle/>
          <a:p>
            <a:r>
              <a:rPr lang="en-US" sz="1200" dirty="0">
                <a:solidFill>
                  <a:schemeClr val="bg1"/>
                </a:solidFill>
              </a:rPr>
              <a:t>Be fair and transparent about consequences on non achievement of agreed goals.</a:t>
            </a:r>
          </a:p>
        </p:txBody>
      </p:sp>
      <p:sp>
        <p:nvSpPr>
          <p:cNvPr id="36" name="Rectangle 35"/>
          <p:cNvSpPr/>
          <p:nvPr/>
        </p:nvSpPr>
        <p:spPr>
          <a:xfrm>
            <a:off x="4905332" y="4757426"/>
            <a:ext cx="3929821" cy="646331"/>
          </a:xfrm>
          <a:prstGeom prst="rect">
            <a:avLst/>
          </a:prstGeom>
        </p:spPr>
        <p:txBody>
          <a:bodyPr wrap="square">
            <a:spAutoFit/>
          </a:bodyPr>
          <a:lstStyle/>
          <a:p>
            <a:r>
              <a:rPr lang="en-US" sz="1200" dirty="0">
                <a:solidFill>
                  <a:schemeClr val="bg1"/>
                </a:solidFill>
              </a:rPr>
              <a:t> Stick to the plan: Review the plan and goals in the timeframe agreed.  Any change to the plan must be agreed between both parties</a:t>
            </a:r>
          </a:p>
        </p:txBody>
      </p:sp>
      <p:pic>
        <p:nvPicPr>
          <p:cNvPr id="37" name="Picture 3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75446" y="4478657"/>
            <a:ext cx="228600" cy="228600"/>
          </a:xfrm>
          <a:prstGeom prst="rect">
            <a:avLst/>
          </a:prstGeom>
        </p:spPr>
      </p:pic>
      <p:pic>
        <p:nvPicPr>
          <p:cNvPr id="39" name="Picture 3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75446" y="3254984"/>
            <a:ext cx="289437" cy="289437"/>
          </a:xfrm>
          <a:prstGeom prst="rect">
            <a:avLst/>
          </a:prstGeom>
        </p:spPr>
      </p:pic>
      <p:sp>
        <p:nvSpPr>
          <p:cNvPr id="40" name="Oval Callout 15"/>
          <p:cNvSpPr/>
          <p:nvPr/>
        </p:nvSpPr>
        <p:spPr>
          <a:xfrm flipH="1">
            <a:off x="60743" y="11460"/>
            <a:ext cx="1822714" cy="1366656"/>
          </a:xfrm>
          <a:prstGeom prst="wedgeEllipseCallout">
            <a:avLst/>
          </a:prstGeom>
          <a:solidFill>
            <a:srgbClr val="00B0F0"/>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Performance management?</a:t>
            </a:r>
          </a:p>
        </p:txBody>
      </p:sp>
      <p:sp>
        <p:nvSpPr>
          <p:cNvPr id="41" name="Footer Placeholder 4"/>
          <p:cNvSpPr>
            <a:spLocks noGrp="1"/>
          </p:cNvSpPr>
          <p:nvPr>
            <p:ph type="ftr" sz="quarter" idx="11"/>
          </p:nvPr>
        </p:nvSpPr>
        <p:spPr>
          <a:xfrm>
            <a:off x="3028950" y="6356351"/>
            <a:ext cx="3086100" cy="365125"/>
          </a:xfrm>
        </p:spPr>
        <p:txBody>
          <a:bodyPr/>
          <a:lstStyle/>
          <a:p>
            <a:endParaRPr lang="en-US" dirty="0">
              <a:hlinkClick r:id="" action="ppaction://noaction"/>
            </a:endParaRPr>
          </a:p>
          <a:p>
            <a:r>
              <a:rPr lang="en-US" dirty="0">
                <a:hlinkClick r:id="" action="ppaction://noaction"/>
              </a:rPr>
              <a:t>www.nurse.org.nz</a:t>
            </a:r>
            <a:endParaRPr lang="en-US" dirty="0"/>
          </a:p>
          <a:p>
            <a:endParaRPr lang="en-US" dirty="0"/>
          </a:p>
        </p:txBody>
      </p:sp>
      <p:sp>
        <p:nvSpPr>
          <p:cNvPr id="38" name="Rectangle 37"/>
          <p:cNvSpPr>
            <a:spLocks noChangeArrowheads="1"/>
          </p:cNvSpPr>
          <p:nvPr/>
        </p:nvSpPr>
        <p:spPr bwMode="auto">
          <a:xfrm>
            <a:off x="1883457" y="5744774"/>
            <a:ext cx="5345265" cy="600164"/>
          </a:xfrm>
          <a:prstGeom prst="rect">
            <a:avLst/>
          </a:prstGeom>
          <a:solidFill>
            <a:schemeClr val="bg1">
              <a:lumMod val="85000"/>
            </a:schemeClr>
          </a:solidFill>
          <a:ln>
            <a:noFill/>
          </a:ln>
          <a:scene3d>
            <a:camera prst="orthographicFront"/>
            <a:lightRig rig="threePt" dir="t"/>
          </a:scene3d>
          <a:sp3d>
            <a:bevelT/>
          </a:sp3d>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lnSpc>
                <a:spcPct val="150000"/>
              </a:lnSpc>
            </a:pPr>
            <a:r>
              <a:rPr lang="en-US" sz="1100" dirty="0">
                <a:solidFill>
                  <a:schemeClr val="tx2">
                    <a:lumMod val="50000"/>
                  </a:schemeClr>
                </a:solidFill>
              </a:rPr>
              <a:t>Staff need to be informed if their practice or behaviour is not meeting standards.</a:t>
            </a:r>
          </a:p>
          <a:p>
            <a:pPr algn="ctr" eaLnBrk="1" hangingPunct="1">
              <a:lnSpc>
                <a:spcPct val="150000"/>
              </a:lnSpc>
            </a:pPr>
            <a:r>
              <a:rPr lang="en-US" sz="1100" dirty="0">
                <a:solidFill>
                  <a:schemeClr val="tx2">
                    <a:lumMod val="50000"/>
                  </a:schemeClr>
                </a:solidFill>
              </a:rPr>
              <a:t>If a nurse is unaware he/she is not meeting standards how can they improve? </a:t>
            </a:r>
          </a:p>
        </p:txBody>
      </p:sp>
    </p:spTree>
    <p:extLst>
      <p:ext uri="{BB962C8B-B14F-4D97-AF65-F5344CB8AC3E}">
        <p14:creationId xmlns:p14="http://schemas.microsoft.com/office/powerpoint/2010/main" val="198065061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500"/>
                                        <p:tgtEl>
                                          <p:spTgt spid="4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500"/>
                                        <p:tgtEl>
                                          <p:spTgt spid="18"/>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down)">
                                      <p:cBhvr>
                                        <p:cTn id="35" dur="500"/>
                                        <p:tgtEl>
                                          <p:spTgt spid="15"/>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left)">
                                      <p:cBhvr>
                                        <p:cTn id="39" dur="500"/>
                                        <p:tgtEl>
                                          <p:spTgt spid="24"/>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down)">
                                      <p:cBhvr>
                                        <p:cTn id="47" dur="500"/>
                                        <p:tgtEl>
                                          <p:spTgt spid="16"/>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left)">
                                      <p:cBhvr>
                                        <p:cTn id="51" dur="500"/>
                                        <p:tgtEl>
                                          <p:spTgt spid="25"/>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wipe(down)">
                                      <p:cBhvr>
                                        <p:cTn id="59" dur="500"/>
                                        <p:tgtEl>
                                          <p:spTgt spid="17"/>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500"/>
                                        <p:tgtEl>
                                          <p:spTgt spid="26"/>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left)">
                                      <p:cBhvr>
                                        <p:cTn id="6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4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1522476" cy="6858000"/>
          </a:xfrm>
          <a:prstGeom prst="rect">
            <a:avLst/>
          </a:prstGeom>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12"/>
          <p:cNvSpPr/>
          <p:nvPr/>
        </p:nvSpPr>
        <p:spPr>
          <a:xfrm>
            <a:off x="1515695" y="0"/>
            <a:ext cx="1544808" cy="685800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p:cNvSpPr/>
          <p:nvPr/>
        </p:nvSpPr>
        <p:spPr>
          <a:xfrm>
            <a:off x="3060503" y="0"/>
            <a:ext cx="1591517" cy="685800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Rectangle 14"/>
          <p:cNvSpPr/>
          <p:nvPr/>
        </p:nvSpPr>
        <p:spPr>
          <a:xfrm>
            <a:off x="4642827" y="0"/>
            <a:ext cx="1548315" cy="685800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 name="Rectangle 15"/>
          <p:cNvSpPr/>
          <p:nvPr/>
        </p:nvSpPr>
        <p:spPr>
          <a:xfrm>
            <a:off x="6190047" y="0"/>
            <a:ext cx="1429952" cy="6858000"/>
          </a:xfrm>
          <a:prstGeom prst="rect">
            <a:avLst/>
          </a:prstGeom>
          <a:solidFill>
            <a:schemeClr val="tx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Rectangle 16"/>
          <p:cNvSpPr/>
          <p:nvPr/>
        </p:nvSpPr>
        <p:spPr>
          <a:xfrm>
            <a:off x="7621524" y="0"/>
            <a:ext cx="1522476" cy="6858000"/>
          </a:xfrm>
          <a:prstGeom prst="rect">
            <a:avLst/>
          </a:prstGeom>
          <a:solidFill>
            <a:schemeClr val="accent6"/>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p:cNvSpPr/>
          <p:nvPr/>
        </p:nvSpPr>
        <p:spPr>
          <a:xfrm>
            <a:off x="3048170" y="2544563"/>
            <a:ext cx="1522476" cy="2793072"/>
          </a:xfrm>
          <a:prstGeom prst="rect">
            <a:avLst/>
          </a:prstGeom>
        </p:spPr>
        <p:txBody>
          <a:bodyPr wrap="square">
            <a:spAutoFit/>
          </a:bodyPr>
          <a:lstStyle/>
          <a:p>
            <a:pPr algn="ctr"/>
            <a:r>
              <a:rPr lang="en-US" sz="1350" dirty="0">
                <a:solidFill>
                  <a:schemeClr val="bg1"/>
                </a:solidFill>
              </a:rPr>
              <a:t>Don’t deal with extraneous, irrelevant issues or hearsay, only use the facts</a:t>
            </a:r>
          </a:p>
          <a:p>
            <a:pPr algn="ctr"/>
            <a:endParaRPr lang="en-US" sz="1350" dirty="0">
              <a:solidFill>
                <a:schemeClr val="bg1"/>
              </a:solidFill>
            </a:endParaRPr>
          </a:p>
          <a:p>
            <a:pPr algn="ctr"/>
            <a:r>
              <a:rPr lang="en-US" sz="1350" dirty="0">
                <a:solidFill>
                  <a:schemeClr val="bg1"/>
                </a:solidFill>
              </a:rPr>
              <a:t>Deal only with the specific issue at hand.</a:t>
            </a:r>
          </a:p>
          <a:p>
            <a:pPr algn="ctr"/>
            <a:endParaRPr lang="en-US" sz="1350" dirty="0">
              <a:solidFill>
                <a:schemeClr val="bg1"/>
              </a:solidFill>
            </a:endParaRPr>
          </a:p>
          <a:p>
            <a:pPr algn="ctr"/>
            <a:r>
              <a:rPr lang="en-US" sz="1350" dirty="0">
                <a:solidFill>
                  <a:schemeClr val="bg1"/>
                </a:solidFill>
              </a:rPr>
              <a:t>Don’t muddy the waters, remain neutral.</a:t>
            </a:r>
          </a:p>
        </p:txBody>
      </p:sp>
      <p:sp>
        <p:nvSpPr>
          <p:cNvPr id="19" name="TextBox 18"/>
          <p:cNvSpPr txBox="1"/>
          <p:nvPr/>
        </p:nvSpPr>
        <p:spPr>
          <a:xfrm>
            <a:off x="1520067" y="1653474"/>
            <a:ext cx="1556920" cy="646331"/>
          </a:xfrm>
          <a:prstGeom prst="rect">
            <a:avLst/>
          </a:prstGeom>
          <a:noFill/>
        </p:spPr>
        <p:txBody>
          <a:bodyPr wrap="square" rtlCol="0">
            <a:spAutoFit/>
          </a:bodyPr>
          <a:lstStyle/>
          <a:p>
            <a:pPr algn="ctr"/>
            <a:r>
              <a:rPr lang="en-US" dirty="0">
                <a:solidFill>
                  <a:schemeClr val="bg1"/>
                </a:solidFill>
                <a:latin typeface="Bebas Neue" panose="020B0606020202050201" pitchFamily="34" charset="0"/>
              </a:rPr>
              <a:t>Follow policy and procedure</a:t>
            </a:r>
          </a:p>
        </p:txBody>
      </p:sp>
      <p:sp>
        <p:nvSpPr>
          <p:cNvPr id="21" name="Rectangle 20"/>
          <p:cNvSpPr/>
          <p:nvPr/>
        </p:nvSpPr>
        <p:spPr>
          <a:xfrm>
            <a:off x="4580972" y="2568961"/>
            <a:ext cx="1522476" cy="3831818"/>
          </a:xfrm>
          <a:prstGeom prst="rect">
            <a:avLst/>
          </a:prstGeom>
        </p:spPr>
        <p:txBody>
          <a:bodyPr wrap="square">
            <a:spAutoFit/>
          </a:bodyPr>
          <a:lstStyle/>
          <a:p>
            <a:pPr algn="ctr"/>
            <a:r>
              <a:rPr lang="en-US" sz="1350" dirty="0">
                <a:solidFill>
                  <a:schemeClr val="bg1"/>
                </a:solidFill>
              </a:rPr>
              <a:t>Check process with your HR department or relevant senior manager (if appropriate). </a:t>
            </a:r>
          </a:p>
          <a:p>
            <a:pPr algn="ctr"/>
            <a:endParaRPr lang="en-US" sz="1350" dirty="0">
              <a:solidFill>
                <a:schemeClr val="bg1"/>
              </a:solidFill>
            </a:endParaRPr>
          </a:p>
          <a:p>
            <a:pPr algn="ctr"/>
            <a:r>
              <a:rPr lang="en-US" sz="1350" dirty="0">
                <a:solidFill>
                  <a:schemeClr val="bg1"/>
                </a:solidFill>
              </a:rPr>
              <a:t>They may advise obtaining legal advice to make sure you and the organisation are kept safe.</a:t>
            </a:r>
          </a:p>
          <a:p>
            <a:pPr algn="ctr"/>
            <a:endParaRPr lang="en-US" sz="1350" dirty="0">
              <a:solidFill>
                <a:schemeClr val="bg1"/>
              </a:solidFill>
            </a:endParaRPr>
          </a:p>
          <a:p>
            <a:pPr algn="ctr"/>
            <a:r>
              <a:rPr lang="en-US" sz="1350" dirty="0">
                <a:solidFill>
                  <a:schemeClr val="bg1"/>
                </a:solidFill>
              </a:rPr>
              <a:t>You must have a support person in  formal disciplinary  meetings.</a:t>
            </a:r>
          </a:p>
        </p:txBody>
      </p:sp>
      <p:sp>
        <p:nvSpPr>
          <p:cNvPr id="22" name="TextBox 21"/>
          <p:cNvSpPr txBox="1"/>
          <p:nvPr/>
        </p:nvSpPr>
        <p:spPr>
          <a:xfrm>
            <a:off x="4554228" y="1681564"/>
            <a:ext cx="1531620" cy="369332"/>
          </a:xfrm>
          <a:prstGeom prst="rect">
            <a:avLst/>
          </a:prstGeom>
          <a:noFill/>
        </p:spPr>
        <p:txBody>
          <a:bodyPr wrap="square" rtlCol="0">
            <a:spAutoFit/>
          </a:bodyPr>
          <a:lstStyle/>
          <a:p>
            <a:pPr algn="ctr"/>
            <a:r>
              <a:rPr lang="en-US" dirty="0">
                <a:solidFill>
                  <a:schemeClr val="bg1"/>
                </a:solidFill>
                <a:latin typeface="Bebas Neue" panose="020B0606020202050201" pitchFamily="34" charset="0"/>
              </a:rPr>
              <a:t>Get advice</a:t>
            </a:r>
          </a:p>
        </p:txBody>
      </p:sp>
      <p:sp>
        <p:nvSpPr>
          <p:cNvPr id="23" name="Rectangle 22"/>
          <p:cNvSpPr/>
          <p:nvPr/>
        </p:nvSpPr>
        <p:spPr>
          <a:xfrm>
            <a:off x="1505100" y="2544563"/>
            <a:ext cx="1522476" cy="2793072"/>
          </a:xfrm>
          <a:prstGeom prst="rect">
            <a:avLst/>
          </a:prstGeom>
        </p:spPr>
        <p:txBody>
          <a:bodyPr wrap="square">
            <a:spAutoFit/>
          </a:bodyPr>
          <a:lstStyle/>
          <a:p>
            <a:pPr algn="ctr"/>
            <a:r>
              <a:rPr lang="en-US" sz="1350" dirty="0">
                <a:solidFill>
                  <a:schemeClr val="bg1"/>
                </a:solidFill>
              </a:rPr>
              <a:t>A good employer will have policies and procedures for performance management which are underpinned by legislation.  </a:t>
            </a:r>
          </a:p>
          <a:p>
            <a:pPr algn="ctr"/>
            <a:endParaRPr lang="en-US" sz="1350" dirty="0">
              <a:solidFill>
                <a:schemeClr val="bg1"/>
              </a:solidFill>
            </a:endParaRPr>
          </a:p>
          <a:p>
            <a:pPr algn="ctr"/>
            <a:r>
              <a:rPr lang="en-US" sz="1350" dirty="0">
                <a:solidFill>
                  <a:schemeClr val="bg1"/>
                </a:solidFill>
              </a:rPr>
              <a:t>Employers must stick to policy, fair process and natural justice.</a:t>
            </a:r>
          </a:p>
        </p:txBody>
      </p:sp>
      <p:sp>
        <p:nvSpPr>
          <p:cNvPr id="24" name="TextBox 23"/>
          <p:cNvSpPr txBox="1"/>
          <p:nvPr/>
        </p:nvSpPr>
        <p:spPr>
          <a:xfrm>
            <a:off x="3028950" y="1630138"/>
            <a:ext cx="1531620" cy="646331"/>
          </a:xfrm>
          <a:prstGeom prst="rect">
            <a:avLst/>
          </a:prstGeom>
          <a:noFill/>
        </p:spPr>
        <p:txBody>
          <a:bodyPr wrap="square" rtlCol="0">
            <a:spAutoFit/>
          </a:bodyPr>
          <a:lstStyle/>
          <a:p>
            <a:pPr algn="ctr"/>
            <a:r>
              <a:rPr lang="en-US" dirty="0">
                <a:solidFill>
                  <a:schemeClr val="bg1"/>
                </a:solidFill>
                <a:effectLst/>
                <a:latin typeface="Bebas Neue" panose="020B0606020202050201" pitchFamily="34" charset="0"/>
              </a:rPr>
              <a:t>Only deal with facts</a:t>
            </a:r>
          </a:p>
        </p:txBody>
      </p:sp>
      <p:sp>
        <p:nvSpPr>
          <p:cNvPr id="25" name="Rectangle 24"/>
          <p:cNvSpPr/>
          <p:nvPr/>
        </p:nvSpPr>
        <p:spPr>
          <a:xfrm>
            <a:off x="6179180" y="2568961"/>
            <a:ext cx="1412783" cy="3831818"/>
          </a:xfrm>
          <a:prstGeom prst="rect">
            <a:avLst/>
          </a:prstGeom>
        </p:spPr>
        <p:txBody>
          <a:bodyPr wrap="square">
            <a:spAutoFit/>
          </a:bodyPr>
          <a:lstStyle/>
          <a:p>
            <a:pPr algn="ctr"/>
            <a:r>
              <a:rPr lang="en-US" sz="1350" dirty="0">
                <a:solidFill>
                  <a:schemeClr val="bg1"/>
                </a:solidFill>
              </a:rPr>
              <a:t>Keep all documentation.</a:t>
            </a:r>
          </a:p>
          <a:p>
            <a:pPr algn="ctr"/>
            <a:endParaRPr lang="en-US" sz="1350" dirty="0">
              <a:solidFill>
                <a:schemeClr val="bg1"/>
              </a:solidFill>
            </a:endParaRPr>
          </a:p>
          <a:p>
            <a:pPr algn="ctr"/>
            <a:r>
              <a:rPr lang="en-US" sz="1350" dirty="0">
                <a:solidFill>
                  <a:schemeClr val="bg1"/>
                </a:solidFill>
              </a:rPr>
              <a:t> Retain copies of all conversations, texts, emails and meetings. Take minutes of face to face meetings and notes of telephone calls.</a:t>
            </a:r>
          </a:p>
          <a:p>
            <a:pPr algn="ctr"/>
            <a:endParaRPr lang="en-US" sz="1350" dirty="0">
              <a:solidFill>
                <a:schemeClr val="bg1"/>
              </a:solidFill>
            </a:endParaRPr>
          </a:p>
          <a:p>
            <a:pPr algn="ctr"/>
            <a:r>
              <a:rPr lang="en-US" sz="1350" dirty="0">
                <a:solidFill>
                  <a:schemeClr val="bg1"/>
                </a:solidFill>
              </a:rPr>
              <a:t>Start considering your course of action, plan ahead.</a:t>
            </a:r>
          </a:p>
          <a:p>
            <a:pPr algn="ctr"/>
            <a:endParaRPr lang="en-US" sz="1350" dirty="0">
              <a:solidFill>
                <a:schemeClr val="bg1"/>
              </a:solidFill>
            </a:endParaRPr>
          </a:p>
          <a:p>
            <a:pPr algn="ctr"/>
            <a:endParaRPr lang="en-US" sz="1350" dirty="0">
              <a:solidFill>
                <a:schemeClr val="bg1"/>
              </a:solidFill>
            </a:endParaRPr>
          </a:p>
        </p:txBody>
      </p:sp>
      <p:sp>
        <p:nvSpPr>
          <p:cNvPr id="26" name="TextBox 25"/>
          <p:cNvSpPr txBox="1"/>
          <p:nvPr/>
        </p:nvSpPr>
        <p:spPr>
          <a:xfrm>
            <a:off x="6048381" y="1681564"/>
            <a:ext cx="1531620" cy="646331"/>
          </a:xfrm>
          <a:prstGeom prst="rect">
            <a:avLst/>
          </a:prstGeom>
          <a:noFill/>
        </p:spPr>
        <p:txBody>
          <a:bodyPr wrap="square" rtlCol="0">
            <a:spAutoFit/>
          </a:bodyPr>
          <a:lstStyle/>
          <a:p>
            <a:pPr algn="ctr"/>
            <a:r>
              <a:rPr lang="en-US" dirty="0">
                <a:solidFill>
                  <a:schemeClr val="bg1"/>
                </a:solidFill>
                <a:latin typeface="Bebas Neue" panose="020B0606020202050201" pitchFamily="34" charset="0"/>
              </a:rPr>
              <a:t>Plan and document</a:t>
            </a:r>
          </a:p>
        </p:txBody>
      </p:sp>
      <p:sp>
        <p:nvSpPr>
          <p:cNvPr id="27" name="Rectangle 26"/>
          <p:cNvSpPr/>
          <p:nvPr/>
        </p:nvSpPr>
        <p:spPr>
          <a:xfrm>
            <a:off x="-22809" y="2544563"/>
            <a:ext cx="1522476" cy="3000821"/>
          </a:xfrm>
          <a:prstGeom prst="rect">
            <a:avLst/>
          </a:prstGeom>
        </p:spPr>
        <p:txBody>
          <a:bodyPr wrap="square">
            <a:spAutoFit/>
          </a:bodyPr>
          <a:lstStyle/>
          <a:p>
            <a:pPr algn="ctr"/>
            <a:r>
              <a:rPr lang="en-US" sz="1350" dirty="0">
                <a:solidFill>
                  <a:schemeClr val="bg1"/>
                </a:solidFill>
              </a:rPr>
              <a:t>Act in good faith.</a:t>
            </a:r>
          </a:p>
          <a:p>
            <a:pPr algn="ctr"/>
            <a:endParaRPr lang="en-US" sz="1350" dirty="0">
              <a:solidFill>
                <a:schemeClr val="bg1"/>
              </a:solidFill>
            </a:endParaRPr>
          </a:p>
          <a:p>
            <a:pPr algn="ctr"/>
            <a:r>
              <a:rPr lang="en-US" sz="1350" dirty="0">
                <a:solidFill>
                  <a:schemeClr val="bg1"/>
                </a:solidFill>
              </a:rPr>
              <a:t>Gather all the information you need.</a:t>
            </a:r>
          </a:p>
          <a:p>
            <a:pPr algn="ctr"/>
            <a:endParaRPr lang="en-US" sz="1350" dirty="0">
              <a:solidFill>
                <a:schemeClr val="bg1"/>
              </a:solidFill>
            </a:endParaRPr>
          </a:p>
          <a:p>
            <a:pPr algn="ctr"/>
            <a:r>
              <a:rPr lang="en-US" sz="1350" dirty="0">
                <a:solidFill>
                  <a:schemeClr val="bg1"/>
                </a:solidFill>
              </a:rPr>
              <a:t>Keep the investigation and information confidential.</a:t>
            </a:r>
          </a:p>
          <a:p>
            <a:pPr algn="ctr"/>
            <a:endParaRPr lang="en-US" sz="1350" dirty="0">
              <a:solidFill>
                <a:schemeClr val="bg1"/>
              </a:solidFill>
            </a:endParaRPr>
          </a:p>
          <a:p>
            <a:pPr algn="ctr"/>
            <a:r>
              <a:rPr lang="en-US" sz="1350" dirty="0">
                <a:solidFill>
                  <a:schemeClr val="bg1"/>
                </a:solidFill>
              </a:rPr>
              <a:t>Stay 100% professional and impartial.</a:t>
            </a:r>
          </a:p>
        </p:txBody>
      </p:sp>
      <p:sp>
        <p:nvSpPr>
          <p:cNvPr id="28" name="TextBox 27"/>
          <p:cNvSpPr txBox="1"/>
          <p:nvPr/>
        </p:nvSpPr>
        <p:spPr>
          <a:xfrm>
            <a:off x="-40334" y="1669570"/>
            <a:ext cx="1531620" cy="646331"/>
          </a:xfrm>
          <a:prstGeom prst="rect">
            <a:avLst/>
          </a:prstGeom>
          <a:noFill/>
        </p:spPr>
        <p:txBody>
          <a:bodyPr wrap="square" rtlCol="0">
            <a:spAutoFit/>
          </a:bodyPr>
          <a:lstStyle/>
          <a:p>
            <a:pPr algn="ctr"/>
            <a:r>
              <a:rPr lang="en-US" dirty="0">
                <a:solidFill>
                  <a:schemeClr val="bg1"/>
                </a:solidFill>
                <a:latin typeface="Bebas Neue" panose="020B0606020202050201" pitchFamily="34" charset="0"/>
              </a:rPr>
              <a:t>Gather information </a:t>
            </a:r>
          </a:p>
        </p:txBody>
      </p:sp>
      <p:sp>
        <p:nvSpPr>
          <p:cNvPr id="29" name="Rectangle 28"/>
          <p:cNvSpPr/>
          <p:nvPr/>
        </p:nvSpPr>
        <p:spPr>
          <a:xfrm>
            <a:off x="7586945" y="2568961"/>
            <a:ext cx="1522476" cy="4247317"/>
          </a:xfrm>
          <a:prstGeom prst="rect">
            <a:avLst/>
          </a:prstGeom>
        </p:spPr>
        <p:txBody>
          <a:bodyPr wrap="square">
            <a:spAutoFit/>
          </a:bodyPr>
          <a:lstStyle/>
          <a:p>
            <a:pPr algn="ctr"/>
            <a:r>
              <a:rPr lang="en-US" sz="1350" dirty="0">
                <a:solidFill>
                  <a:schemeClr val="bg1"/>
                </a:solidFill>
              </a:rPr>
              <a:t>There may be an informal meeting followed by a formal investigation.</a:t>
            </a:r>
          </a:p>
          <a:p>
            <a:pPr algn="ctr"/>
            <a:endParaRPr lang="en-US" sz="1350" dirty="0">
              <a:solidFill>
                <a:schemeClr val="bg1"/>
              </a:solidFill>
            </a:endParaRPr>
          </a:p>
          <a:p>
            <a:pPr algn="ctr"/>
            <a:r>
              <a:rPr lang="en-US" sz="1350" dirty="0">
                <a:solidFill>
                  <a:schemeClr val="bg1"/>
                </a:solidFill>
              </a:rPr>
              <a:t>In a formal disciplinary meeting make sure the staff member has a fair  chance to respond  to the allegations.</a:t>
            </a:r>
          </a:p>
          <a:p>
            <a:pPr algn="ctr"/>
            <a:endParaRPr lang="en-US" sz="1350" dirty="0">
              <a:solidFill>
                <a:schemeClr val="bg1"/>
              </a:solidFill>
            </a:endParaRPr>
          </a:p>
          <a:p>
            <a:pPr algn="ctr"/>
            <a:endParaRPr lang="en-US" sz="1350" dirty="0">
              <a:solidFill>
                <a:schemeClr val="bg1"/>
              </a:solidFill>
            </a:endParaRPr>
          </a:p>
          <a:p>
            <a:pPr algn="ctr"/>
            <a:endParaRPr lang="en-US" sz="1350" dirty="0">
              <a:solidFill>
                <a:schemeClr val="bg1"/>
              </a:solidFill>
            </a:endParaRPr>
          </a:p>
          <a:p>
            <a:pPr algn="ctr"/>
            <a:endParaRPr lang="en-US" sz="1350" dirty="0">
              <a:solidFill>
                <a:schemeClr val="bg1"/>
              </a:solidFill>
            </a:endParaRPr>
          </a:p>
          <a:p>
            <a:pPr algn="ctr"/>
            <a:endParaRPr lang="en-US" sz="1350" dirty="0">
              <a:solidFill>
                <a:schemeClr val="bg1"/>
              </a:solidFill>
            </a:endParaRPr>
          </a:p>
          <a:p>
            <a:pPr algn="ctr"/>
            <a:r>
              <a:rPr lang="en-US" sz="1350" dirty="0">
                <a:solidFill>
                  <a:schemeClr val="bg1"/>
                </a:solidFill>
              </a:rPr>
              <a:t>See next slides for  process….</a:t>
            </a:r>
          </a:p>
        </p:txBody>
      </p:sp>
      <p:sp>
        <p:nvSpPr>
          <p:cNvPr id="30" name="TextBox 29"/>
          <p:cNvSpPr txBox="1"/>
          <p:nvPr/>
        </p:nvSpPr>
        <p:spPr>
          <a:xfrm>
            <a:off x="7551824" y="1681564"/>
            <a:ext cx="1531620" cy="646331"/>
          </a:xfrm>
          <a:prstGeom prst="rect">
            <a:avLst/>
          </a:prstGeom>
          <a:noFill/>
        </p:spPr>
        <p:txBody>
          <a:bodyPr wrap="square" rtlCol="0">
            <a:spAutoFit/>
          </a:bodyPr>
          <a:lstStyle/>
          <a:p>
            <a:pPr algn="ctr"/>
            <a:r>
              <a:rPr lang="en-US" dirty="0">
                <a:solidFill>
                  <a:schemeClr val="bg1"/>
                </a:solidFill>
                <a:latin typeface="Bebas Neue" panose="020B0606020202050201" pitchFamily="34" charset="0"/>
              </a:rPr>
              <a:t>Follow a fair process</a:t>
            </a:r>
          </a:p>
        </p:txBody>
      </p:sp>
      <p:grpSp>
        <p:nvGrpSpPr>
          <p:cNvPr id="36" name="Group 35"/>
          <p:cNvGrpSpPr/>
          <p:nvPr/>
        </p:nvGrpSpPr>
        <p:grpSpPr>
          <a:xfrm>
            <a:off x="-29192" y="466143"/>
            <a:ext cx="9173194" cy="763082"/>
            <a:chOff x="-27549" y="585512"/>
            <a:chExt cx="12230924" cy="1017443"/>
          </a:xfrm>
          <a:solidFill>
            <a:schemeClr val="bg1"/>
          </a:solidFill>
        </p:grpSpPr>
        <p:sp>
          <p:nvSpPr>
            <p:cNvPr id="37" name="TextBox 36"/>
            <p:cNvSpPr txBox="1"/>
            <p:nvPr/>
          </p:nvSpPr>
          <p:spPr>
            <a:xfrm>
              <a:off x="-27549" y="585512"/>
              <a:ext cx="12230924" cy="615554"/>
            </a:xfrm>
            <a:prstGeom prst="rect">
              <a:avLst/>
            </a:prstGeom>
            <a:grpFill/>
          </p:spPr>
          <p:txBody>
            <a:bodyPr wrap="square" rtlCol="0">
              <a:spAutoFit/>
            </a:bodyPr>
            <a:lstStyle/>
            <a:p>
              <a:pPr algn="ctr"/>
              <a:r>
                <a:rPr lang="en-US" sz="2400" dirty="0">
                  <a:solidFill>
                    <a:schemeClr val="tx2">
                      <a:lumMod val="50000"/>
                    </a:schemeClr>
                  </a:solidFill>
                  <a:latin typeface="Bebas Neue" panose="020B0606020202050201" pitchFamily="34" charset="0"/>
                </a:rPr>
                <a:t>Managing a disciplinary process</a:t>
              </a:r>
            </a:p>
          </p:txBody>
        </p:sp>
        <p:sp>
          <p:nvSpPr>
            <p:cNvPr id="38" name="Rectangle 37"/>
            <p:cNvSpPr/>
            <p:nvPr/>
          </p:nvSpPr>
          <p:spPr>
            <a:xfrm>
              <a:off x="-16177" y="1142963"/>
              <a:ext cx="12208177" cy="338555"/>
            </a:xfrm>
            <a:prstGeom prst="rect">
              <a:avLst/>
            </a:prstGeom>
            <a:grpFill/>
            <a:scene3d>
              <a:camera prst="orthographicFront"/>
              <a:lightRig rig="threePt" dir="t"/>
            </a:scene3d>
            <a:sp3d/>
          </p:spPr>
          <p:txBody>
            <a:bodyPr wrap="square">
              <a:spAutoFit/>
            </a:bodyPr>
            <a:lstStyle/>
            <a:p>
              <a:pPr algn="ctr"/>
              <a:r>
                <a:rPr lang="en-US" sz="1050" dirty="0">
                  <a:solidFill>
                    <a:schemeClr val="tx2">
                      <a:lumMod val="50000"/>
                    </a:schemeClr>
                  </a:solidFill>
                </a:rPr>
                <a:t>Some key tips…</a:t>
              </a:r>
            </a:p>
          </p:txBody>
        </p:sp>
        <p:sp>
          <p:nvSpPr>
            <p:cNvPr id="39" name="Rectangle 38"/>
            <p:cNvSpPr/>
            <p:nvPr/>
          </p:nvSpPr>
          <p:spPr>
            <a:xfrm>
              <a:off x="4914900" y="1511515"/>
              <a:ext cx="457200" cy="91440"/>
            </a:xfrm>
            <a:prstGeom prst="rect">
              <a:avLst/>
            </a:prstGeom>
            <a:gr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0" name="Rectangle 39"/>
            <p:cNvSpPr/>
            <p:nvPr/>
          </p:nvSpPr>
          <p:spPr>
            <a:xfrm>
              <a:off x="5391150" y="1511515"/>
              <a:ext cx="457200" cy="91440"/>
            </a:xfrm>
            <a:prstGeom prst="rect">
              <a:avLst/>
            </a:prstGeom>
            <a:gr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1" name="Rectangle 40"/>
            <p:cNvSpPr/>
            <p:nvPr/>
          </p:nvSpPr>
          <p:spPr>
            <a:xfrm>
              <a:off x="5867400" y="1511515"/>
              <a:ext cx="457200" cy="91440"/>
            </a:xfrm>
            <a:prstGeom prst="rect">
              <a:avLst/>
            </a:prstGeom>
            <a:gr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2" name="Rectangle 41"/>
            <p:cNvSpPr/>
            <p:nvPr/>
          </p:nvSpPr>
          <p:spPr>
            <a:xfrm>
              <a:off x="6343650" y="1511515"/>
              <a:ext cx="457200" cy="91440"/>
            </a:xfrm>
            <a:prstGeom prst="rect">
              <a:avLst/>
            </a:prstGeom>
            <a:gr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3" name="Rectangle 42"/>
            <p:cNvSpPr/>
            <p:nvPr/>
          </p:nvSpPr>
          <p:spPr>
            <a:xfrm>
              <a:off x="6819900" y="1511515"/>
              <a:ext cx="457200" cy="91440"/>
            </a:xfrm>
            <a:prstGeom prst="rect">
              <a:avLst/>
            </a:prstGeom>
            <a:gr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44" name="Oval Callout 11"/>
          <p:cNvSpPr/>
          <p:nvPr/>
        </p:nvSpPr>
        <p:spPr>
          <a:xfrm>
            <a:off x="19467" y="0"/>
            <a:ext cx="2022595" cy="1494294"/>
          </a:xfrm>
          <a:prstGeom prst="wedgeEllipseCallout">
            <a:avLst/>
          </a:prstGeom>
          <a:solidFill>
            <a:srgbClr val="92D050"/>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Disciplinary?</a:t>
            </a:r>
          </a:p>
        </p:txBody>
      </p:sp>
    </p:spTree>
    <p:extLst>
      <p:ext uri="{BB962C8B-B14F-4D97-AF65-F5344CB8AC3E}">
        <p14:creationId xmlns:p14="http://schemas.microsoft.com/office/powerpoint/2010/main" val="118547437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down)">
                                      <p:cBhvr>
                                        <p:cTn id="7" dur="500"/>
                                        <p:tgtEl>
                                          <p:spTgt spid="4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42"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1000"/>
                                        <p:tgtEl>
                                          <p:spTgt spid="17"/>
                                        </p:tgtEl>
                                      </p:cBhvr>
                                    </p:animEffect>
                                    <p:anim calcmode="lin" valueType="num">
                                      <p:cBhvr>
                                        <p:cTn id="42" dur="1000" fill="hold"/>
                                        <p:tgtEl>
                                          <p:spTgt spid="17"/>
                                        </p:tgtEl>
                                        <p:attrNameLst>
                                          <p:attrName>ppt_x</p:attrName>
                                        </p:attrNameLst>
                                      </p:cBhvr>
                                      <p:tavLst>
                                        <p:tav tm="0">
                                          <p:val>
                                            <p:strVal val="#ppt_x"/>
                                          </p:val>
                                        </p:tav>
                                        <p:tav tm="100000">
                                          <p:val>
                                            <p:strVal val="#ppt_x"/>
                                          </p:val>
                                        </p:tav>
                                      </p:tavLst>
                                    </p:anim>
                                    <p:anim calcmode="lin" valueType="num">
                                      <p:cBhvr>
                                        <p:cTn id="4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4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69DD919-FEA9-4299-AD88-ED9101BA2361}"/>
              </a:ext>
            </a:extLst>
          </p:cNvPr>
          <p:cNvSpPr/>
          <p:nvPr/>
        </p:nvSpPr>
        <p:spPr>
          <a:xfrm>
            <a:off x="4983723" y="3845389"/>
            <a:ext cx="3991601" cy="738664"/>
          </a:xfrm>
          <a:prstGeom prst="rect">
            <a:avLst/>
          </a:prstGeom>
        </p:spPr>
        <p:txBody>
          <a:bodyPr wrap="square">
            <a:spAutoFit/>
          </a:bodyPr>
          <a:lstStyle/>
          <a:p>
            <a:pPr algn="just">
              <a:lnSpc>
                <a:spcPct val="150000"/>
              </a:lnSpc>
            </a:pPr>
            <a:r>
              <a:rPr lang="en-US" sz="1400" dirty="0">
                <a:solidFill>
                  <a:schemeClr val="tx2">
                    <a:lumMod val="50000"/>
                  </a:schemeClr>
                </a:solidFill>
              </a:rPr>
              <a:t>Gather all the information your can around the allegation e.g. documents, notes, statements.</a:t>
            </a:r>
          </a:p>
        </p:txBody>
      </p:sp>
      <p:sp>
        <p:nvSpPr>
          <p:cNvPr id="22" name="TextBox 21">
            <a:extLst>
              <a:ext uri="{FF2B5EF4-FFF2-40B4-BE49-F238E27FC236}">
                <a16:creationId xmlns:a16="http://schemas.microsoft.com/office/drawing/2014/main" id="{5F810C46-68F9-42AF-ACA7-58FEBC57A600}"/>
              </a:ext>
            </a:extLst>
          </p:cNvPr>
          <p:cNvSpPr txBox="1"/>
          <p:nvPr/>
        </p:nvSpPr>
        <p:spPr>
          <a:xfrm>
            <a:off x="4975411" y="3475501"/>
            <a:ext cx="3692525" cy="369888"/>
          </a:xfrm>
          <a:prstGeom prst="rect">
            <a:avLst/>
          </a:prstGeom>
          <a:noFill/>
        </p:spPr>
        <p:txBody>
          <a:bodyPr>
            <a:spAutoFit/>
          </a:bodyPr>
          <a:lstStyle/>
          <a:p>
            <a:pPr eaLnBrk="1" fontAlgn="auto" hangingPunct="1">
              <a:spcBef>
                <a:spcPts val="0"/>
              </a:spcBef>
              <a:spcAft>
                <a:spcPts val="0"/>
              </a:spcAft>
              <a:defRPr/>
            </a:pPr>
            <a:r>
              <a:rPr lang="en-US" dirty="0">
                <a:solidFill>
                  <a:schemeClr val="tx2">
                    <a:lumMod val="50000"/>
                  </a:schemeClr>
                </a:solidFill>
                <a:latin typeface="Bebas Neue" panose="020B0606020202050201" pitchFamily="34" charset="0"/>
              </a:rPr>
              <a:t>2. Investigate</a:t>
            </a:r>
          </a:p>
        </p:txBody>
      </p:sp>
      <p:sp>
        <p:nvSpPr>
          <p:cNvPr id="23" name="Oval 22">
            <a:extLst>
              <a:ext uri="{FF2B5EF4-FFF2-40B4-BE49-F238E27FC236}">
                <a16:creationId xmlns:a16="http://schemas.microsoft.com/office/drawing/2014/main" id="{73525649-FFA2-4718-876C-2011C94AAADB}"/>
              </a:ext>
            </a:extLst>
          </p:cNvPr>
          <p:cNvSpPr/>
          <p:nvPr/>
        </p:nvSpPr>
        <p:spPr>
          <a:xfrm>
            <a:off x="4268179" y="3493563"/>
            <a:ext cx="547688" cy="549275"/>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pic>
        <p:nvPicPr>
          <p:cNvPr id="24" name="Picture 23">
            <a:extLst>
              <a:ext uri="{FF2B5EF4-FFF2-40B4-BE49-F238E27FC236}">
                <a16:creationId xmlns:a16="http://schemas.microsoft.com/office/drawing/2014/main" id="{8CBBFB65-0B3B-408E-8157-2B0014D3A13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27723" y="3653900"/>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a:extLst>
              <a:ext uri="{FF2B5EF4-FFF2-40B4-BE49-F238E27FC236}">
                <a16:creationId xmlns:a16="http://schemas.microsoft.com/office/drawing/2014/main" id="{1E8C7C40-2CE0-4B2B-AA1B-1249953DC064}"/>
              </a:ext>
            </a:extLst>
          </p:cNvPr>
          <p:cNvSpPr/>
          <p:nvPr/>
        </p:nvSpPr>
        <p:spPr>
          <a:xfrm>
            <a:off x="4983723" y="5109245"/>
            <a:ext cx="4062623" cy="1384995"/>
          </a:xfrm>
          <a:prstGeom prst="rect">
            <a:avLst/>
          </a:prstGeom>
        </p:spPr>
        <p:txBody>
          <a:bodyPr wrap="square">
            <a:spAutoFit/>
          </a:bodyPr>
          <a:lstStyle/>
          <a:p>
            <a:pPr algn="just">
              <a:lnSpc>
                <a:spcPct val="150000"/>
              </a:lnSpc>
            </a:pPr>
            <a:r>
              <a:rPr lang="en-US" sz="1400" dirty="0">
                <a:solidFill>
                  <a:schemeClr val="tx2">
                    <a:lumMod val="50000"/>
                  </a:schemeClr>
                </a:solidFill>
              </a:rPr>
              <a:t>Fully review what you have found throughout the investigation. Focus on the original allegation. Get advice to help make your decision from another manager or in some cases, from a legal advisor.</a:t>
            </a:r>
          </a:p>
        </p:txBody>
      </p:sp>
      <p:sp>
        <p:nvSpPr>
          <p:cNvPr id="26" name="TextBox 25">
            <a:extLst>
              <a:ext uri="{FF2B5EF4-FFF2-40B4-BE49-F238E27FC236}">
                <a16:creationId xmlns:a16="http://schemas.microsoft.com/office/drawing/2014/main" id="{686870B2-22B1-4716-8FEB-84A55DF50872}"/>
              </a:ext>
            </a:extLst>
          </p:cNvPr>
          <p:cNvSpPr txBox="1"/>
          <p:nvPr/>
        </p:nvSpPr>
        <p:spPr>
          <a:xfrm>
            <a:off x="4952373" y="4822347"/>
            <a:ext cx="3692525" cy="369887"/>
          </a:xfrm>
          <a:prstGeom prst="rect">
            <a:avLst/>
          </a:prstGeom>
          <a:noFill/>
        </p:spPr>
        <p:txBody>
          <a:bodyPr>
            <a:spAutoFit/>
          </a:bodyPr>
          <a:lstStyle/>
          <a:p>
            <a:pPr eaLnBrk="1" fontAlgn="auto" hangingPunct="1">
              <a:spcBef>
                <a:spcPts val="0"/>
              </a:spcBef>
              <a:spcAft>
                <a:spcPts val="0"/>
              </a:spcAft>
              <a:defRPr/>
            </a:pPr>
            <a:r>
              <a:rPr lang="en-US" dirty="0">
                <a:solidFill>
                  <a:schemeClr val="tx2">
                    <a:lumMod val="50000"/>
                  </a:schemeClr>
                </a:solidFill>
                <a:latin typeface="Bebas Neue" panose="020B0606020202050201" pitchFamily="34" charset="0"/>
              </a:rPr>
              <a:t>3. Consider your findings</a:t>
            </a:r>
          </a:p>
        </p:txBody>
      </p:sp>
      <p:sp>
        <p:nvSpPr>
          <p:cNvPr id="27" name="Oval 26">
            <a:extLst>
              <a:ext uri="{FF2B5EF4-FFF2-40B4-BE49-F238E27FC236}">
                <a16:creationId xmlns:a16="http://schemas.microsoft.com/office/drawing/2014/main" id="{EB6D6BB2-668F-4424-8C28-F611C581C986}"/>
              </a:ext>
            </a:extLst>
          </p:cNvPr>
          <p:cNvSpPr/>
          <p:nvPr/>
        </p:nvSpPr>
        <p:spPr>
          <a:xfrm>
            <a:off x="4262623" y="4762343"/>
            <a:ext cx="547688" cy="549275"/>
          </a:xfrm>
          <a:prstGeom prst="ellipse">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pic>
        <p:nvPicPr>
          <p:cNvPr id="34" name="Picture 33">
            <a:extLst>
              <a:ext uri="{FF2B5EF4-FFF2-40B4-BE49-F238E27FC236}">
                <a16:creationId xmlns:a16="http://schemas.microsoft.com/office/drawing/2014/main" id="{0BD0AF23-ED0F-4398-AF94-44922FAF963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7723" y="4911863"/>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Rectangle 36">
            <a:extLst>
              <a:ext uri="{FF2B5EF4-FFF2-40B4-BE49-F238E27FC236}">
                <a16:creationId xmlns:a16="http://schemas.microsoft.com/office/drawing/2014/main" id="{A7761A91-4C35-4E94-9E8D-125D41EFE4C6}"/>
              </a:ext>
            </a:extLst>
          </p:cNvPr>
          <p:cNvSpPr/>
          <p:nvPr/>
        </p:nvSpPr>
        <p:spPr>
          <a:xfrm>
            <a:off x="4986338" y="1919288"/>
            <a:ext cx="3988986" cy="1384995"/>
          </a:xfrm>
          <a:prstGeom prst="rect">
            <a:avLst/>
          </a:prstGeom>
        </p:spPr>
        <p:txBody>
          <a:bodyPr wrap="square">
            <a:spAutoFit/>
          </a:bodyPr>
          <a:lstStyle/>
          <a:p>
            <a:pPr algn="just">
              <a:lnSpc>
                <a:spcPct val="150000"/>
              </a:lnSpc>
            </a:pPr>
            <a:r>
              <a:rPr lang="en-US" sz="1400" dirty="0">
                <a:solidFill>
                  <a:schemeClr val="tx2">
                    <a:lumMod val="50000"/>
                  </a:schemeClr>
                </a:solidFill>
              </a:rPr>
              <a:t>Ask the staff member to attend to let them know the allegations and that you will carry out a formal investigation. Minutes are not required, but note you have had the meeting.</a:t>
            </a:r>
          </a:p>
        </p:txBody>
      </p:sp>
      <p:sp>
        <p:nvSpPr>
          <p:cNvPr id="38" name="TextBox 37">
            <a:extLst>
              <a:ext uri="{FF2B5EF4-FFF2-40B4-BE49-F238E27FC236}">
                <a16:creationId xmlns:a16="http://schemas.microsoft.com/office/drawing/2014/main" id="{38BD1214-C4FC-405E-B845-F159412164E5}"/>
              </a:ext>
            </a:extLst>
          </p:cNvPr>
          <p:cNvSpPr txBox="1"/>
          <p:nvPr/>
        </p:nvSpPr>
        <p:spPr>
          <a:xfrm>
            <a:off x="4987884" y="1597515"/>
            <a:ext cx="3692525" cy="368300"/>
          </a:xfrm>
          <a:prstGeom prst="rect">
            <a:avLst/>
          </a:prstGeom>
          <a:noFill/>
        </p:spPr>
        <p:txBody>
          <a:bodyPr>
            <a:spAutoFit/>
          </a:bodyPr>
          <a:lstStyle/>
          <a:p>
            <a:pPr eaLnBrk="1" fontAlgn="auto" hangingPunct="1">
              <a:spcBef>
                <a:spcPts val="0"/>
              </a:spcBef>
              <a:spcAft>
                <a:spcPts val="0"/>
              </a:spcAft>
              <a:defRPr/>
            </a:pPr>
            <a:r>
              <a:rPr lang="en-US" dirty="0">
                <a:solidFill>
                  <a:schemeClr val="tx2">
                    <a:lumMod val="50000"/>
                  </a:schemeClr>
                </a:solidFill>
                <a:latin typeface="Bebas Neue" panose="020B0606020202050201" pitchFamily="34" charset="0"/>
              </a:rPr>
              <a:t>1. Informal meeting</a:t>
            </a:r>
          </a:p>
        </p:txBody>
      </p:sp>
      <p:sp>
        <p:nvSpPr>
          <p:cNvPr id="39" name="Oval 38">
            <a:extLst>
              <a:ext uri="{FF2B5EF4-FFF2-40B4-BE49-F238E27FC236}">
                <a16:creationId xmlns:a16="http://schemas.microsoft.com/office/drawing/2014/main" id="{7D1CA56B-2243-4D66-A6F7-F93D6376FE19}"/>
              </a:ext>
            </a:extLst>
          </p:cNvPr>
          <p:cNvSpPr/>
          <p:nvPr/>
        </p:nvSpPr>
        <p:spPr>
          <a:xfrm>
            <a:off x="4292600" y="1668463"/>
            <a:ext cx="547688" cy="547687"/>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pic>
        <p:nvPicPr>
          <p:cNvPr id="2" name="Picture 1">
            <a:extLst>
              <a:ext uri="{FF2B5EF4-FFF2-40B4-BE49-F238E27FC236}">
                <a16:creationId xmlns:a16="http://schemas.microsoft.com/office/drawing/2014/main" id="{1A2F5E29-309F-4BB2-9DAE-D17A116A372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57700" y="1828800"/>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Image result for 1">
            <a:extLst>
              <a:ext uri="{FF2B5EF4-FFF2-40B4-BE49-F238E27FC236}">
                <a16:creationId xmlns:a16="http://schemas.microsoft.com/office/drawing/2014/main" id="{529F42E7-BFFF-49DE-A03D-E1E83C6CF302}"/>
              </a:ext>
            </a:extLst>
          </p:cNvPr>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467750" y="2216150"/>
            <a:ext cx="2876366" cy="384593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grpSp>
        <p:nvGrpSpPr>
          <p:cNvPr id="40" name="Group 39">
            <a:extLst>
              <a:ext uri="{FF2B5EF4-FFF2-40B4-BE49-F238E27FC236}">
                <a16:creationId xmlns:a16="http://schemas.microsoft.com/office/drawing/2014/main" id="{82970E5E-9ECB-4968-9468-1D10D370537B}"/>
              </a:ext>
            </a:extLst>
          </p:cNvPr>
          <p:cNvGrpSpPr/>
          <p:nvPr/>
        </p:nvGrpSpPr>
        <p:grpSpPr>
          <a:xfrm>
            <a:off x="0" y="219927"/>
            <a:ext cx="9144000" cy="727443"/>
            <a:chOff x="0" y="633031"/>
            <a:chExt cx="12192000" cy="969924"/>
          </a:xfrm>
        </p:grpSpPr>
        <p:sp>
          <p:nvSpPr>
            <p:cNvPr id="41" name="TextBox 40">
              <a:extLst>
                <a:ext uri="{FF2B5EF4-FFF2-40B4-BE49-F238E27FC236}">
                  <a16:creationId xmlns:a16="http://schemas.microsoft.com/office/drawing/2014/main" id="{B4E36213-D10E-4DBF-BA5A-26A5542A3E71}"/>
                </a:ext>
              </a:extLst>
            </p:cNvPr>
            <p:cNvSpPr txBox="1"/>
            <p:nvPr/>
          </p:nvSpPr>
          <p:spPr>
            <a:xfrm>
              <a:off x="0" y="633031"/>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The disciplinary process</a:t>
              </a:r>
            </a:p>
          </p:txBody>
        </p:sp>
        <p:sp>
          <p:nvSpPr>
            <p:cNvPr id="42" name="Rectangle 41">
              <a:extLst>
                <a:ext uri="{FF2B5EF4-FFF2-40B4-BE49-F238E27FC236}">
                  <a16:creationId xmlns:a16="http://schemas.microsoft.com/office/drawing/2014/main" id="{FEDBF1DA-2332-4B25-AA69-C7114C579FA3}"/>
                </a:ext>
              </a:extLst>
            </p:cNvPr>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A 10 step template process to follow…..</a:t>
              </a:r>
            </a:p>
          </p:txBody>
        </p:sp>
        <p:sp>
          <p:nvSpPr>
            <p:cNvPr id="43" name="Rectangle 42">
              <a:extLst>
                <a:ext uri="{FF2B5EF4-FFF2-40B4-BE49-F238E27FC236}">
                  <a16:creationId xmlns:a16="http://schemas.microsoft.com/office/drawing/2014/main" id="{E2739EC5-B51F-421D-83F9-4FA710325D9E}"/>
                </a:ext>
              </a:extLst>
            </p:cNvPr>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4" name="Rectangle 43">
              <a:extLst>
                <a:ext uri="{FF2B5EF4-FFF2-40B4-BE49-F238E27FC236}">
                  <a16:creationId xmlns:a16="http://schemas.microsoft.com/office/drawing/2014/main" id="{B80DB451-DCCA-41F3-9F58-1FC499F695C2}"/>
                </a:ext>
              </a:extLst>
            </p:cNvPr>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5" name="Rectangle 44">
              <a:extLst>
                <a:ext uri="{FF2B5EF4-FFF2-40B4-BE49-F238E27FC236}">
                  <a16:creationId xmlns:a16="http://schemas.microsoft.com/office/drawing/2014/main" id="{C2B225BB-B7D6-40AD-9478-B445240C2C65}"/>
                </a:ext>
              </a:extLst>
            </p:cNvPr>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6" name="Rectangle 45">
              <a:extLst>
                <a:ext uri="{FF2B5EF4-FFF2-40B4-BE49-F238E27FC236}">
                  <a16:creationId xmlns:a16="http://schemas.microsoft.com/office/drawing/2014/main" id="{BF81C3B6-897A-45B6-A267-C2175C8A2606}"/>
                </a:ext>
              </a:extLst>
            </p:cNvPr>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7" name="Rectangle 46">
              <a:extLst>
                <a:ext uri="{FF2B5EF4-FFF2-40B4-BE49-F238E27FC236}">
                  <a16:creationId xmlns:a16="http://schemas.microsoft.com/office/drawing/2014/main" id="{4C759118-429F-4B7A-80D1-020291C2C8EF}"/>
                </a:ext>
              </a:extLst>
            </p:cNvPr>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48" name="TextBox 47">
            <a:extLst>
              <a:ext uri="{FF2B5EF4-FFF2-40B4-BE49-F238E27FC236}">
                <a16:creationId xmlns:a16="http://schemas.microsoft.com/office/drawing/2014/main" id="{5D574805-C48F-45F0-A19B-D2303F5CD92E}"/>
              </a:ext>
            </a:extLst>
          </p:cNvPr>
          <p:cNvSpPr txBox="1"/>
          <p:nvPr/>
        </p:nvSpPr>
        <p:spPr>
          <a:xfrm>
            <a:off x="169511" y="584651"/>
            <a:ext cx="2728960" cy="1077218"/>
          </a:xfrm>
          <a:prstGeom prst="rect">
            <a:avLst/>
          </a:prstGeom>
          <a:noFill/>
        </p:spPr>
        <p:txBody>
          <a:bodyPr wrap="square" rtlCol="0">
            <a:spAutoFit/>
          </a:bodyPr>
          <a:lstStyle/>
          <a:p>
            <a:pPr algn="ctr"/>
            <a:r>
              <a:rPr lang="en-NZ" sz="1600" dirty="0">
                <a:effectLst/>
              </a:rPr>
              <a:t>This is only a template for a disciplinary  process, it doesn’t replace your organisational processes… </a:t>
            </a:r>
            <a:r>
              <a:rPr lang="en-NZ" sz="1600" i="1" dirty="0">
                <a:effectLst/>
              </a:rPr>
              <a:t>if you have them</a:t>
            </a:r>
            <a:r>
              <a:rPr lang="en-NZ" sz="1600" dirty="0">
                <a:effectLst/>
              </a:rPr>
              <a:t>.  </a:t>
            </a:r>
          </a:p>
        </p:txBody>
      </p:sp>
      <p:sp>
        <p:nvSpPr>
          <p:cNvPr id="54" name="Footer Placeholder 4">
            <a:extLst>
              <a:ext uri="{FF2B5EF4-FFF2-40B4-BE49-F238E27FC236}">
                <a16:creationId xmlns:a16="http://schemas.microsoft.com/office/drawing/2014/main" id="{586653B0-1E50-4024-9D31-8CB7A8A8477B}"/>
              </a:ext>
            </a:extLst>
          </p:cNvPr>
          <p:cNvSpPr>
            <a:spLocks noGrp="1"/>
          </p:cNvSpPr>
          <p:nvPr>
            <p:ph type="ftr" sz="quarter" idx="11"/>
          </p:nvPr>
        </p:nvSpPr>
        <p:spPr>
          <a:xfrm>
            <a:off x="3028950" y="6356351"/>
            <a:ext cx="3086100" cy="365125"/>
          </a:xfrm>
        </p:spPr>
        <p:txBody>
          <a:bodyPr/>
          <a:lstStyle/>
          <a:p>
            <a:endParaRPr lang="en-US" dirty="0">
              <a:hlinkClick r:id="" action="ppaction://noaction"/>
            </a:endParaRPr>
          </a:p>
          <a:p>
            <a:r>
              <a:rPr lang="en-US" dirty="0">
                <a:hlinkClick r:id="" action="ppaction://noaction"/>
              </a:rPr>
              <a:t>www.nurse.org.nz</a:t>
            </a:r>
            <a:endParaRPr lang="en-US" dirty="0"/>
          </a:p>
          <a:p>
            <a:endParaRPr lang="en-US" dirty="0"/>
          </a:p>
        </p:txBody>
      </p:sp>
    </p:spTree>
    <p:extLst>
      <p:ext uri="{BB962C8B-B14F-4D97-AF65-F5344CB8AC3E}">
        <p14:creationId xmlns:p14="http://schemas.microsoft.com/office/powerpoint/2010/main" val="3923024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 presetClass="entr" presetSubtype="4"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2" presetClass="entr" presetSubtype="4"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ppt_x"/>
                                          </p:val>
                                        </p:tav>
                                        <p:tav tm="100000">
                                          <p:val>
                                            <p:strVal val="#ppt_x"/>
                                          </p:val>
                                        </p:tav>
                                      </p:tavLst>
                                    </p:anim>
                                    <p:anim calcmode="lin" valueType="num">
                                      <p:cBhvr additive="base">
                                        <p:cTn id="23" dur="500" fill="hold"/>
                                        <p:tgtEl>
                                          <p:spTgt spid="24"/>
                                        </p:tgtEl>
                                        <p:attrNameLst>
                                          <p:attrName>ppt_y</p:attrName>
                                        </p:attrNameLst>
                                      </p:cBhvr>
                                      <p:tavLst>
                                        <p:tav tm="0">
                                          <p:val>
                                            <p:strVal val="1+#ppt_h/2"/>
                                          </p:val>
                                        </p:tav>
                                        <p:tav tm="100000">
                                          <p:val>
                                            <p:strVal val="#ppt_y"/>
                                          </p:val>
                                        </p:tav>
                                      </p:tavLst>
                                    </p:anim>
                                  </p:childTnLst>
                                </p:cTn>
                              </p:par>
                            </p:childTnLst>
                          </p:cTn>
                        </p:par>
                        <p:par>
                          <p:cTn id="24" fill="hold">
                            <p:stCondLst>
                              <p:cond delay="2500"/>
                            </p:stCondLst>
                            <p:childTnLst>
                              <p:par>
                                <p:cTn id="25" presetID="2" presetClass="entr" presetSubtype="4"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childTnLst>
                          </p:cTn>
                        </p:par>
                        <p:par>
                          <p:cTn id="29" fill="hold">
                            <p:stCondLst>
                              <p:cond delay="3000"/>
                            </p:stCondLst>
                            <p:childTnLst>
                              <p:par>
                                <p:cTn id="30" presetID="2" presetClass="entr" presetSubtype="4"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additive="base">
                                        <p:cTn id="32" dur="500" fill="hold"/>
                                        <p:tgtEl>
                                          <p:spTgt spid="34"/>
                                        </p:tgtEl>
                                        <p:attrNameLst>
                                          <p:attrName>ppt_x</p:attrName>
                                        </p:attrNameLst>
                                      </p:cBhvr>
                                      <p:tavLst>
                                        <p:tav tm="0">
                                          <p:val>
                                            <p:strVal val="#ppt_x"/>
                                          </p:val>
                                        </p:tav>
                                        <p:tav tm="100000">
                                          <p:val>
                                            <p:strVal val="#ppt_x"/>
                                          </p:val>
                                        </p:tav>
                                      </p:tavLst>
                                    </p:anim>
                                    <p:anim calcmode="lin" valueType="num">
                                      <p:cBhvr additive="base">
                                        <p:cTn id="33"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autoUpdateAnimBg="0"/>
      <p:bldP spid="27" grpId="0" animBg="1" autoUpdateAnimBg="0"/>
      <p:bldP spid="39"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69DD919-FEA9-4299-AD88-ED9101BA2361}"/>
              </a:ext>
            </a:extLst>
          </p:cNvPr>
          <p:cNvSpPr/>
          <p:nvPr/>
        </p:nvSpPr>
        <p:spPr>
          <a:xfrm>
            <a:off x="4427716" y="3157929"/>
            <a:ext cx="3692525" cy="340734"/>
          </a:xfrm>
          <a:prstGeom prst="rect">
            <a:avLst/>
          </a:prstGeom>
        </p:spPr>
        <p:txBody>
          <a:bodyPr>
            <a:spAutoFit/>
          </a:bodyPr>
          <a:lstStyle/>
          <a:p>
            <a:pPr algn="just">
              <a:lnSpc>
                <a:spcPct val="150000"/>
              </a:lnSpc>
            </a:pPr>
            <a:r>
              <a:rPr lang="en-US" sz="1200" dirty="0">
                <a:solidFill>
                  <a:schemeClr val="tx2">
                    <a:lumMod val="50000"/>
                  </a:schemeClr>
                </a:solidFill>
              </a:rPr>
              <a:t>Review all the evidence again before the meeting</a:t>
            </a:r>
            <a:endParaRPr lang="en-US" sz="1200" b="1" dirty="0">
              <a:solidFill>
                <a:schemeClr val="tx2">
                  <a:lumMod val="50000"/>
                </a:schemeClr>
              </a:solidFill>
            </a:endParaRPr>
          </a:p>
        </p:txBody>
      </p:sp>
      <p:sp>
        <p:nvSpPr>
          <p:cNvPr id="22" name="TextBox 21">
            <a:extLst>
              <a:ext uri="{FF2B5EF4-FFF2-40B4-BE49-F238E27FC236}">
                <a16:creationId xmlns:a16="http://schemas.microsoft.com/office/drawing/2014/main" id="{5F810C46-68F9-42AF-ACA7-58FEBC57A600}"/>
              </a:ext>
            </a:extLst>
          </p:cNvPr>
          <p:cNvSpPr txBox="1"/>
          <p:nvPr/>
        </p:nvSpPr>
        <p:spPr>
          <a:xfrm>
            <a:off x="4402371" y="2818678"/>
            <a:ext cx="3692525" cy="369888"/>
          </a:xfrm>
          <a:prstGeom prst="rect">
            <a:avLst/>
          </a:prstGeom>
          <a:noFill/>
        </p:spPr>
        <p:txBody>
          <a:bodyPr>
            <a:spAutoFit/>
          </a:bodyPr>
          <a:lstStyle/>
          <a:p>
            <a:pPr eaLnBrk="1" fontAlgn="auto" hangingPunct="1">
              <a:spcBef>
                <a:spcPts val="0"/>
              </a:spcBef>
              <a:spcAft>
                <a:spcPts val="0"/>
              </a:spcAft>
              <a:defRPr/>
            </a:pPr>
            <a:r>
              <a:rPr lang="en-US" dirty="0">
                <a:solidFill>
                  <a:schemeClr val="tx2">
                    <a:lumMod val="50000"/>
                  </a:schemeClr>
                </a:solidFill>
                <a:latin typeface="Bebas Neue" panose="020B0606020202050201" pitchFamily="34" charset="0"/>
              </a:rPr>
              <a:t>5. Be prepared</a:t>
            </a:r>
          </a:p>
        </p:txBody>
      </p:sp>
      <p:sp>
        <p:nvSpPr>
          <p:cNvPr id="23" name="Oval 22">
            <a:extLst>
              <a:ext uri="{FF2B5EF4-FFF2-40B4-BE49-F238E27FC236}">
                <a16:creationId xmlns:a16="http://schemas.microsoft.com/office/drawing/2014/main" id="{73525649-FFA2-4718-876C-2011C94AAADB}"/>
              </a:ext>
            </a:extLst>
          </p:cNvPr>
          <p:cNvSpPr/>
          <p:nvPr/>
        </p:nvSpPr>
        <p:spPr>
          <a:xfrm>
            <a:off x="3732960" y="2752134"/>
            <a:ext cx="547688" cy="549275"/>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25" name="Rectangle 24">
            <a:extLst>
              <a:ext uri="{FF2B5EF4-FFF2-40B4-BE49-F238E27FC236}">
                <a16:creationId xmlns:a16="http://schemas.microsoft.com/office/drawing/2014/main" id="{1E8C7C40-2CE0-4B2B-AA1B-1249953DC064}"/>
              </a:ext>
            </a:extLst>
          </p:cNvPr>
          <p:cNvSpPr/>
          <p:nvPr/>
        </p:nvSpPr>
        <p:spPr>
          <a:xfrm>
            <a:off x="4427716" y="4183308"/>
            <a:ext cx="4344493" cy="923330"/>
          </a:xfrm>
          <a:prstGeom prst="rect">
            <a:avLst/>
          </a:prstGeom>
        </p:spPr>
        <p:txBody>
          <a:bodyPr wrap="square">
            <a:spAutoFit/>
          </a:bodyPr>
          <a:lstStyle/>
          <a:p>
            <a:pPr algn="just">
              <a:lnSpc>
                <a:spcPct val="150000"/>
              </a:lnSpc>
            </a:pPr>
            <a:r>
              <a:rPr lang="en-US" sz="1200" dirty="0">
                <a:solidFill>
                  <a:schemeClr val="tx2">
                    <a:lumMod val="50000"/>
                  </a:schemeClr>
                </a:solidFill>
              </a:rPr>
              <a:t>Do not attend alone. Make it clear who is leading the proceedings and who is the note taker. Stick to the points made in the disciplinary letter. Don’t go off on a tangent.</a:t>
            </a:r>
          </a:p>
        </p:txBody>
      </p:sp>
      <p:sp>
        <p:nvSpPr>
          <p:cNvPr id="26" name="TextBox 25">
            <a:extLst>
              <a:ext uri="{FF2B5EF4-FFF2-40B4-BE49-F238E27FC236}">
                <a16:creationId xmlns:a16="http://schemas.microsoft.com/office/drawing/2014/main" id="{686870B2-22B1-4716-8FEB-84A55DF50872}"/>
              </a:ext>
            </a:extLst>
          </p:cNvPr>
          <p:cNvSpPr txBox="1"/>
          <p:nvPr/>
        </p:nvSpPr>
        <p:spPr>
          <a:xfrm>
            <a:off x="4427717" y="3813976"/>
            <a:ext cx="3692525" cy="369332"/>
          </a:xfrm>
          <a:prstGeom prst="rect">
            <a:avLst/>
          </a:prstGeom>
          <a:noFill/>
        </p:spPr>
        <p:txBody>
          <a:bodyPr>
            <a:spAutoFit/>
          </a:bodyPr>
          <a:lstStyle/>
          <a:p>
            <a:pPr eaLnBrk="1" fontAlgn="auto" hangingPunct="1">
              <a:spcBef>
                <a:spcPts val="0"/>
              </a:spcBef>
              <a:spcAft>
                <a:spcPts val="0"/>
              </a:spcAft>
              <a:defRPr/>
            </a:pPr>
            <a:r>
              <a:rPr lang="en-US" dirty="0">
                <a:solidFill>
                  <a:schemeClr val="tx2">
                    <a:lumMod val="50000"/>
                  </a:schemeClr>
                </a:solidFill>
                <a:latin typeface="Bebas Neue" panose="020B0606020202050201" pitchFamily="34" charset="0"/>
              </a:rPr>
              <a:t>6. Formal meeting first steps</a:t>
            </a:r>
          </a:p>
        </p:txBody>
      </p:sp>
      <p:sp>
        <p:nvSpPr>
          <p:cNvPr id="27" name="Oval 26">
            <a:extLst>
              <a:ext uri="{FF2B5EF4-FFF2-40B4-BE49-F238E27FC236}">
                <a16:creationId xmlns:a16="http://schemas.microsoft.com/office/drawing/2014/main" id="{EB6D6BB2-668F-4424-8C28-F611C581C986}"/>
              </a:ext>
            </a:extLst>
          </p:cNvPr>
          <p:cNvSpPr/>
          <p:nvPr/>
        </p:nvSpPr>
        <p:spPr>
          <a:xfrm>
            <a:off x="3720485" y="3822990"/>
            <a:ext cx="547688" cy="549275"/>
          </a:xfrm>
          <a:prstGeom prst="ellipse">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28" name="Rectangle 27">
            <a:extLst>
              <a:ext uri="{FF2B5EF4-FFF2-40B4-BE49-F238E27FC236}">
                <a16:creationId xmlns:a16="http://schemas.microsoft.com/office/drawing/2014/main" id="{9A0CCFF3-EE3A-4D4B-B0E0-46C3C8CABD49}"/>
              </a:ext>
            </a:extLst>
          </p:cNvPr>
          <p:cNvSpPr/>
          <p:nvPr/>
        </p:nvSpPr>
        <p:spPr>
          <a:xfrm>
            <a:off x="4427716" y="5587020"/>
            <a:ext cx="4500953" cy="923330"/>
          </a:xfrm>
          <a:prstGeom prst="rect">
            <a:avLst/>
          </a:prstGeom>
        </p:spPr>
        <p:txBody>
          <a:bodyPr wrap="square">
            <a:spAutoFit/>
          </a:bodyPr>
          <a:lstStyle/>
          <a:p>
            <a:pPr algn="just">
              <a:lnSpc>
                <a:spcPct val="150000"/>
              </a:lnSpc>
            </a:pPr>
            <a:r>
              <a:rPr lang="en-US" sz="1200" dirty="0">
                <a:solidFill>
                  <a:schemeClr val="tx2">
                    <a:lumMod val="50000"/>
                  </a:schemeClr>
                </a:solidFill>
              </a:rPr>
              <a:t>Read out aloud the letter they were sent. Review all the evidence from the investigation. Offer the opportunity to respond. Once they have responded and have no more to say, take an adjournment.</a:t>
            </a:r>
          </a:p>
        </p:txBody>
      </p:sp>
      <p:sp>
        <p:nvSpPr>
          <p:cNvPr id="29" name="TextBox 28">
            <a:extLst>
              <a:ext uri="{FF2B5EF4-FFF2-40B4-BE49-F238E27FC236}">
                <a16:creationId xmlns:a16="http://schemas.microsoft.com/office/drawing/2014/main" id="{B3B5C510-1940-401E-9117-025471CA9FA0}"/>
              </a:ext>
            </a:extLst>
          </p:cNvPr>
          <p:cNvSpPr txBox="1"/>
          <p:nvPr/>
        </p:nvSpPr>
        <p:spPr>
          <a:xfrm>
            <a:off x="4427716" y="5246658"/>
            <a:ext cx="3692525" cy="369888"/>
          </a:xfrm>
          <a:prstGeom prst="rect">
            <a:avLst/>
          </a:prstGeom>
          <a:noFill/>
        </p:spPr>
        <p:txBody>
          <a:bodyPr>
            <a:spAutoFit/>
          </a:bodyPr>
          <a:lstStyle/>
          <a:p>
            <a:pPr eaLnBrk="1" fontAlgn="auto" hangingPunct="1">
              <a:spcBef>
                <a:spcPts val="0"/>
              </a:spcBef>
              <a:spcAft>
                <a:spcPts val="0"/>
              </a:spcAft>
              <a:defRPr/>
            </a:pPr>
            <a:r>
              <a:rPr lang="en-US" dirty="0">
                <a:solidFill>
                  <a:schemeClr val="tx2">
                    <a:lumMod val="50000"/>
                  </a:schemeClr>
                </a:solidFill>
                <a:latin typeface="Bebas Neue" panose="020B0606020202050201" pitchFamily="34" charset="0"/>
              </a:rPr>
              <a:t>7. Formal meeting structure</a:t>
            </a:r>
          </a:p>
        </p:txBody>
      </p:sp>
      <p:sp>
        <p:nvSpPr>
          <p:cNvPr id="30" name="Oval 29">
            <a:extLst>
              <a:ext uri="{FF2B5EF4-FFF2-40B4-BE49-F238E27FC236}">
                <a16:creationId xmlns:a16="http://schemas.microsoft.com/office/drawing/2014/main" id="{38761B7C-127E-45E3-8176-3B446306C441}"/>
              </a:ext>
            </a:extLst>
          </p:cNvPr>
          <p:cNvSpPr/>
          <p:nvPr/>
        </p:nvSpPr>
        <p:spPr>
          <a:xfrm>
            <a:off x="3734414" y="5240338"/>
            <a:ext cx="547688" cy="549275"/>
          </a:xfrm>
          <a:prstGeom prst="ellipse">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pic>
        <p:nvPicPr>
          <p:cNvPr id="34" name="Picture 33">
            <a:extLst>
              <a:ext uri="{FF2B5EF4-FFF2-40B4-BE49-F238E27FC236}">
                <a16:creationId xmlns:a16="http://schemas.microsoft.com/office/drawing/2014/main" id="{0BD0AF23-ED0F-4398-AF94-44922FAF963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15016" y="2911700"/>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4">
            <a:extLst>
              <a:ext uri="{FF2B5EF4-FFF2-40B4-BE49-F238E27FC236}">
                <a16:creationId xmlns:a16="http://schemas.microsoft.com/office/drawing/2014/main" id="{7C2E9528-57F0-4F74-828B-2FAF42FDE3F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80029" y="5400675"/>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Rectangle 36">
            <a:extLst>
              <a:ext uri="{FF2B5EF4-FFF2-40B4-BE49-F238E27FC236}">
                <a16:creationId xmlns:a16="http://schemas.microsoft.com/office/drawing/2014/main" id="{A7761A91-4C35-4E94-9E8D-125D41EFE4C6}"/>
              </a:ext>
            </a:extLst>
          </p:cNvPr>
          <p:cNvSpPr/>
          <p:nvPr/>
        </p:nvSpPr>
        <p:spPr>
          <a:xfrm>
            <a:off x="4427339" y="720865"/>
            <a:ext cx="4617338" cy="2031325"/>
          </a:xfrm>
          <a:prstGeom prst="rect">
            <a:avLst/>
          </a:prstGeom>
        </p:spPr>
        <p:txBody>
          <a:bodyPr wrap="square">
            <a:spAutoFit/>
          </a:bodyPr>
          <a:lstStyle/>
          <a:p>
            <a:pPr algn="just">
              <a:lnSpc>
                <a:spcPct val="150000"/>
              </a:lnSpc>
            </a:pPr>
            <a:r>
              <a:rPr lang="en-US" sz="1200" dirty="0">
                <a:solidFill>
                  <a:schemeClr val="tx2">
                    <a:lumMod val="50000"/>
                  </a:schemeClr>
                </a:solidFill>
              </a:rPr>
              <a:t>to the staff member informing them of  either:</a:t>
            </a:r>
          </a:p>
          <a:p>
            <a:pPr indent="-285750" algn="just">
              <a:lnSpc>
                <a:spcPct val="150000"/>
              </a:lnSpc>
            </a:pPr>
            <a:r>
              <a:rPr lang="en-US" sz="1200" dirty="0">
                <a:solidFill>
                  <a:schemeClr val="tx2">
                    <a:lumMod val="50000"/>
                  </a:schemeClr>
                </a:solidFill>
              </a:rPr>
              <a:t>(a) Insufficient evidence to proceed  </a:t>
            </a:r>
            <a:r>
              <a:rPr lang="en-US" sz="1200" b="1" i="1" u="sng" dirty="0">
                <a:solidFill>
                  <a:schemeClr val="tx2">
                    <a:lumMod val="50000"/>
                  </a:schemeClr>
                </a:solidFill>
              </a:rPr>
              <a:t>or</a:t>
            </a:r>
          </a:p>
          <a:p>
            <a:pPr indent="-285750" algn="just">
              <a:lnSpc>
                <a:spcPct val="150000"/>
              </a:lnSpc>
            </a:pPr>
            <a:r>
              <a:rPr lang="en-US" sz="1200" dirty="0">
                <a:solidFill>
                  <a:schemeClr val="tx2">
                    <a:lumMod val="50000"/>
                  </a:schemeClr>
                </a:solidFill>
              </a:rPr>
              <a:t>(b) Invite to a disciplinary  meeting.</a:t>
            </a:r>
          </a:p>
          <a:p>
            <a:pPr algn="just">
              <a:lnSpc>
                <a:spcPct val="150000"/>
              </a:lnSpc>
            </a:pPr>
            <a:r>
              <a:rPr lang="en-US" sz="1200" dirty="0">
                <a:solidFill>
                  <a:schemeClr val="tx2">
                    <a:lumMod val="50000"/>
                  </a:schemeClr>
                </a:solidFill>
              </a:rPr>
              <a:t>Include that they </a:t>
            </a:r>
            <a:r>
              <a:rPr lang="en-US" sz="1200" i="1" dirty="0">
                <a:solidFill>
                  <a:schemeClr val="tx2">
                    <a:lumMod val="50000"/>
                  </a:schemeClr>
                </a:solidFill>
              </a:rPr>
              <a:t>have a right to bring a support person</a:t>
            </a:r>
            <a:r>
              <a:rPr lang="en-US" sz="1200" dirty="0">
                <a:solidFill>
                  <a:schemeClr val="tx2">
                    <a:lumMod val="50000"/>
                  </a:schemeClr>
                </a:solidFill>
              </a:rPr>
              <a:t>. Suggest a date and time (be prepared to reschedule if required, but not indefinitely).</a:t>
            </a:r>
          </a:p>
          <a:p>
            <a:pPr algn="just">
              <a:lnSpc>
                <a:spcPct val="150000"/>
              </a:lnSpc>
            </a:pPr>
            <a:r>
              <a:rPr lang="en-US" sz="1200" dirty="0">
                <a:solidFill>
                  <a:schemeClr val="tx2">
                    <a:lumMod val="50000"/>
                  </a:schemeClr>
                </a:solidFill>
              </a:rPr>
              <a:t>Include all information gathered during the investigation for their consideration.</a:t>
            </a:r>
          </a:p>
        </p:txBody>
      </p:sp>
      <p:sp>
        <p:nvSpPr>
          <p:cNvPr id="38" name="TextBox 37">
            <a:extLst>
              <a:ext uri="{FF2B5EF4-FFF2-40B4-BE49-F238E27FC236}">
                <a16:creationId xmlns:a16="http://schemas.microsoft.com/office/drawing/2014/main" id="{38BD1214-C4FC-405E-B845-F159412164E5}"/>
              </a:ext>
            </a:extLst>
          </p:cNvPr>
          <p:cNvSpPr txBox="1"/>
          <p:nvPr/>
        </p:nvSpPr>
        <p:spPr>
          <a:xfrm>
            <a:off x="4402372" y="402904"/>
            <a:ext cx="3692525" cy="369332"/>
          </a:xfrm>
          <a:prstGeom prst="rect">
            <a:avLst/>
          </a:prstGeom>
          <a:noFill/>
        </p:spPr>
        <p:txBody>
          <a:bodyPr>
            <a:spAutoFit/>
          </a:bodyPr>
          <a:lstStyle/>
          <a:p>
            <a:pPr>
              <a:defRPr/>
            </a:pPr>
            <a:r>
              <a:rPr lang="en-US" dirty="0">
                <a:solidFill>
                  <a:schemeClr val="tx2">
                    <a:lumMod val="50000"/>
                  </a:schemeClr>
                </a:solidFill>
                <a:latin typeface="Bebas Neue" panose="020B0606020202050201" pitchFamily="34" charset="0"/>
              </a:rPr>
              <a:t>4. Write a formal letter</a:t>
            </a:r>
          </a:p>
        </p:txBody>
      </p:sp>
      <p:sp>
        <p:nvSpPr>
          <p:cNvPr id="39" name="Oval 38">
            <a:extLst>
              <a:ext uri="{FF2B5EF4-FFF2-40B4-BE49-F238E27FC236}">
                <a16:creationId xmlns:a16="http://schemas.microsoft.com/office/drawing/2014/main" id="{7D1CA56B-2243-4D66-A6F7-F93D6376FE19}"/>
              </a:ext>
            </a:extLst>
          </p:cNvPr>
          <p:cNvSpPr/>
          <p:nvPr/>
        </p:nvSpPr>
        <p:spPr>
          <a:xfrm>
            <a:off x="3714750" y="425061"/>
            <a:ext cx="547688" cy="547687"/>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pic>
        <p:nvPicPr>
          <p:cNvPr id="2" name="Picture 1">
            <a:extLst>
              <a:ext uri="{FF2B5EF4-FFF2-40B4-BE49-F238E27FC236}">
                <a16:creationId xmlns:a16="http://schemas.microsoft.com/office/drawing/2014/main" id="{1A2F5E29-309F-4BB2-9DAE-D17A116A372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74294" y="603453"/>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descr="Image result for 2">
            <a:extLst>
              <a:ext uri="{FF2B5EF4-FFF2-40B4-BE49-F238E27FC236}">
                <a16:creationId xmlns:a16="http://schemas.microsoft.com/office/drawing/2014/main" id="{AB0B8E47-6B62-4BE6-9CF6-3704F77BE59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828" y="2287588"/>
            <a:ext cx="3387022" cy="4510087"/>
          </a:xfrm>
          <a:prstGeom prst="rect">
            <a:avLst/>
          </a:prstGeom>
          <a:noFill/>
          <a:extLst>
            <a:ext uri="{909E8E84-426E-40DD-AFC4-6F175D3DCCD1}">
              <a14:hiddenFill xmlns:a14="http://schemas.microsoft.com/office/drawing/2010/main">
                <a:solidFill>
                  <a:srgbClr val="FFFFFF"/>
                </a:solidFill>
              </a14:hiddenFill>
            </a:ext>
          </a:extLst>
        </p:spPr>
      </p:pic>
      <p:sp>
        <p:nvSpPr>
          <p:cNvPr id="41" name="Footer Placeholder 4">
            <a:extLst>
              <a:ext uri="{FF2B5EF4-FFF2-40B4-BE49-F238E27FC236}">
                <a16:creationId xmlns:a16="http://schemas.microsoft.com/office/drawing/2014/main" id="{F427466C-E1C1-42AB-BB79-5B3449D94690}"/>
              </a:ext>
            </a:extLst>
          </p:cNvPr>
          <p:cNvSpPr>
            <a:spLocks noGrp="1"/>
          </p:cNvSpPr>
          <p:nvPr>
            <p:ph type="ftr" sz="quarter" idx="11"/>
          </p:nvPr>
        </p:nvSpPr>
        <p:spPr>
          <a:xfrm>
            <a:off x="3028950" y="6356351"/>
            <a:ext cx="3086100" cy="365125"/>
          </a:xfrm>
        </p:spPr>
        <p:txBody>
          <a:bodyPr/>
          <a:lstStyle/>
          <a:p>
            <a:endParaRPr lang="en-US" dirty="0">
              <a:hlinkClick r:id="" action="ppaction://noaction"/>
            </a:endParaRPr>
          </a:p>
          <a:p>
            <a:r>
              <a:rPr lang="en-US" dirty="0">
                <a:hlinkClick r:id="" action="ppaction://noaction"/>
              </a:rPr>
              <a:t>www.nurse.org.nz</a:t>
            </a:r>
            <a:endParaRPr lang="en-US" dirty="0"/>
          </a:p>
          <a:p>
            <a:endParaRPr lang="en-US" dirty="0"/>
          </a:p>
        </p:txBody>
      </p:sp>
      <p:pic>
        <p:nvPicPr>
          <p:cNvPr id="24" name="Picture 23">
            <a:extLst>
              <a:ext uri="{FF2B5EF4-FFF2-40B4-BE49-F238E27FC236}">
                <a16:creationId xmlns:a16="http://schemas.microsoft.com/office/drawing/2014/main" id="{8CBBFB65-0B3B-408E-8157-2B0014D3A13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880029" y="4019695"/>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 name="Group 28">
            <a:extLst>
              <a:ext uri="{FF2B5EF4-FFF2-40B4-BE49-F238E27FC236}">
                <a16:creationId xmlns:a16="http://schemas.microsoft.com/office/drawing/2014/main" id="{3DA11A12-827B-49FF-AA82-38700649FD8E}"/>
              </a:ext>
            </a:extLst>
          </p:cNvPr>
          <p:cNvGrpSpPr>
            <a:grpSpLocks/>
          </p:cNvGrpSpPr>
          <p:nvPr/>
        </p:nvGrpSpPr>
        <p:grpSpPr bwMode="auto">
          <a:xfrm>
            <a:off x="173060" y="238037"/>
            <a:ext cx="406263" cy="1498490"/>
            <a:chOff x="0" y="0"/>
            <a:chExt cx="984" cy="4040"/>
          </a:xfrm>
          <a:effectLst>
            <a:reflection blurRad="6350" stA="52000" endA="300" endPos="35000" dir="5400000" sy="-100000" algn="bl" rotWithShape="0"/>
          </a:effectLst>
        </p:grpSpPr>
        <p:sp>
          <p:nvSpPr>
            <p:cNvPr id="32" name="AutoShape 29">
              <a:extLst>
                <a:ext uri="{FF2B5EF4-FFF2-40B4-BE49-F238E27FC236}">
                  <a16:creationId xmlns:a16="http://schemas.microsoft.com/office/drawing/2014/main" id="{07A8F4A9-4724-4B4A-BB20-3C3A0DADDAD4}"/>
                </a:ext>
              </a:extLst>
            </p:cNvPr>
            <p:cNvSpPr>
              <a:spLocks/>
            </p:cNvSpPr>
            <p:nvPr/>
          </p:nvSpPr>
          <p:spPr bwMode="auto">
            <a:xfrm>
              <a:off x="0" y="0"/>
              <a:ext cx="984" cy="4040"/>
            </a:xfrm>
            <a:custGeom>
              <a:avLst/>
              <a:gdLst/>
              <a:ahLst/>
              <a:cxnLst/>
              <a:rect l="0" t="0" r="r" b="b"/>
              <a:pathLst>
                <a:path w="21346" h="21600">
                  <a:moveTo>
                    <a:pt x="10270" y="0"/>
                  </a:moveTo>
                  <a:cubicBezTo>
                    <a:pt x="12100" y="0"/>
                    <a:pt x="13809" y="422"/>
                    <a:pt x="14175" y="845"/>
                  </a:cubicBezTo>
                  <a:cubicBezTo>
                    <a:pt x="14541" y="1267"/>
                    <a:pt x="14785" y="1237"/>
                    <a:pt x="14785" y="1478"/>
                  </a:cubicBezTo>
                  <a:cubicBezTo>
                    <a:pt x="14785" y="1689"/>
                    <a:pt x="15151" y="1961"/>
                    <a:pt x="15395" y="2323"/>
                  </a:cubicBezTo>
                  <a:cubicBezTo>
                    <a:pt x="15639" y="2685"/>
                    <a:pt x="15761" y="2926"/>
                    <a:pt x="16494" y="3168"/>
                  </a:cubicBezTo>
                  <a:cubicBezTo>
                    <a:pt x="17226" y="3379"/>
                    <a:pt x="17104" y="3590"/>
                    <a:pt x="17104" y="3590"/>
                  </a:cubicBezTo>
                  <a:cubicBezTo>
                    <a:pt x="17104" y="3590"/>
                    <a:pt x="19544" y="3620"/>
                    <a:pt x="20277" y="4042"/>
                  </a:cubicBezTo>
                  <a:cubicBezTo>
                    <a:pt x="20887" y="4465"/>
                    <a:pt x="21009" y="5189"/>
                    <a:pt x="21253" y="5641"/>
                  </a:cubicBezTo>
                  <a:cubicBezTo>
                    <a:pt x="21497" y="6124"/>
                    <a:pt x="21253" y="6697"/>
                    <a:pt x="20643" y="7059"/>
                  </a:cubicBezTo>
                  <a:cubicBezTo>
                    <a:pt x="19911" y="7421"/>
                    <a:pt x="18446" y="7451"/>
                    <a:pt x="18446" y="7451"/>
                  </a:cubicBezTo>
                  <a:cubicBezTo>
                    <a:pt x="18446" y="7451"/>
                    <a:pt x="18202" y="8206"/>
                    <a:pt x="19056" y="8839"/>
                  </a:cubicBezTo>
                  <a:cubicBezTo>
                    <a:pt x="19911" y="9503"/>
                    <a:pt x="20521" y="9835"/>
                    <a:pt x="19789" y="9865"/>
                  </a:cubicBezTo>
                  <a:cubicBezTo>
                    <a:pt x="19056" y="9895"/>
                    <a:pt x="18690" y="9925"/>
                    <a:pt x="18690" y="9925"/>
                  </a:cubicBezTo>
                  <a:cubicBezTo>
                    <a:pt x="18690" y="9925"/>
                    <a:pt x="18690" y="10770"/>
                    <a:pt x="18202" y="11313"/>
                  </a:cubicBezTo>
                  <a:cubicBezTo>
                    <a:pt x="17714" y="11856"/>
                    <a:pt x="16494" y="13244"/>
                    <a:pt x="16494" y="13606"/>
                  </a:cubicBezTo>
                  <a:cubicBezTo>
                    <a:pt x="16494" y="13937"/>
                    <a:pt x="16494" y="13877"/>
                    <a:pt x="15883" y="13877"/>
                  </a:cubicBezTo>
                  <a:cubicBezTo>
                    <a:pt x="15395" y="13877"/>
                    <a:pt x="15029" y="13877"/>
                    <a:pt x="15029" y="13877"/>
                  </a:cubicBezTo>
                  <a:cubicBezTo>
                    <a:pt x="15029" y="13877"/>
                    <a:pt x="15151" y="14420"/>
                    <a:pt x="14907" y="14571"/>
                  </a:cubicBezTo>
                  <a:cubicBezTo>
                    <a:pt x="14663" y="14692"/>
                    <a:pt x="15029" y="15325"/>
                    <a:pt x="14297" y="15989"/>
                  </a:cubicBezTo>
                  <a:cubicBezTo>
                    <a:pt x="13443" y="16653"/>
                    <a:pt x="11856" y="17739"/>
                    <a:pt x="11856" y="18221"/>
                  </a:cubicBezTo>
                  <a:cubicBezTo>
                    <a:pt x="11856" y="18704"/>
                    <a:pt x="12589" y="19277"/>
                    <a:pt x="13565" y="19518"/>
                  </a:cubicBezTo>
                  <a:cubicBezTo>
                    <a:pt x="14419" y="19730"/>
                    <a:pt x="15639" y="20212"/>
                    <a:pt x="15029" y="20333"/>
                  </a:cubicBezTo>
                  <a:cubicBezTo>
                    <a:pt x="14297" y="20454"/>
                    <a:pt x="13443" y="20423"/>
                    <a:pt x="12711" y="20393"/>
                  </a:cubicBezTo>
                  <a:cubicBezTo>
                    <a:pt x="12100" y="20333"/>
                    <a:pt x="11734" y="20182"/>
                    <a:pt x="11734" y="20182"/>
                  </a:cubicBezTo>
                  <a:cubicBezTo>
                    <a:pt x="11734" y="20182"/>
                    <a:pt x="11734" y="20423"/>
                    <a:pt x="11978" y="20604"/>
                  </a:cubicBezTo>
                  <a:cubicBezTo>
                    <a:pt x="12344" y="20816"/>
                    <a:pt x="11978" y="21600"/>
                    <a:pt x="10758" y="21600"/>
                  </a:cubicBezTo>
                  <a:cubicBezTo>
                    <a:pt x="10514" y="21600"/>
                    <a:pt x="10392" y="21600"/>
                    <a:pt x="10270" y="21600"/>
                  </a:cubicBezTo>
                  <a:cubicBezTo>
                    <a:pt x="10270" y="15174"/>
                    <a:pt x="10270" y="15174"/>
                    <a:pt x="10270" y="15174"/>
                  </a:cubicBezTo>
                  <a:cubicBezTo>
                    <a:pt x="10270" y="15054"/>
                    <a:pt x="10392" y="14903"/>
                    <a:pt x="10514" y="14812"/>
                  </a:cubicBezTo>
                  <a:cubicBezTo>
                    <a:pt x="10758" y="14661"/>
                    <a:pt x="10514" y="14330"/>
                    <a:pt x="10514" y="13847"/>
                  </a:cubicBezTo>
                  <a:cubicBezTo>
                    <a:pt x="10514" y="13847"/>
                    <a:pt x="10392" y="14028"/>
                    <a:pt x="10270" y="14209"/>
                  </a:cubicBezTo>
                  <a:lnTo>
                    <a:pt x="10270" y="0"/>
                  </a:lnTo>
                  <a:close/>
                  <a:moveTo>
                    <a:pt x="10148" y="0"/>
                  </a:moveTo>
                  <a:cubicBezTo>
                    <a:pt x="10270" y="0"/>
                    <a:pt x="10270" y="0"/>
                    <a:pt x="10270" y="0"/>
                  </a:cubicBezTo>
                  <a:cubicBezTo>
                    <a:pt x="10270" y="14209"/>
                    <a:pt x="10270" y="14209"/>
                    <a:pt x="10270" y="14209"/>
                  </a:cubicBezTo>
                  <a:cubicBezTo>
                    <a:pt x="10148" y="14360"/>
                    <a:pt x="10026" y="14511"/>
                    <a:pt x="9904" y="14601"/>
                  </a:cubicBezTo>
                  <a:cubicBezTo>
                    <a:pt x="9782" y="14782"/>
                    <a:pt x="10026" y="14933"/>
                    <a:pt x="10026" y="15054"/>
                  </a:cubicBezTo>
                  <a:cubicBezTo>
                    <a:pt x="10026" y="15204"/>
                    <a:pt x="10148" y="15385"/>
                    <a:pt x="10148" y="15385"/>
                  </a:cubicBezTo>
                  <a:cubicBezTo>
                    <a:pt x="10148" y="15385"/>
                    <a:pt x="10148" y="15295"/>
                    <a:pt x="10270" y="15174"/>
                  </a:cubicBezTo>
                  <a:cubicBezTo>
                    <a:pt x="10270" y="21600"/>
                    <a:pt x="10270" y="21600"/>
                    <a:pt x="10270" y="21600"/>
                  </a:cubicBezTo>
                  <a:cubicBezTo>
                    <a:pt x="9172" y="21509"/>
                    <a:pt x="8439" y="21178"/>
                    <a:pt x="8439" y="20725"/>
                  </a:cubicBezTo>
                  <a:cubicBezTo>
                    <a:pt x="8561" y="20212"/>
                    <a:pt x="8073" y="20122"/>
                    <a:pt x="8439" y="19820"/>
                  </a:cubicBezTo>
                  <a:cubicBezTo>
                    <a:pt x="8805" y="19518"/>
                    <a:pt x="8317" y="19307"/>
                    <a:pt x="7707" y="18825"/>
                  </a:cubicBezTo>
                  <a:cubicBezTo>
                    <a:pt x="7097" y="18372"/>
                    <a:pt x="4778" y="16321"/>
                    <a:pt x="4900" y="15808"/>
                  </a:cubicBezTo>
                  <a:cubicBezTo>
                    <a:pt x="5022" y="15265"/>
                    <a:pt x="5266" y="14812"/>
                    <a:pt x="5022" y="14480"/>
                  </a:cubicBezTo>
                  <a:cubicBezTo>
                    <a:pt x="4900" y="14118"/>
                    <a:pt x="4778" y="13817"/>
                    <a:pt x="4778" y="13817"/>
                  </a:cubicBezTo>
                  <a:cubicBezTo>
                    <a:pt x="4778" y="13817"/>
                    <a:pt x="3192" y="13968"/>
                    <a:pt x="3192" y="13485"/>
                  </a:cubicBezTo>
                  <a:cubicBezTo>
                    <a:pt x="3192" y="12972"/>
                    <a:pt x="2948" y="11524"/>
                    <a:pt x="2704" y="11072"/>
                  </a:cubicBezTo>
                  <a:cubicBezTo>
                    <a:pt x="2582" y="10649"/>
                    <a:pt x="2948" y="9774"/>
                    <a:pt x="2948" y="9774"/>
                  </a:cubicBezTo>
                  <a:cubicBezTo>
                    <a:pt x="2948" y="9774"/>
                    <a:pt x="1483" y="9744"/>
                    <a:pt x="995" y="9714"/>
                  </a:cubicBezTo>
                  <a:cubicBezTo>
                    <a:pt x="507" y="9654"/>
                    <a:pt x="2216" y="8899"/>
                    <a:pt x="2582" y="8598"/>
                  </a:cubicBezTo>
                  <a:cubicBezTo>
                    <a:pt x="2948" y="8296"/>
                    <a:pt x="2826" y="7753"/>
                    <a:pt x="2826" y="7753"/>
                  </a:cubicBezTo>
                  <a:cubicBezTo>
                    <a:pt x="2826" y="7753"/>
                    <a:pt x="263" y="7723"/>
                    <a:pt x="141" y="7180"/>
                  </a:cubicBezTo>
                  <a:cubicBezTo>
                    <a:pt x="19" y="6667"/>
                    <a:pt x="-103" y="5883"/>
                    <a:pt x="141" y="5551"/>
                  </a:cubicBezTo>
                  <a:cubicBezTo>
                    <a:pt x="263" y="5249"/>
                    <a:pt x="385" y="5279"/>
                    <a:pt x="629" y="4857"/>
                  </a:cubicBezTo>
                  <a:cubicBezTo>
                    <a:pt x="751" y="4435"/>
                    <a:pt x="1605" y="3680"/>
                    <a:pt x="2582" y="3650"/>
                  </a:cubicBezTo>
                  <a:cubicBezTo>
                    <a:pt x="3436" y="3620"/>
                    <a:pt x="4534" y="3439"/>
                    <a:pt x="4534" y="3439"/>
                  </a:cubicBezTo>
                  <a:cubicBezTo>
                    <a:pt x="4534" y="3439"/>
                    <a:pt x="3680" y="3198"/>
                    <a:pt x="4778" y="2987"/>
                  </a:cubicBezTo>
                  <a:cubicBezTo>
                    <a:pt x="5877" y="2775"/>
                    <a:pt x="6487" y="2685"/>
                    <a:pt x="5999" y="2383"/>
                  </a:cubicBezTo>
                  <a:cubicBezTo>
                    <a:pt x="5511" y="2112"/>
                    <a:pt x="5877" y="1901"/>
                    <a:pt x="6121" y="1508"/>
                  </a:cubicBezTo>
                  <a:cubicBezTo>
                    <a:pt x="6365" y="1146"/>
                    <a:pt x="7097" y="0"/>
                    <a:pt x="10148" y="0"/>
                  </a:cubicBezTo>
                  <a:close/>
                  <a:moveTo>
                    <a:pt x="10148" y="0"/>
                  </a:moveTo>
                </a:path>
              </a:pathLst>
            </a:custGeom>
            <a:solidFill>
              <a:schemeClr val="accent1"/>
            </a:solidFill>
            <a:ln>
              <a:noFill/>
            </a:ln>
            <a:scene3d>
              <a:camera prst="orthographicFront"/>
              <a:lightRig rig="threePt" dir="t"/>
            </a:scene3d>
            <a:sp3d>
              <a:bevelT/>
            </a:sp3d>
            <a:extLs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33" name="AutoShape 30">
              <a:extLst>
                <a:ext uri="{FF2B5EF4-FFF2-40B4-BE49-F238E27FC236}">
                  <a16:creationId xmlns:a16="http://schemas.microsoft.com/office/drawing/2014/main" id="{553B273F-2868-4FBA-81AD-31670089BE5F}"/>
                </a:ext>
              </a:extLst>
            </p:cNvPr>
            <p:cNvSpPr>
              <a:spLocks/>
            </p:cNvSpPr>
            <p:nvPr/>
          </p:nvSpPr>
          <p:spPr bwMode="auto">
            <a:xfrm>
              <a:off x="401" y="569"/>
              <a:ext cx="232" cy="439"/>
            </a:xfrm>
            <a:custGeom>
              <a:avLst/>
              <a:gdLst/>
              <a:ahLst/>
              <a:cxnLst/>
              <a:rect l="0" t="0" r="r" b="b"/>
              <a:pathLst>
                <a:path w="21314" h="20729">
                  <a:moveTo>
                    <a:pt x="0" y="533"/>
                  </a:moveTo>
                  <a:cubicBezTo>
                    <a:pt x="0" y="533"/>
                    <a:pt x="5657" y="2933"/>
                    <a:pt x="5657" y="4800"/>
                  </a:cubicBezTo>
                  <a:cubicBezTo>
                    <a:pt x="5657" y="6933"/>
                    <a:pt x="8229" y="13333"/>
                    <a:pt x="9257" y="15200"/>
                  </a:cubicBezTo>
                  <a:cubicBezTo>
                    <a:pt x="10800" y="17067"/>
                    <a:pt x="11314" y="12800"/>
                    <a:pt x="13371" y="10933"/>
                  </a:cubicBezTo>
                  <a:cubicBezTo>
                    <a:pt x="15429" y="9067"/>
                    <a:pt x="15943" y="7200"/>
                    <a:pt x="14914" y="5867"/>
                  </a:cubicBezTo>
                  <a:cubicBezTo>
                    <a:pt x="13886" y="4267"/>
                    <a:pt x="18000" y="3733"/>
                    <a:pt x="21086" y="0"/>
                  </a:cubicBezTo>
                  <a:cubicBezTo>
                    <a:pt x="21600" y="1333"/>
                    <a:pt x="21086" y="2400"/>
                    <a:pt x="21086" y="4000"/>
                  </a:cubicBezTo>
                  <a:cubicBezTo>
                    <a:pt x="21086" y="5333"/>
                    <a:pt x="16457" y="12267"/>
                    <a:pt x="14914" y="13600"/>
                  </a:cubicBezTo>
                  <a:cubicBezTo>
                    <a:pt x="13886" y="14933"/>
                    <a:pt x="10286" y="19200"/>
                    <a:pt x="10286" y="20533"/>
                  </a:cubicBezTo>
                  <a:cubicBezTo>
                    <a:pt x="9771" y="21600"/>
                    <a:pt x="6686" y="18133"/>
                    <a:pt x="4629" y="14133"/>
                  </a:cubicBezTo>
                  <a:cubicBezTo>
                    <a:pt x="3086" y="10133"/>
                    <a:pt x="0" y="4267"/>
                    <a:pt x="0" y="533"/>
                  </a:cubicBezTo>
                  <a:close/>
                  <a:moveTo>
                    <a:pt x="0" y="533"/>
                  </a:moveTo>
                </a:path>
              </a:pathLst>
            </a:custGeom>
            <a:solidFill>
              <a:schemeClr val="accent1"/>
            </a:solidFill>
            <a:ln>
              <a:noFill/>
            </a:ln>
            <a:scene3d>
              <a:camera prst="orthographicFront"/>
              <a:lightRig rig="threePt" dir="t"/>
            </a:scene3d>
            <a:sp3d>
              <a:bevelT/>
            </a:sp3d>
            <a:extLs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36" name="AutoShape 31">
              <a:extLst>
                <a:ext uri="{FF2B5EF4-FFF2-40B4-BE49-F238E27FC236}">
                  <a16:creationId xmlns:a16="http://schemas.microsoft.com/office/drawing/2014/main" id="{6360C049-3AF4-4BAC-AFFD-03B9FD52D812}"/>
                </a:ext>
              </a:extLst>
            </p:cNvPr>
            <p:cNvSpPr>
              <a:spLocks/>
            </p:cNvSpPr>
            <p:nvPr/>
          </p:nvSpPr>
          <p:spPr bwMode="auto">
            <a:xfrm>
              <a:off x="608" y="1405"/>
              <a:ext cx="52" cy="90"/>
            </a:xfrm>
            <a:custGeom>
              <a:avLst/>
              <a:gdLst/>
              <a:ahLst/>
              <a:cxnLst/>
              <a:rect l="0" t="0" r="r" b="b"/>
              <a:pathLst>
                <a:path w="21600" h="18933">
                  <a:moveTo>
                    <a:pt x="4800" y="0"/>
                  </a:moveTo>
                  <a:cubicBezTo>
                    <a:pt x="4800" y="0"/>
                    <a:pt x="2400" y="13200"/>
                    <a:pt x="0" y="16800"/>
                  </a:cubicBezTo>
                  <a:cubicBezTo>
                    <a:pt x="0" y="21600"/>
                    <a:pt x="21600" y="16800"/>
                    <a:pt x="21600" y="16800"/>
                  </a:cubicBezTo>
                  <a:cubicBezTo>
                    <a:pt x="21600" y="0"/>
                    <a:pt x="21600" y="0"/>
                    <a:pt x="21600" y="0"/>
                  </a:cubicBezTo>
                  <a:lnTo>
                    <a:pt x="4800" y="0"/>
                  </a:lnTo>
                  <a:close/>
                  <a:moveTo>
                    <a:pt x="4800" y="0"/>
                  </a:moveTo>
                </a:path>
              </a:pathLst>
            </a:custGeom>
            <a:solidFill>
              <a:srgbClr val="3BB692"/>
            </a:solidFill>
            <a:ln>
              <a:noFill/>
            </a:ln>
            <a:scene3d>
              <a:camera prst="orthographicFront"/>
              <a:lightRig rig="threePt" dir="t"/>
            </a:scene3d>
            <a:sp3d>
              <a:bevelT/>
            </a:sp3d>
            <a:extLs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endParaRPr lang="es-ES" sz="1350"/>
            </a:p>
          </p:txBody>
        </p:sp>
      </p:grpSp>
    </p:spTree>
    <p:extLst>
      <p:ext uri="{BB962C8B-B14F-4D97-AF65-F5344CB8AC3E}">
        <p14:creationId xmlns:p14="http://schemas.microsoft.com/office/powerpoint/2010/main" val="21021399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ppt_x"/>
                                          </p:val>
                                        </p:tav>
                                        <p:tav tm="100000">
                                          <p:val>
                                            <p:strVal val="#ppt_x"/>
                                          </p:val>
                                        </p:tav>
                                      </p:tavLst>
                                    </p:anim>
                                    <p:anim calcmode="lin" valueType="num">
                                      <p:cBhvr additive="base">
                                        <p:cTn id="23" dur="500" fill="hold"/>
                                        <p:tgtEl>
                                          <p:spTgt spid="3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ppt_x"/>
                                          </p:val>
                                        </p:tav>
                                        <p:tav tm="100000">
                                          <p:val>
                                            <p:strVal val="#ppt_x"/>
                                          </p:val>
                                        </p:tav>
                                      </p:tavLst>
                                    </p:anim>
                                    <p:anim calcmode="lin" valueType="num">
                                      <p:cBhvr additive="base">
                                        <p:cTn id="33" dur="500" fill="hold"/>
                                        <p:tgtEl>
                                          <p:spTgt spid="24"/>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ppt_x"/>
                                          </p:val>
                                        </p:tav>
                                        <p:tav tm="100000">
                                          <p:val>
                                            <p:strVal val="#ppt_x"/>
                                          </p:val>
                                        </p:tav>
                                      </p:tavLst>
                                    </p:anim>
                                    <p:anim calcmode="lin" valueType="num">
                                      <p:cBhvr additive="base">
                                        <p:cTn id="38" dur="500" fill="hold"/>
                                        <p:tgtEl>
                                          <p:spTgt spid="30"/>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500" fill="hold"/>
                                        <p:tgtEl>
                                          <p:spTgt spid="35"/>
                                        </p:tgtEl>
                                        <p:attrNameLst>
                                          <p:attrName>ppt_x</p:attrName>
                                        </p:attrNameLst>
                                      </p:cBhvr>
                                      <p:tavLst>
                                        <p:tav tm="0">
                                          <p:val>
                                            <p:strVal val="#ppt_x"/>
                                          </p:val>
                                        </p:tav>
                                        <p:tav tm="100000">
                                          <p:val>
                                            <p:strVal val="#ppt_x"/>
                                          </p:val>
                                        </p:tav>
                                      </p:tavLst>
                                    </p:anim>
                                    <p:anim calcmode="lin" valueType="num">
                                      <p:cBhvr additive="base">
                                        <p:cTn id="43"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autoUpdateAnimBg="0"/>
      <p:bldP spid="27" grpId="0" animBg="1" autoUpdateAnimBg="0"/>
      <p:bldP spid="30" grpId="0" animBg="1" autoUpdateAnimBg="0"/>
      <p:bldP spid="39"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69DD919-FEA9-4299-AD88-ED9101BA2361}"/>
              </a:ext>
            </a:extLst>
          </p:cNvPr>
          <p:cNvSpPr/>
          <p:nvPr/>
        </p:nvSpPr>
        <p:spPr>
          <a:xfrm>
            <a:off x="4457698" y="2887038"/>
            <a:ext cx="4508749" cy="2585323"/>
          </a:xfrm>
          <a:prstGeom prst="rect">
            <a:avLst/>
          </a:prstGeom>
        </p:spPr>
        <p:txBody>
          <a:bodyPr wrap="square">
            <a:spAutoFit/>
          </a:bodyPr>
          <a:lstStyle/>
          <a:p>
            <a:pPr algn="just">
              <a:lnSpc>
                <a:spcPct val="150000"/>
              </a:lnSpc>
            </a:pPr>
            <a:r>
              <a:rPr lang="en-US" sz="1200" dirty="0">
                <a:solidFill>
                  <a:schemeClr val="tx2">
                    <a:lumMod val="50000"/>
                  </a:schemeClr>
                </a:solidFill>
              </a:rPr>
              <a:t>Present any further evidence gathered (if this is the case). </a:t>
            </a:r>
          </a:p>
          <a:p>
            <a:pPr algn="just">
              <a:lnSpc>
                <a:spcPct val="150000"/>
              </a:lnSpc>
            </a:pPr>
            <a:r>
              <a:rPr lang="en-US" sz="1200" dirty="0">
                <a:solidFill>
                  <a:schemeClr val="tx2">
                    <a:lumMod val="50000"/>
                  </a:schemeClr>
                </a:solidFill>
              </a:rPr>
              <a:t>Tell them your decision. This may range from:</a:t>
            </a:r>
          </a:p>
          <a:p>
            <a:pPr marL="171450" indent="-171450" algn="just">
              <a:lnSpc>
                <a:spcPct val="150000"/>
              </a:lnSpc>
              <a:buFont typeface="Arial" panose="020B0604020202020204" pitchFamily="34" charset="0"/>
              <a:buChar char="•"/>
            </a:pPr>
            <a:r>
              <a:rPr lang="en-US" sz="1200" dirty="0">
                <a:solidFill>
                  <a:schemeClr val="tx2">
                    <a:lumMod val="50000"/>
                  </a:schemeClr>
                </a:solidFill>
              </a:rPr>
              <a:t>No action</a:t>
            </a:r>
          </a:p>
          <a:p>
            <a:pPr marL="171450" indent="-171450" algn="just">
              <a:lnSpc>
                <a:spcPct val="150000"/>
              </a:lnSpc>
              <a:buFont typeface="Arial" panose="020B0604020202020204" pitchFamily="34" charset="0"/>
              <a:buChar char="•"/>
            </a:pPr>
            <a:r>
              <a:rPr lang="en-US" sz="1200" dirty="0">
                <a:solidFill>
                  <a:schemeClr val="tx2">
                    <a:lumMod val="50000"/>
                  </a:schemeClr>
                </a:solidFill>
              </a:rPr>
              <a:t>Written warning</a:t>
            </a:r>
          </a:p>
          <a:p>
            <a:pPr marL="171450" indent="-171450" algn="just">
              <a:lnSpc>
                <a:spcPct val="150000"/>
              </a:lnSpc>
              <a:buFont typeface="Arial" panose="020B0604020202020204" pitchFamily="34" charset="0"/>
              <a:buChar char="•"/>
            </a:pPr>
            <a:r>
              <a:rPr lang="en-US" sz="1200" dirty="0">
                <a:solidFill>
                  <a:schemeClr val="tx2">
                    <a:lumMod val="50000"/>
                  </a:schemeClr>
                </a:solidFill>
              </a:rPr>
              <a:t>Final written warning</a:t>
            </a:r>
          </a:p>
          <a:p>
            <a:pPr marL="171450" indent="-171450" algn="just">
              <a:lnSpc>
                <a:spcPct val="150000"/>
              </a:lnSpc>
              <a:buFont typeface="Arial" panose="020B0604020202020204" pitchFamily="34" charset="0"/>
              <a:buChar char="•"/>
            </a:pPr>
            <a:r>
              <a:rPr lang="en-US" sz="1200" dirty="0">
                <a:solidFill>
                  <a:schemeClr val="tx2">
                    <a:lumMod val="50000"/>
                  </a:schemeClr>
                </a:solidFill>
              </a:rPr>
              <a:t>Dismissal.</a:t>
            </a:r>
          </a:p>
          <a:p>
            <a:pPr algn="just">
              <a:lnSpc>
                <a:spcPct val="150000"/>
              </a:lnSpc>
            </a:pPr>
            <a:r>
              <a:rPr lang="en-US" sz="1200" dirty="0">
                <a:solidFill>
                  <a:schemeClr val="tx2">
                    <a:lumMod val="50000"/>
                  </a:schemeClr>
                </a:solidFill>
              </a:rPr>
              <a:t>Allow them time to respond. If you are able, get them to sign the hand written minutes as a true record. If they ask, provide a transcript and copy of hand written minutes.</a:t>
            </a:r>
          </a:p>
        </p:txBody>
      </p:sp>
      <p:sp>
        <p:nvSpPr>
          <p:cNvPr id="22" name="TextBox 21">
            <a:extLst>
              <a:ext uri="{FF2B5EF4-FFF2-40B4-BE49-F238E27FC236}">
                <a16:creationId xmlns:a16="http://schemas.microsoft.com/office/drawing/2014/main" id="{5F810C46-68F9-42AF-ACA7-58FEBC57A600}"/>
              </a:ext>
            </a:extLst>
          </p:cNvPr>
          <p:cNvSpPr txBox="1"/>
          <p:nvPr/>
        </p:nvSpPr>
        <p:spPr>
          <a:xfrm>
            <a:off x="4457698" y="2635947"/>
            <a:ext cx="3692525" cy="369888"/>
          </a:xfrm>
          <a:prstGeom prst="rect">
            <a:avLst/>
          </a:prstGeom>
          <a:noFill/>
        </p:spPr>
        <p:txBody>
          <a:bodyPr>
            <a:spAutoFit/>
          </a:bodyPr>
          <a:lstStyle/>
          <a:p>
            <a:pPr eaLnBrk="1" fontAlgn="auto" hangingPunct="1">
              <a:spcBef>
                <a:spcPts val="0"/>
              </a:spcBef>
              <a:spcAft>
                <a:spcPts val="0"/>
              </a:spcAft>
              <a:defRPr/>
            </a:pPr>
            <a:r>
              <a:rPr lang="en-US" dirty="0">
                <a:solidFill>
                  <a:schemeClr val="tx2">
                    <a:lumMod val="50000"/>
                  </a:schemeClr>
                </a:solidFill>
                <a:latin typeface="Bebas Neue" panose="020B0606020202050201" pitchFamily="34" charset="0"/>
              </a:rPr>
              <a:t>9. Reconvene and decision</a:t>
            </a:r>
          </a:p>
        </p:txBody>
      </p:sp>
      <p:sp>
        <p:nvSpPr>
          <p:cNvPr id="25" name="Rectangle 24">
            <a:extLst>
              <a:ext uri="{FF2B5EF4-FFF2-40B4-BE49-F238E27FC236}">
                <a16:creationId xmlns:a16="http://schemas.microsoft.com/office/drawing/2014/main" id="{1E8C7C40-2CE0-4B2B-AA1B-1249953DC064}"/>
              </a:ext>
            </a:extLst>
          </p:cNvPr>
          <p:cNvSpPr/>
          <p:nvPr/>
        </p:nvSpPr>
        <p:spPr>
          <a:xfrm>
            <a:off x="4457698" y="6014135"/>
            <a:ext cx="4106863" cy="276999"/>
          </a:xfrm>
          <a:prstGeom prst="rect">
            <a:avLst/>
          </a:prstGeom>
        </p:spPr>
        <p:txBody>
          <a:bodyPr wrap="square">
            <a:spAutoFit/>
          </a:bodyPr>
          <a:lstStyle/>
          <a:p>
            <a:pPr>
              <a:defRPr/>
            </a:pPr>
            <a:r>
              <a:rPr lang="en-US" sz="1200" dirty="0">
                <a:solidFill>
                  <a:schemeClr val="tx2">
                    <a:lumMod val="50000"/>
                  </a:schemeClr>
                </a:solidFill>
              </a:rPr>
              <a:t>Send a formal letter to confirm the outcome of the process.</a:t>
            </a:r>
            <a:endParaRPr lang="en-US" sz="1200" dirty="0">
              <a:solidFill>
                <a:schemeClr val="tx2">
                  <a:lumMod val="50000"/>
                </a:schemeClr>
              </a:solidFill>
              <a:latin typeface="+mn-lt"/>
            </a:endParaRPr>
          </a:p>
        </p:txBody>
      </p:sp>
      <p:sp>
        <p:nvSpPr>
          <p:cNvPr id="26" name="TextBox 25">
            <a:extLst>
              <a:ext uri="{FF2B5EF4-FFF2-40B4-BE49-F238E27FC236}">
                <a16:creationId xmlns:a16="http://schemas.microsoft.com/office/drawing/2014/main" id="{686870B2-22B1-4716-8FEB-84A55DF50872}"/>
              </a:ext>
            </a:extLst>
          </p:cNvPr>
          <p:cNvSpPr txBox="1"/>
          <p:nvPr/>
        </p:nvSpPr>
        <p:spPr>
          <a:xfrm>
            <a:off x="4413456" y="5579031"/>
            <a:ext cx="3692525" cy="369887"/>
          </a:xfrm>
          <a:prstGeom prst="rect">
            <a:avLst/>
          </a:prstGeom>
          <a:noFill/>
        </p:spPr>
        <p:txBody>
          <a:bodyPr>
            <a:spAutoFit/>
          </a:bodyPr>
          <a:lstStyle/>
          <a:p>
            <a:pPr eaLnBrk="1" fontAlgn="auto" hangingPunct="1">
              <a:spcBef>
                <a:spcPts val="0"/>
              </a:spcBef>
              <a:spcAft>
                <a:spcPts val="0"/>
              </a:spcAft>
              <a:defRPr/>
            </a:pPr>
            <a:r>
              <a:rPr lang="en-US" dirty="0">
                <a:solidFill>
                  <a:schemeClr val="tx2">
                    <a:lumMod val="50000"/>
                  </a:schemeClr>
                </a:solidFill>
                <a:latin typeface="Bebas Neue" panose="020B0606020202050201" pitchFamily="34" charset="0"/>
              </a:rPr>
              <a:t>10. Follow-up formal letter</a:t>
            </a:r>
          </a:p>
        </p:txBody>
      </p:sp>
      <p:sp>
        <p:nvSpPr>
          <p:cNvPr id="27" name="Oval 26">
            <a:extLst>
              <a:ext uri="{FF2B5EF4-FFF2-40B4-BE49-F238E27FC236}">
                <a16:creationId xmlns:a16="http://schemas.microsoft.com/office/drawing/2014/main" id="{EB6D6BB2-668F-4424-8C28-F611C581C986}"/>
              </a:ext>
            </a:extLst>
          </p:cNvPr>
          <p:cNvSpPr/>
          <p:nvPr/>
        </p:nvSpPr>
        <p:spPr>
          <a:xfrm>
            <a:off x="3706224" y="5513484"/>
            <a:ext cx="547688" cy="549275"/>
          </a:xfrm>
          <a:prstGeom prst="ellipse">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pic>
        <p:nvPicPr>
          <p:cNvPr id="34" name="Picture 33">
            <a:extLst>
              <a:ext uri="{FF2B5EF4-FFF2-40B4-BE49-F238E27FC236}">
                <a16:creationId xmlns:a16="http://schemas.microsoft.com/office/drawing/2014/main" id="{0BD0AF23-ED0F-4398-AF94-44922FAF963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65768" y="5673821"/>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Rectangle 36">
            <a:extLst>
              <a:ext uri="{FF2B5EF4-FFF2-40B4-BE49-F238E27FC236}">
                <a16:creationId xmlns:a16="http://schemas.microsoft.com/office/drawing/2014/main" id="{A7761A91-4C35-4E94-9E8D-125D41EFE4C6}"/>
              </a:ext>
            </a:extLst>
          </p:cNvPr>
          <p:cNvSpPr/>
          <p:nvPr/>
        </p:nvSpPr>
        <p:spPr>
          <a:xfrm>
            <a:off x="4457700" y="771002"/>
            <a:ext cx="4508747" cy="1754326"/>
          </a:xfrm>
          <a:prstGeom prst="rect">
            <a:avLst/>
          </a:prstGeom>
        </p:spPr>
        <p:txBody>
          <a:bodyPr wrap="square">
            <a:spAutoFit/>
          </a:bodyPr>
          <a:lstStyle/>
          <a:p>
            <a:pPr algn="just">
              <a:lnSpc>
                <a:spcPct val="150000"/>
              </a:lnSpc>
            </a:pPr>
            <a:r>
              <a:rPr lang="en-US" sz="1200" dirty="0">
                <a:solidFill>
                  <a:schemeClr val="tx2">
                    <a:lumMod val="50000"/>
                  </a:schemeClr>
                </a:solidFill>
              </a:rPr>
              <a:t>Consider  the matter now you have feedback from the staff member involved. Come to a decision based on your evidence and their feedback.</a:t>
            </a:r>
          </a:p>
          <a:p>
            <a:pPr algn="just">
              <a:lnSpc>
                <a:spcPct val="150000"/>
              </a:lnSpc>
            </a:pPr>
            <a:r>
              <a:rPr lang="en-US" sz="1200" i="1" dirty="0">
                <a:solidFill>
                  <a:schemeClr val="tx2">
                    <a:lumMod val="50000"/>
                  </a:schemeClr>
                </a:solidFill>
              </a:rPr>
              <a:t>If unable to make a decision e.g. more investigation is now indicated, then take a prolonged adjournment. Agree a time/ date  to reconvene.   </a:t>
            </a:r>
          </a:p>
        </p:txBody>
      </p:sp>
      <p:sp>
        <p:nvSpPr>
          <p:cNvPr id="38" name="TextBox 37">
            <a:extLst>
              <a:ext uri="{FF2B5EF4-FFF2-40B4-BE49-F238E27FC236}">
                <a16:creationId xmlns:a16="http://schemas.microsoft.com/office/drawing/2014/main" id="{38BD1214-C4FC-405E-B845-F159412164E5}"/>
              </a:ext>
            </a:extLst>
          </p:cNvPr>
          <p:cNvSpPr txBox="1"/>
          <p:nvPr/>
        </p:nvSpPr>
        <p:spPr>
          <a:xfrm>
            <a:off x="4457700" y="365819"/>
            <a:ext cx="3692525" cy="368300"/>
          </a:xfrm>
          <a:prstGeom prst="rect">
            <a:avLst/>
          </a:prstGeom>
          <a:noFill/>
        </p:spPr>
        <p:txBody>
          <a:bodyPr>
            <a:spAutoFit/>
          </a:bodyPr>
          <a:lstStyle/>
          <a:p>
            <a:pPr eaLnBrk="1" fontAlgn="auto" hangingPunct="1">
              <a:spcBef>
                <a:spcPts val="0"/>
              </a:spcBef>
              <a:spcAft>
                <a:spcPts val="0"/>
              </a:spcAft>
              <a:defRPr/>
            </a:pPr>
            <a:r>
              <a:rPr lang="en-US" dirty="0">
                <a:solidFill>
                  <a:schemeClr val="tx2">
                    <a:lumMod val="50000"/>
                  </a:schemeClr>
                </a:solidFill>
                <a:latin typeface="Bebas Neue" panose="020B0606020202050201" pitchFamily="34" charset="0"/>
              </a:rPr>
              <a:t>8. Adjournment</a:t>
            </a:r>
          </a:p>
        </p:txBody>
      </p:sp>
      <p:sp>
        <p:nvSpPr>
          <p:cNvPr id="39" name="Oval 38">
            <a:extLst>
              <a:ext uri="{FF2B5EF4-FFF2-40B4-BE49-F238E27FC236}">
                <a16:creationId xmlns:a16="http://schemas.microsoft.com/office/drawing/2014/main" id="{7D1CA56B-2243-4D66-A6F7-F93D6376FE19}"/>
              </a:ext>
            </a:extLst>
          </p:cNvPr>
          <p:cNvSpPr/>
          <p:nvPr/>
        </p:nvSpPr>
        <p:spPr>
          <a:xfrm>
            <a:off x="3716375" y="280279"/>
            <a:ext cx="547688" cy="547687"/>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pic>
        <p:nvPicPr>
          <p:cNvPr id="2" name="Picture 1">
            <a:extLst>
              <a:ext uri="{FF2B5EF4-FFF2-40B4-BE49-F238E27FC236}">
                <a16:creationId xmlns:a16="http://schemas.microsoft.com/office/drawing/2014/main" id="{1A2F5E29-309F-4BB2-9DAE-D17A116A372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72983" y="417381"/>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Image result for 3">
            <a:extLst>
              <a:ext uri="{FF2B5EF4-FFF2-40B4-BE49-F238E27FC236}">
                <a16:creationId xmlns:a16="http://schemas.microsoft.com/office/drawing/2014/main" id="{C612C32B-43CB-43F0-854F-910BACA260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562" y="2342444"/>
            <a:ext cx="4256484" cy="4540249"/>
          </a:xfrm>
          <a:prstGeom prst="rect">
            <a:avLst/>
          </a:prstGeom>
          <a:noFill/>
          <a:extLst>
            <a:ext uri="{909E8E84-426E-40DD-AFC4-6F175D3DCCD1}">
              <a14:hiddenFill xmlns:a14="http://schemas.microsoft.com/office/drawing/2010/main">
                <a:solidFill>
                  <a:srgbClr val="FFFFFF"/>
                </a:solidFill>
              </a14:hiddenFill>
            </a:ext>
          </a:extLst>
        </p:spPr>
      </p:pic>
      <p:grpSp>
        <p:nvGrpSpPr>
          <p:cNvPr id="41" name="Group 32">
            <a:extLst>
              <a:ext uri="{FF2B5EF4-FFF2-40B4-BE49-F238E27FC236}">
                <a16:creationId xmlns:a16="http://schemas.microsoft.com/office/drawing/2014/main" id="{0DEB6CA4-4C97-4292-8211-1D70C51872E9}"/>
              </a:ext>
            </a:extLst>
          </p:cNvPr>
          <p:cNvGrpSpPr>
            <a:grpSpLocks/>
          </p:cNvGrpSpPr>
          <p:nvPr/>
        </p:nvGrpSpPr>
        <p:grpSpPr bwMode="auto">
          <a:xfrm>
            <a:off x="129629" y="83332"/>
            <a:ext cx="482580" cy="1692202"/>
            <a:chOff x="0" y="0"/>
            <a:chExt cx="1192" cy="4224"/>
          </a:xfrm>
          <a:solidFill>
            <a:schemeClr val="accent6"/>
          </a:solidFill>
          <a:effectLst>
            <a:reflection blurRad="6350" stA="52000" endA="300" endPos="35000" dir="5400000" sy="-100000" algn="bl" rotWithShape="0"/>
          </a:effectLst>
        </p:grpSpPr>
        <p:sp>
          <p:nvSpPr>
            <p:cNvPr id="42" name="AutoShape 33">
              <a:extLst>
                <a:ext uri="{FF2B5EF4-FFF2-40B4-BE49-F238E27FC236}">
                  <a16:creationId xmlns:a16="http://schemas.microsoft.com/office/drawing/2014/main" id="{CDA1FDAC-A017-4304-BB8B-2C1CC3856D4E}"/>
                </a:ext>
              </a:extLst>
            </p:cNvPr>
            <p:cNvSpPr>
              <a:spLocks/>
            </p:cNvSpPr>
            <p:nvPr/>
          </p:nvSpPr>
          <p:spPr bwMode="auto">
            <a:xfrm>
              <a:off x="0" y="0"/>
              <a:ext cx="1192" cy="4224"/>
            </a:xfrm>
            <a:custGeom>
              <a:avLst/>
              <a:gdLst/>
              <a:ahLst/>
              <a:cxnLst/>
              <a:rect l="0" t="0" r="r" b="b"/>
              <a:pathLst>
                <a:path w="20967" h="21600">
                  <a:moveTo>
                    <a:pt x="12347" y="0"/>
                  </a:moveTo>
                  <a:cubicBezTo>
                    <a:pt x="10928" y="0"/>
                    <a:pt x="8721" y="414"/>
                    <a:pt x="8721" y="1059"/>
                  </a:cubicBezTo>
                  <a:cubicBezTo>
                    <a:pt x="8721" y="1704"/>
                    <a:pt x="8879" y="1980"/>
                    <a:pt x="9036" y="2211"/>
                  </a:cubicBezTo>
                  <a:cubicBezTo>
                    <a:pt x="9194" y="2395"/>
                    <a:pt x="9509" y="2395"/>
                    <a:pt x="9509" y="2395"/>
                  </a:cubicBezTo>
                  <a:cubicBezTo>
                    <a:pt x="9509" y="2395"/>
                    <a:pt x="9352" y="2809"/>
                    <a:pt x="9824" y="2901"/>
                  </a:cubicBezTo>
                  <a:cubicBezTo>
                    <a:pt x="10297" y="3040"/>
                    <a:pt x="10455" y="3040"/>
                    <a:pt x="10455" y="3178"/>
                  </a:cubicBezTo>
                  <a:cubicBezTo>
                    <a:pt x="10455" y="3316"/>
                    <a:pt x="10140" y="3454"/>
                    <a:pt x="9667" y="3592"/>
                  </a:cubicBezTo>
                  <a:cubicBezTo>
                    <a:pt x="9352" y="3730"/>
                    <a:pt x="7617" y="3869"/>
                    <a:pt x="6671" y="3961"/>
                  </a:cubicBezTo>
                  <a:cubicBezTo>
                    <a:pt x="5568" y="4099"/>
                    <a:pt x="4937" y="4237"/>
                    <a:pt x="4306" y="4606"/>
                  </a:cubicBezTo>
                  <a:cubicBezTo>
                    <a:pt x="3833" y="4928"/>
                    <a:pt x="3045" y="5388"/>
                    <a:pt x="1941" y="5665"/>
                  </a:cubicBezTo>
                  <a:cubicBezTo>
                    <a:pt x="995" y="5987"/>
                    <a:pt x="-266" y="6448"/>
                    <a:pt x="49" y="6908"/>
                  </a:cubicBezTo>
                  <a:cubicBezTo>
                    <a:pt x="522" y="7323"/>
                    <a:pt x="2572" y="7691"/>
                    <a:pt x="3833" y="7507"/>
                  </a:cubicBezTo>
                  <a:cubicBezTo>
                    <a:pt x="4937" y="7323"/>
                    <a:pt x="5410" y="7277"/>
                    <a:pt x="5410" y="7277"/>
                  </a:cubicBezTo>
                  <a:cubicBezTo>
                    <a:pt x="5410" y="7277"/>
                    <a:pt x="4622" y="8290"/>
                    <a:pt x="4306" y="9257"/>
                  </a:cubicBezTo>
                  <a:cubicBezTo>
                    <a:pt x="3991" y="10270"/>
                    <a:pt x="3045" y="11238"/>
                    <a:pt x="3518" y="11284"/>
                  </a:cubicBezTo>
                  <a:cubicBezTo>
                    <a:pt x="4149" y="11376"/>
                    <a:pt x="4937" y="11514"/>
                    <a:pt x="4937" y="11514"/>
                  </a:cubicBezTo>
                  <a:cubicBezTo>
                    <a:pt x="4937" y="11514"/>
                    <a:pt x="5095" y="12896"/>
                    <a:pt x="5883" y="14093"/>
                  </a:cubicBezTo>
                  <a:cubicBezTo>
                    <a:pt x="6671" y="15290"/>
                    <a:pt x="6987" y="15843"/>
                    <a:pt x="7144" y="16580"/>
                  </a:cubicBezTo>
                  <a:cubicBezTo>
                    <a:pt x="7302" y="17317"/>
                    <a:pt x="7460" y="17823"/>
                    <a:pt x="7302" y="18146"/>
                  </a:cubicBezTo>
                  <a:cubicBezTo>
                    <a:pt x="7144" y="18422"/>
                    <a:pt x="5725" y="19021"/>
                    <a:pt x="4779" y="19159"/>
                  </a:cubicBezTo>
                  <a:cubicBezTo>
                    <a:pt x="3991" y="19251"/>
                    <a:pt x="2572" y="19251"/>
                    <a:pt x="1941" y="19343"/>
                  </a:cubicBezTo>
                  <a:cubicBezTo>
                    <a:pt x="1311" y="19389"/>
                    <a:pt x="838" y="19620"/>
                    <a:pt x="2257" y="19712"/>
                  </a:cubicBezTo>
                  <a:cubicBezTo>
                    <a:pt x="3676" y="19758"/>
                    <a:pt x="6198" y="19666"/>
                    <a:pt x="6829" y="19574"/>
                  </a:cubicBezTo>
                  <a:cubicBezTo>
                    <a:pt x="7460" y="19528"/>
                    <a:pt x="8563" y="19389"/>
                    <a:pt x="8563" y="19389"/>
                  </a:cubicBezTo>
                  <a:cubicBezTo>
                    <a:pt x="8563" y="19389"/>
                    <a:pt x="8248" y="19620"/>
                    <a:pt x="9667" y="19620"/>
                  </a:cubicBezTo>
                  <a:cubicBezTo>
                    <a:pt x="11243" y="19620"/>
                    <a:pt x="11401" y="19574"/>
                    <a:pt x="11559" y="19297"/>
                  </a:cubicBezTo>
                  <a:cubicBezTo>
                    <a:pt x="11559" y="19021"/>
                    <a:pt x="11559" y="18652"/>
                    <a:pt x="11716" y="18468"/>
                  </a:cubicBezTo>
                  <a:cubicBezTo>
                    <a:pt x="12032" y="18284"/>
                    <a:pt x="10928" y="17777"/>
                    <a:pt x="11401" y="17501"/>
                  </a:cubicBezTo>
                  <a:cubicBezTo>
                    <a:pt x="12032" y="17271"/>
                    <a:pt x="12505" y="16534"/>
                    <a:pt x="12032" y="16119"/>
                  </a:cubicBezTo>
                  <a:cubicBezTo>
                    <a:pt x="11559" y="15705"/>
                    <a:pt x="12189" y="15290"/>
                    <a:pt x="12032" y="15014"/>
                  </a:cubicBezTo>
                  <a:cubicBezTo>
                    <a:pt x="11874" y="14738"/>
                    <a:pt x="11716" y="14369"/>
                    <a:pt x="11716" y="13955"/>
                  </a:cubicBezTo>
                  <a:cubicBezTo>
                    <a:pt x="11716" y="13540"/>
                    <a:pt x="11716" y="13264"/>
                    <a:pt x="11716" y="13264"/>
                  </a:cubicBezTo>
                  <a:cubicBezTo>
                    <a:pt x="11716" y="13264"/>
                    <a:pt x="12662" y="14830"/>
                    <a:pt x="12978" y="15244"/>
                  </a:cubicBezTo>
                  <a:cubicBezTo>
                    <a:pt x="13293" y="15659"/>
                    <a:pt x="13766" y="17133"/>
                    <a:pt x="13766" y="17593"/>
                  </a:cubicBezTo>
                  <a:cubicBezTo>
                    <a:pt x="13766" y="18054"/>
                    <a:pt x="14870" y="18652"/>
                    <a:pt x="14870" y="19021"/>
                  </a:cubicBezTo>
                  <a:cubicBezTo>
                    <a:pt x="15027" y="19435"/>
                    <a:pt x="15027" y="19666"/>
                    <a:pt x="15343" y="19666"/>
                  </a:cubicBezTo>
                  <a:cubicBezTo>
                    <a:pt x="15816" y="19666"/>
                    <a:pt x="15027" y="20126"/>
                    <a:pt x="14712" y="20495"/>
                  </a:cubicBezTo>
                  <a:cubicBezTo>
                    <a:pt x="14554" y="20817"/>
                    <a:pt x="13608" y="21600"/>
                    <a:pt x="15185" y="21600"/>
                  </a:cubicBezTo>
                  <a:cubicBezTo>
                    <a:pt x="16919" y="21600"/>
                    <a:pt x="18654" y="21416"/>
                    <a:pt x="18654" y="20909"/>
                  </a:cubicBezTo>
                  <a:cubicBezTo>
                    <a:pt x="18811" y="20449"/>
                    <a:pt x="18496" y="19988"/>
                    <a:pt x="18969" y="19804"/>
                  </a:cubicBezTo>
                  <a:cubicBezTo>
                    <a:pt x="19442" y="19620"/>
                    <a:pt x="19442" y="19205"/>
                    <a:pt x="19442" y="18929"/>
                  </a:cubicBezTo>
                  <a:cubicBezTo>
                    <a:pt x="19284" y="18699"/>
                    <a:pt x="19600" y="18238"/>
                    <a:pt x="19442" y="17731"/>
                  </a:cubicBezTo>
                  <a:cubicBezTo>
                    <a:pt x="19127" y="17179"/>
                    <a:pt x="19127" y="16258"/>
                    <a:pt x="18811" y="15567"/>
                  </a:cubicBezTo>
                  <a:cubicBezTo>
                    <a:pt x="18338" y="14876"/>
                    <a:pt x="18181" y="13817"/>
                    <a:pt x="18023" y="12988"/>
                  </a:cubicBezTo>
                  <a:cubicBezTo>
                    <a:pt x="17708" y="12159"/>
                    <a:pt x="17550" y="11744"/>
                    <a:pt x="17865" y="11606"/>
                  </a:cubicBezTo>
                  <a:cubicBezTo>
                    <a:pt x="18181" y="11514"/>
                    <a:pt x="19757" y="11376"/>
                    <a:pt x="20230" y="11330"/>
                  </a:cubicBezTo>
                  <a:cubicBezTo>
                    <a:pt x="20703" y="11330"/>
                    <a:pt x="19757" y="10455"/>
                    <a:pt x="19284" y="9718"/>
                  </a:cubicBezTo>
                  <a:cubicBezTo>
                    <a:pt x="18969" y="9027"/>
                    <a:pt x="18496" y="8566"/>
                    <a:pt x="18181" y="8060"/>
                  </a:cubicBezTo>
                  <a:cubicBezTo>
                    <a:pt x="17708" y="7553"/>
                    <a:pt x="17708" y="7323"/>
                    <a:pt x="18496" y="6954"/>
                  </a:cubicBezTo>
                  <a:cubicBezTo>
                    <a:pt x="19127" y="6586"/>
                    <a:pt x="20073" y="6356"/>
                    <a:pt x="20388" y="5527"/>
                  </a:cubicBezTo>
                  <a:cubicBezTo>
                    <a:pt x="20861" y="4698"/>
                    <a:pt x="21334" y="4145"/>
                    <a:pt x="20546" y="3915"/>
                  </a:cubicBezTo>
                  <a:cubicBezTo>
                    <a:pt x="19757" y="3730"/>
                    <a:pt x="18338" y="3823"/>
                    <a:pt x="17235" y="3592"/>
                  </a:cubicBezTo>
                  <a:cubicBezTo>
                    <a:pt x="16131" y="3316"/>
                    <a:pt x="15973" y="3040"/>
                    <a:pt x="15500" y="2994"/>
                  </a:cubicBezTo>
                  <a:cubicBezTo>
                    <a:pt x="15027" y="2948"/>
                    <a:pt x="14870" y="2948"/>
                    <a:pt x="14870" y="2763"/>
                  </a:cubicBezTo>
                  <a:cubicBezTo>
                    <a:pt x="14870" y="2579"/>
                    <a:pt x="15027" y="2395"/>
                    <a:pt x="15027" y="2395"/>
                  </a:cubicBezTo>
                  <a:cubicBezTo>
                    <a:pt x="15027" y="2395"/>
                    <a:pt x="15816" y="2257"/>
                    <a:pt x="15973" y="2026"/>
                  </a:cubicBezTo>
                  <a:cubicBezTo>
                    <a:pt x="16131" y="1796"/>
                    <a:pt x="16289" y="1243"/>
                    <a:pt x="16131" y="875"/>
                  </a:cubicBezTo>
                  <a:cubicBezTo>
                    <a:pt x="15816" y="507"/>
                    <a:pt x="14712" y="0"/>
                    <a:pt x="12347" y="0"/>
                  </a:cubicBezTo>
                  <a:close/>
                  <a:moveTo>
                    <a:pt x="12347" y="0"/>
                  </a:moveTo>
                </a:path>
              </a:pathLst>
            </a:custGeom>
            <a:grpFill/>
            <a:ln>
              <a:noFill/>
            </a:ln>
            <a:scene3d>
              <a:camera prst="orthographicFront"/>
              <a:lightRig rig="threePt" dir="t"/>
            </a:scene3d>
            <a:sp3d>
              <a:bevelT/>
            </a:sp3d>
            <a:extLs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43" name="AutoShape 34">
              <a:extLst>
                <a:ext uri="{FF2B5EF4-FFF2-40B4-BE49-F238E27FC236}">
                  <a16:creationId xmlns:a16="http://schemas.microsoft.com/office/drawing/2014/main" id="{21EF074B-C0D0-4C09-8115-1767A2FB9127}"/>
                </a:ext>
              </a:extLst>
            </p:cNvPr>
            <p:cNvSpPr>
              <a:spLocks/>
            </p:cNvSpPr>
            <p:nvPr/>
          </p:nvSpPr>
          <p:spPr bwMode="auto">
            <a:xfrm>
              <a:off x="568" y="551"/>
              <a:ext cx="303" cy="232"/>
            </a:xfrm>
            <a:custGeom>
              <a:avLst/>
              <a:gdLst/>
              <a:ahLst/>
              <a:cxnLst/>
              <a:rect l="0" t="0" r="r" b="b"/>
              <a:pathLst>
                <a:path w="21600" h="21600">
                  <a:moveTo>
                    <a:pt x="1271" y="9969"/>
                  </a:moveTo>
                  <a:cubicBezTo>
                    <a:pt x="635" y="10800"/>
                    <a:pt x="635" y="11631"/>
                    <a:pt x="0" y="12462"/>
                  </a:cubicBezTo>
                  <a:cubicBezTo>
                    <a:pt x="635" y="15785"/>
                    <a:pt x="635" y="19108"/>
                    <a:pt x="635" y="21600"/>
                  </a:cubicBezTo>
                  <a:cubicBezTo>
                    <a:pt x="4447" y="19108"/>
                    <a:pt x="2541" y="13292"/>
                    <a:pt x="5082" y="12462"/>
                  </a:cubicBezTo>
                  <a:cubicBezTo>
                    <a:pt x="8259" y="12462"/>
                    <a:pt x="8259" y="14123"/>
                    <a:pt x="8894" y="16615"/>
                  </a:cubicBezTo>
                  <a:cubicBezTo>
                    <a:pt x="9529" y="18277"/>
                    <a:pt x="9529" y="20769"/>
                    <a:pt x="9529" y="20769"/>
                  </a:cubicBezTo>
                  <a:cubicBezTo>
                    <a:pt x="9529" y="20769"/>
                    <a:pt x="19059" y="7477"/>
                    <a:pt x="21600" y="3323"/>
                  </a:cubicBezTo>
                  <a:cubicBezTo>
                    <a:pt x="20329" y="2492"/>
                    <a:pt x="19694" y="1662"/>
                    <a:pt x="19694" y="0"/>
                  </a:cubicBezTo>
                  <a:cubicBezTo>
                    <a:pt x="16518" y="4154"/>
                    <a:pt x="9529" y="11631"/>
                    <a:pt x="5718" y="11631"/>
                  </a:cubicBezTo>
                  <a:cubicBezTo>
                    <a:pt x="3812" y="11631"/>
                    <a:pt x="2541" y="10800"/>
                    <a:pt x="1271" y="9969"/>
                  </a:cubicBezTo>
                  <a:close/>
                  <a:moveTo>
                    <a:pt x="1271" y="9969"/>
                  </a:moveTo>
                </a:path>
              </a:pathLst>
            </a:custGeom>
            <a:grpFill/>
            <a:ln>
              <a:noFill/>
            </a:ln>
            <a:scene3d>
              <a:camera prst="orthographicFront"/>
              <a:lightRig rig="threePt" dir="t"/>
            </a:scene3d>
            <a:sp3d>
              <a:bevelT/>
            </a:sp3d>
            <a:extLs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44" name="AutoShape 35">
              <a:extLst>
                <a:ext uri="{FF2B5EF4-FFF2-40B4-BE49-F238E27FC236}">
                  <a16:creationId xmlns:a16="http://schemas.microsoft.com/office/drawing/2014/main" id="{65E90FEE-20D4-4543-A26B-089103D9578C}"/>
                </a:ext>
              </a:extLst>
            </p:cNvPr>
            <p:cNvSpPr>
              <a:spLocks/>
            </p:cNvSpPr>
            <p:nvPr/>
          </p:nvSpPr>
          <p:spPr bwMode="auto">
            <a:xfrm>
              <a:off x="423" y="1182"/>
              <a:ext cx="126" cy="179"/>
            </a:xfrm>
            <a:custGeom>
              <a:avLst/>
              <a:gdLst/>
              <a:ahLst/>
              <a:cxnLst/>
              <a:rect l="0" t="0" r="r" b="b"/>
              <a:pathLst>
                <a:path w="20000" h="21600">
                  <a:moveTo>
                    <a:pt x="8480" y="1080"/>
                  </a:moveTo>
                  <a:cubicBezTo>
                    <a:pt x="20000" y="0"/>
                    <a:pt x="20000" y="0"/>
                    <a:pt x="20000" y="0"/>
                  </a:cubicBezTo>
                  <a:cubicBezTo>
                    <a:pt x="20000" y="0"/>
                    <a:pt x="9920" y="5400"/>
                    <a:pt x="9920" y="11880"/>
                  </a:cubicBezTo>
                  <a:cubicBezTo>
                    <a:pt x="9920" y="17280"/>
                    <a:pt x="9920" y="19440"/>
                    <a:pt x="9920" y="19440"/>
                  </a:cubicBezTo>
                  <a:cubicBezTo>
                    <a:pt x="1280" y="21600"/>
                    <a:pt x="1280" y="21600"/>
                    <a:pt x="1280" y="21600"/>
                  </a:cubicBezTo>
                  <a:cubicBezTo>
                    <a:pt x="1280" y="21600"/>
                    <a:pt x="-1600" y="15120"/>
                    <a:pt x="1280" y="9720"/>
                  </a:cubicBezTo>
                  <a:cubicBezTo>
                    <a:pt x="4160" y="4320"/>
                    <a:pt x="7040" y="2160"/>
                    <a:pt x="8480" y="1080"/>
                  </a:cubicBezTo>
                  <a:close/>
                  <a:moveTo>
                    <a:pt x="8480" y="1080"/>
                  </a:moveTo>
                </a:path>
              </a:pathLst>
            </a:custGeom>
            <a:grpFill/>
            <a:ln>
              <a:noFill/>
            </a:ln>
            <a:scene3d>
              <a:camera prst="orthographicFront"/>
              <a:lightRig rig="threePt" dir="t"/>
            </a:scene3d>
            <a:sp3d>
              <a:bevelT/>
            </a:sp3d>
            <a:extLs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45" name="AutoShape 36">
              <a:extLst>
                <a:ext uri="{FF2B5EF4-FFF2-40B4-BE49-F238E27FC236}">
                  <a16:creationId xmlns:a16="http://schemas.microsoft.com/office/drawing/2014/main" id="{8025F7C8-E52A-4E6A-B756-15B082724AF0}"/>
                </a:ext>
              </a:extLst>
            </p:cNvPr>
            <p:cNvSpPr>
              <a:spLocks/>
            </p:cNvSpPr>
            <p:nvPr/>
          </p:nvSpPr>
          <p:spPr bwMode="auto">
            <a:xfrm>
              <a:off x="424" y="1612"/>
              <a:ext cx="53" cy="155"/>
            </a:xfrm>
            <a:custGeom>
              <a:avLst/>
              <a:gdLst/>
              <a:ahLst/>
              <a:cxnLst/>
              <a:rect l="0" t="0" r="r" b="b"/>
              <a:pathLst>
                <a:path w="21600" h="21600">
                  <a:moveTo>
                    <a:pt x="14400" y="0"/>
                  </a:moveTo>
                  <a:cubicBezTo>
                    <a:pt x="14400" y="0"/>
                    <a:pt x="18000" y="11435"/>
                    <a:pt x="18000" y="16518"/>
                  </a:cubicBezTo>
                  <a:cubicBezTo>
                    <a:pt x="21600" y="20329"/>
                    <a:pt x="21600" y="21600"/>
                    <a:pt x="21600" y="21600"/>
                  </a:cubicBezTo>
                  <a:cubicBezTo>
                    <a:pt x="0" y="20329"/>
                    <a:pt x="0" y="20329"/>
                    <a:pt x="0" y="20329"/>
                  </a:cubicBezTo>
                  <a:cubicBezTo>
                    <a:pt x="0" y="20329"/>
                    <a:pt x="3600" y="10165"/>
                    <a:pt x="14400" y="0"/>
                  </a:cubicBezTo>
                  <a:close/>
                  <a:moveTo>
                    <a:pt x="14400" y="0"/>
                  </a:moveTo>
                </a:path>
              </a:pathLst>
            </a:custGeom>
            <a:grpFill/>
            <a:ln>
              <a:noFill/>
            </a:ln>
            <a:scene3d>
              <a:camera prst="orthographicFront"/>
              <a:lightRig rig="threePt" dir="t"/>
            </a:scene3d>
            <a:sp3d>
              <a:bevelT/>
            </a:sp3d>
            <a:extLs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endParaRPr lang="es-ES" sz="1350"/>
            </a:p>
          </p:txBody>
        </p:sp>
      </p:grpSp>
      <p:sp>
        <p:nvSpPr>
          <p:cNvPr id="46" name="Footer Placeholder 4">
            <a:extLst>
              <a:ext uri="{FF2B5EF4-FFF2-40B4-BE49-F238E27FC236}">
                <a16:creationId xmlns:a16="http://schemas.microsoft.com/office/drawing/2014/main" id="{B73F69ED-40B6-4F04-B123-B91FAC757E85}"/>
              </a:ext>
            </a:extLst>
          </p:cNvPr>
          <p:cNvSpPr>
            <a:spLocks noGrp="1"/>
          </p:cNvSpPr>
          <p:nvPr>
            <p:ph type="ftr" sz="quarter" idx="11"/>
          </p:nvPr>
        </p:nvSpPr>
        <p:spPr>
          <a:xfrm>
            <a:off x="3028950" y="6356351"/>
            <a:ext cx="3086100" cy="365125"/>
          </a:xfrm>
        </p:spPr>
        <p:txBody>
          <a:bodyPr/>
          <a:lstStyle/>
          <a:p>
            <a:endParaRPr lang="en-US" dirty="0">
              <a:hlinkClick r:id="" action="ppaction://noaction"/>
            </a:endParaRPr>
          </a:p>
          <a:p>
            <a:r>
              <a:rPr lang="en-US" dirty="0">
                <a:hlinkClick r:id="" action="ppaction://noaction"/>
              </a:rPr>
              <a:t>www.nurse.org.nz</a:t>
            </a:r>
            <a:endParaRPr lang="en-US" dirty="0"/>
          </a:p>
          <a:p>
            <a:endParaRPr lang="en-US" dirty="0"/>
          </a:p>
        </p:txBody>
      </p:sp>
      <p:sp>
        <p:nvSpPr>
          <p:cNvPr id="23" name="Oval 22">
            <a:extLst>
              <a:ext uri="{FF2B5EF4-FFF2-40B4-BE49-F238E27FC236}">
                <a16:creationId xmlns:a16="http://schemas.microsoft.com/office/drawing/2014/main" id="{73525649-FFA2-4718-876C-2011C94AAADB}"/>
              </a:ext>
            </a:extLst>
          </p:cNvPr>
          <p:cNvSpPr/>
          <p:nvPr/>
        </p:nvSpPr>
        <p:spPr>
          <a:xfrm>
            <a:off x="3709266" y="2782888"/>
            <a:ext cx="547688" cy="549275"/>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pic>
        <p:nvPicPr>
          <p:cNvPr id="24" name="Picture 23">
            <a:extLst>
              <a:ext uri="{FF2B5EF4-FFF2-40B4-BE49-F238E27FC236}">
                <a16:creationId xmlns:a16="http://schemas.microsoft.com/office/drawing/2014/main" id="{8CBBFB65-0B3B-408E-8157-2B0014D3A13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72983" y="2943248"/>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66076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ppt_x"/>
                                          </p:val>
                                        </p:tav>
                                        <p:tav tm="100000">
                                          <p:val>
                                            <p:strVal val="#ppt_x"/>
                                          </p:val>
                                        </p:tav>
                                      </p:tavLst>
                                    </p:anim>
                                    <p:anim calcmode="lin" valueType="num">
                                      <p:cBhvr additive="base">
                                        <p:cTn id="23" dur="500" fill="hold"/>
                                        <p:tgtEl>
                                          <p:spTgt spid="2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additive="base">
                                        <p:cTn id="32" dur="500" fill="hold"/>
                                        <p:tgtEl>
                                          <p:spTgt spid="34"/>
                                        </p:tgtEl>
                                        <p:attrNameLst>
                                          <p:attrName>ppt_x</p:attrName>
                                        </p:attrNameLst>
                                      </p:cBhvr>
                                      <p:tavLst>
                                        <p:tav tm="0">
                                          <p:val>
                                            <p:strVal val="#ppt_x"/>
                                          </p:val>
                                        </p:tav>
                                        <p:tav tm="100000">
                                          <p:val>
                                            <p:strVal val="#ppt_x"/>
                                          </p:val>
                                        </p:tav>
                                      </p:tavLst>
                                    </p:anim>
                                    <p:anim calcmode="lin" valueType="num">
                                      <p:cBhvr additive="base">
                                        <p:cTn id="33"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autoUpdateAnimBg="0"/>
      <p:bldP spid="39" grpId="0" animBg="1" autoUpdateAnimBg="0"/>
      <p:bldP spid="23"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72617" y="384644"/>
            <a:ext cx="9144000" cy="673339"/>
            <a:chOff x="-1" y="705170"/>
            <a:chExt cx="12191999" cy="897785"/>
          </a:xfrm>
        </p:grpSpPr>
        <p:sp>
          <p:nvSpPr>
            <p:cNvPr id="5" name="TextBox 4"/>
            <p:cNvSpPr txBox="1"/>
            <p:nvPr/>
          </p:nvSpPr>
          <p:spPr>
            <a:xfrm>
              <a:off x="-1" y="705170"/>
              <a:ext cx="12191999"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Council issue vs employment issue</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When to contact Nursing Council …..</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30544" y="291038"/>
            <a:ext cx="2052198" cy="3686314"/>
          </a:xfrm>
          <a:prstGeom prst="rect">
            <a:avLst/>
          </a:prstGeom>
        </p:spPr>
      </p:pic>
      <p:sp>
        <p:nvSpPr>
          <p:cNvPr id="14" name="Rectangle 13"/>
          <p:cNvSpPr/>
          <p:nvPr/>
        </p:nvSpPr>
        <p:spPr>
          <a:xfrm>
            <a:off x="1092592" y="1501580"/>
            <a:ext cx="6115856" cy="954107"/>
          </a:xfrm>
          <a:prstGeom prst="rect">
            <a:avLst/>
          </a:prstGeom>
        </p:spPr>
        <p:txBody>
          <a:bodyPr wrap="square">
            <a:spAutoFit/>
          </a:bodyPr>
          <a:lstStyle/>
          <a:p>
            <a:r>
              <a:rPr lang="en-NZ" sz="1400" dirty="0"/>
              <a:t>The Council’s role is to protect the health and safety of the public by ensuring that nurses are competent and fit to practise. The Council carries out this role by considering the competence, health or conduct of a nurse and deciding whether the nurse should have to comply with certain conditions in order to practise.  </a:t>
            </a:r>
            <a:endParaRPr lang="en-US" sz="1400" dirty="0">
              <a:solidFill>
                <a:schemeClr val="tx2">
                  <a:lumMod val="50000"/>
                </a:schemeClr>
              </a:solidFill>
            </a:endParaRPr>
          </a:p>
        </p:txBody>
      </p:sp>
      <p:sp>
        <p:nvSpPr>
          <p:cNvPr id="15" name="TextBox 14"/>
          <p:cNvSpPr txBox="1"/>
          <p:nvPr/>
        </p:nvSpPr>
        <p:spPr>
          <a:xfrm>
            <a:off x="1118680" y="1119248"/>
            <a:ext cx="2171255"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A Council issue?</a:t>
            </a:r>
          </a:p>
        </p:txBody>
      </p:sp>
      <p:sp>
        <p:nvSpPr>
          <p:cNvPr id="16" name="Oval 15"/>
          <p:cNvSpPr/>
          <p:nvPr/>
        </p:nvSpPr>
        <p:spPr>
          <a:xfrm>
            <a:off x="269632" y="1187419"/>
            <a:ext cx="548640" cy="548640"/>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Rectangle 16"/>
          <p:cNvSpPr/>
          <p:nvPr/>
        </p:nvSpPr>
        <p:spPr>
          <a:xfrm>
            <a:off x="1043287" y="3360741"/>
            <a:ext cx="6214466" cy="1384995"/>
          </a:xfrm>
          <a:prstGeom prst="rect">
            <a:avLst/>
          </a:prstGeom>
        </p:spPr>
        <p:txBody>
          <a:bodyPr wrap="square">
            <a:spAutoFit/>
          </a:bodyPr>
          <a:lstStyle/>
          <a:p>
            <a:r>
              <a:rPr lang="en-US" sz="1400" b="1" dirty="0">
                <a:solidFill>
                  <a:schemeClr val="tx2">
                    <a:lumMod val="50000"/>
                  </a:schemeClr>
                </a:solidFill>
              </a:rPr>
              <a:t>An employer should not use referral to Nursing Council as a proxy for carrying out a robust performance improvement or disciplinary process</a:t>
            </a:r>
            <a:r>
              <a:rPr lang="en-US" sz="1400" dirty="0">
                <a:solidFill>
                  <a:schemeClr val="tx2">
                    <a:lumMod val="50000"/>
                  </a:schemeClr>
                </a:solidFill>
              </a:rPr>
              <a:t>. Examples of internal disciplinary triggers may include; not following policy or procedure, repeated lateness, rudeness, bullying or failure to follow reasonable instructions from a Manager. </a:t>
            </a:r>
            <a:r>
              <a:rPr lang="en-US" sz="1400" dirty="0">
                <a:solidFill>
                  <a:schemeClr val="tx2">
                    <a:lumMod val="50000"/>
                  </a:schemeClr>
                </a:solidFill>
                <a:effectLst>
                  <a:glow rad="228600">
                    <a:schemeClr val="accent2">
                      <a:satMod val="175000"/>
                      <a:alpha val="40000"/>
                    </a:schemeClr>
                  </a:glow>
                </a:effectLst>
              </a:rPr>
              <a:t>Generally speaking a performance improvement or internal disciplinary process should precede consideration of referral to Nursing Council. </a:t>
            </a:r>
          </a:p>
        </p:txBody>
      </p:sp>
      <p:sp>
        <p:nvSpPr>
          <p:cNvPr id="18" name="TextBox 17"/>
          <p:cNvSpPr txBox="1"/>
          <p:nvPr/>
        </p:nvSpPr>
        <p:spPr>
          <a:xfrm>
            <a:off x="1092592" y="2944114"/>
            <a:ext cx="483120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An employment issue ?</a:t>
            </a:r>
          </a:p>
        </p:txBody>
      </p:sp>
      <p:sp>
        <p:nvSpPr>
          <p:cNvPr id="19" name="Oval 18"/>
          <p:cNvSpPr/>
          <p:nvPr/>
        </p:nvSpPr>
        <p:spPr>
          <a:xfrm>
            <a:off x="269632" y="2849112"/>
            <a:ext cx="548640" cy="54864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p:cNvSpPr/>
          <p:nvPr/>
        </p:nvSpPr>
        <p:spPr>
          <a:xfrm>
            <a:off x="988345" y="5336092"/>
            <a:ext cx="8051408" cy="1815882"/>
          </a:xfrm>
          <a:prstGeom prst="rect">
            <a:avLst/>
          </a:prstGeom>
        </p:spPr>
        <p:txBody>
          <a:bodyPr wrap="square">
            <a:spAutoFit/>
          </a:bodyPr>
          <a:lstStyle/>
          <a:p>
            <a:r>
              <a:rPr lang="en-US" sz="1400" dirty="0">
                <a:solidFill>
                  <a:schemeClr val="tx2">
                    <a:lumMod val="50000"/>
                  </a:schemeClr>
                </a:solidFill>
              </a:rPr>
              <a:t>The Nursing Council website provides comprehensive information on when to contact them about a nurse.</a:t>
            </a:r>
          </a:p>
          <a:p>
            <a:r>
              <a:rPr lang="en-US" sz="1400" dirty="0">
                <a:solidFill>
                  <a:schemeClr val="tx2">
                    <a:lumMod val="50000"/>
                  </a:schemeClr>
                </a:solidFill>
                <a:effectLst>
                  <a:glow rad="228600">
                    <a:schemeClr val="accent3">
                      <a:satMod val="175000"/>
                      <a:alpha val="40000"/>
                    </a:schemeClr>
                  </a:glow>
                </a:effectLst>
              </a:rPr>
              <a:t>Competence, conduct, health, HRANZ guidelines for Competence Referrals (2010), court convictions, practicing without an APC, practicing outside scope, breaching conditions, Health Practitioners Disciplinary Tribunal.</a:t>
            </a:r>
            <a:endParaRPr lang="en-US" sz="1400" dirty="0">
              <a:solidFill>
                <a:schemeClr val="tx2">
                  <a:lumMod val="50000"/>
                </a:schemeClr>
              </a:solidFill>
              <a:hlinkClick r:id="" action="ppaction://noaction"/>
            </a:endParaRPr>
          </a:p>
          <a:p>
            <a:r>
              <a:rPr lang="en-US" sz="1400" dirty="0">
                <a:solidFill>
                  <a:schemeClr val="tx2">
                    <a:lumMod val="50000"/>
                  </a:schemeClr>
                </a:solidFill>
                <a:hlinkClick r:id="" action="ppaction://noaction"/>
              </a:rPr>
              <a:t>http://www.nursingcouncil.org.nz/Employers/Fitness-to-practice</a:t>
            </a:r>
            <a:endParaRPr lang="en-US" sz="1400" dirty="0">
              <a:solidFill>
                <a:schemeClr val="tx2">
                  <a:lumMod val="50000"/>
                </a:schemeClr>
              </a:solidFill>
            </a:endParaRPr>
          </a:p>
          <a:p>
            <a:endParaRPr lang="en-US" sz="1400" dirty="0">
              <a:solidFill>
                <a:schemeClr val="tx2">
                  <a:lumMod val="50000"/>
                </a:schemeClr>
              </a:solidFill>
            </a:endParaRPr>
          </a:p>
          <a:p>
            <a:endParaRPr lang="en-US" sz="1400" dirty="0">
              <a:solidFill>
                <a:schemeClr val="tx2">
                  <a:lumMod val="50000"/>
                </a:schemeClr>
              </a:solidFill>
            </a:endParaRPr>
          </a:p>
          <a:p>
            <a:endParaRPr lang="en-US" sz="1400" dirty="0">
              <a:solidFill>
                <a:schemeClr val="tx2">
                  <a:lumMod val="50000"/>
                </a:schemeClr>
              </a:solidFill>
            </a:endParaRPr>
          </a:p>
        </p:txBody>
      </p:sp>
      <p:sp>
        <p:nvSpPr>
          <p:cNvPr id="21" name="TextBox 20"/>
          <p:cNvSpPr txBox="1"/>
          <p:nvPr/>
        </p:nvSpPr>
        <p:spPr>
          <a:xfrm>
            <a:off x="988345" y="5029818"/>
            <a:ext cx="2171255"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Where to get advice</a:t>
            </a:r>
          </a:p>
        </p:txBody>
      </p:sp>
      <p:sp>
        <p:nvSpPr>
          <p:cNvPr id="22" name="Oval 21"/>
          <p:cNvSpPr/>
          <p:nvPr/>
        </p:nvSpPr>
        <p:spPr>
          <a:xfrm>
            <a:off x="279685" y="5079110"/>
            <a:ext cx="548640" cy="548640"/>
          </a:xfrm>
          <a:prstGeom prst="ellipse">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652" y="1347439"/>
            <a:ext cx="228600" cy="228600"/>
          </a:xfrm>
          <a:prstGeom prst="rect">
            <a:avLst/>
          </a:prstGeom>
        </p:spPr>
      </p:pic>
      <p:pic>
        <p:nvPicPr>
          <p:cNvPr id="24" name="Picture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9652" y="3014480"/>
            <a:ext cx="228600" cy="228600"/>
          </a:xfrm>
          <a:prstGeom prst="rect">
            <a:avLst/>
          </a:prstGeom>
        </p:spPr>
      </p:pic>
      <p:pic>
        <p:nvPicPr>
          <p:cNvPr id="25" name="Picture 2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9652" y="5239130"/>
            <a:ext cx="228600" cy="228600"/>
          </a:xfrm>
          <a:prstGeom prst="rect">
            <a:avLst/>
          </a:prstGeom>
        </p:spPr>
      </p:pic>
      <p:pic>
        <p:nvPicPr>
          <p:cNvPr id="2" name="Picture 1"/>
          <p:cNvPicPr>
            <a:picLocks noChangeAspect="1"/>
          </p:cNvPicPr>
          <p:nvPr/>
        </p:nvPicPr>
        <p:blipFill>
          <a:blip r:embed="rId7"/>
          <a:stretch>
            <a:fillRect/>
          </a:stretch>
        </p:blipFill>
        <p:spPr>
          <a:xfrm>
            <a:off x="7357533" y="949180"/>
            <a:ext cx="1456267" cy="2411561"/>
          </a:xfrm>
          <a:prstGeom prst="rect">
            <a:avLst/>
          </a:prstGeom>
        </p:spPr>
      </p:pic>
    </p:spTree>
    <p:extLst>
      <p:ext uri="{BB962C8B-B14F-4D97-AF65-F5344CB8AC3E}">
        <p14:creationId xmlns:p14="http://schemas.microsoft.com/office/powerpoint/2010/main" val="205223983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ppt_x"/>
                                          </p:val>
                                        </p:tav>
                                        <p:tav tm="100000">
                                          <p:val>
                                            <p:strVal val="#ppt_x"/>
                                          </p:val>
                                        </p:tav>
                                      </p:tavLst>
                                    </p:anim>
                                    <p:anim calcmode="lin" valueType="num">
                                      <p:cBhvr additive="base">
                                        <p:cTn id="13" dur="500" fill="hold"/>
                                        <p:tgtEl>
                                          <p:spTgt spid="2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ppt_x"/>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ppt_x"/>
                                          </p:val>
                                        </p:tav>
                                        <p:tav tm="100000">
                                          <p:val>
                                            <p:strVal val="#ppt_x"/>
                                          </p:val>
                                        </p:tav>
                                      </p:tavLst>
                                    </p:anim>
                                    <p:anim calcmode="lin" valueType="num">
                                      <p:cBhvr additive="base">
                                        <p:cTn id="29" dur="500" fill="hold"/>
                                        <p:tgtEl>
                                          <p:spTgt spid="24"/>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anim calcmode="lin" valueType="num">
                                      <p:cBhvr>
                                        <p:cTn id="34" dur="1000" fill="hold"/>
                                        <p:tgtEl>
                                          <p:spTgt spid="17"/>
                                        </p:tgtEl>
                                        <p:attrNameLst>
                                          <p:attrName>ppt_x</p:attrName>
                                        </p:attrNameLst>
                                      </p:cBhvr>
                                      <p:tavLst>
                                        <p:tav tm="0">
                                          <p:val>
                                            <p:strVal val="#ppt_x"/>
                                          </p:val>
                                        </p:tav>
                                        <p:tav tm="100000">
                                          <p:val>
                                            <p:strVal val="#ppt_x"/>
                                          </p:val>
                                        </p:tav>
                                      </p:tavLst>
                                    </p:anim>
                                    <p:anim calcmode="lin" valueType="num">
                                      <p:cBhvr>
                                        <p:cTn id="35" dur="1000" fill="hold"/>
                                        <p:tgtEl>
                                          <p:spTgt spid="17"/>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2" presetClass="entr" presetSubtype="4"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childTnLst>
                          </p:cTn>
                        </p:par>
                        <p:par>
                          <p:cTn id="41" fill="hold">
                            <p:stCondLst>
                              <p:cond delay="4500"/>
                            </p:stCondLst>
                            <p:childTnLst>
                              <p:par>
                                <p:cTn id="42" presetID="2" presetClass="entr" presetSubtype="4"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fill="hold"/>
                                        <p:tgtEl>
                                          <p:spTgt spid="25"/>
                                        </p:tgtEl>
                                        <p:attrNameLst>
                                          <p:attrName>ppt_x</p:attrName>
                                        </p:attrNameLst>
                                      </p:cBhvr>
                                      <p:tavLst>
                                        <p:tav tm="0">
                                          <p:val>
                                            <p:strVal val="#ppt_x"/>
                                          </p:val>
                                        </p:tav>
                                        <p:tav tm="100000">
                                          <p:val>
                                            <p:strVal val="#ppt_x"/>
                                          </p:val>
                                        </p:tav>
                                      </p:tavLst>
                                    </p:anim>
                                    <p:anim calcmode="lin" valueType="num">
                                      <p:cBhvr additive="base">
                                        <p:cTn id="45" dur="500" fill="hold"/>
                                        <p:tgtEl>
                                          <p:spTgt spid="25"/>
                                        </p:tgtEl>
                                        <p:attrNameLst>
                                          <p:attrName>ppt_y</p:attrName>
                                        </p:attrNameLst>
                                      </p:cBhvr>
                                      <p:tavLst>
                                        <p:tav tm="0">
                                          <p:val>
                                            <p:strVal val="1+#ppt_h/2"/>
                                          </p:val>
                                        </p:tav>
                                        <p:tav tm="100000">
                                          <p:val>
                                            <p:strVal val="#ppt_y"/>
                                          </p:val>
                                        </p:tav>
                                      </p:tavLst>
                                    </p:anim>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1000"/>
                                        <p:tgtEl>
                                          <p:spTgt spid="20"/>
                                        </p:tgtEl>
                                      </p:cBhvr>
                                    </p:animEffect>
                                    <p:anim calcmode="lin" valueType="num">
                                      <p:cBhvr>
                                        <p:cTn id="50" dur="1000" fill="hold"/>
                                        <p:tgtEl>
                                          <p:spTgt spid="20"/>
                                        </p:tgtEl>
                                        <p:attrNameLst>
                                          <p:attrName>ppt_x</p:attrName>
                                        </p:attrNameLst>
                                      </p:cBhvr>
                                      <p:tavLst>
                                        <p:tav tm="0">
                                          <p:val>
                                            <p:strVal val="#ppt_x"/>
                                          </p:val>
                                        </p:tav>
                                        <p:tav tm="100000">
                                          <p:val>
                                            <p:strVal val="#ppt_x"/>
                                          </p:val>
                                        </p:tav>
                                      </p:tavLst>
                                    </p:anim>
                                    <p:anim calcmode="lin" valueType="num">
                                      <p:cBhvr>
                                        <p:cTn id="5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animBg="1"/>
      <p:bldP spid="17" grpId="0"/>
      <p:bldP spid="19" grpId="0" animBg="1"/>
      <p:bldP spid="20" grpId="0"/>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475356"/>
            <a:ext cx="9144000" cy="727443"/>
            <a:chOff x="0" y="633031"/>
            <a:chExt cx="12192000" cy="969924"/>
          </a:xfrm>
        </p:grpSpPr>
        <p:sp>
          <p:nvSpPr>
            <p:cNvPr id="5" name="TextBox 4"/>
            <p:cNvSpPr txBox="1"/>
            <p:nvPr/>
          </p:nvSpPr>
          <p:spPr>
            <a:xfrm>
              <a:off x="0" y="633031"/>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Section 2.</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For employees</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3" name="TextBox 12"/>
          <p:cNvSpPr txBox="1"/>
          <p:nvPr/>
        </p:nvSpPr>
        <p:spPr>
          <a:xfrm>
            <a:off x="1164102" y="4379949"/>
            <a:ext cx="6815796" cy="369332"/>
          </a:xfrm>
          <a:prstGeom prst="rect">
            <a:avLst/>
          </a:prstGeom>
          <a:noFill/>
        </p:spPr>
        <p:txBody>
          <a:bodyPr wrap="square" rtlCol="0">
            <a:spAutoFit/>
          </a:bodyPr>
          <a:lstStyle/>
          <a:p>
            <a:pPr algn="ctr"/>
            <a:r>
              <a:rPr lang="en-US" dirty="0">
                <a:solidFill>
                  <a:schemeClr val="tx2">
                    <a:lumMod val="50000"/>
                  </a:schemeClr>
                </a:solidFill>
                <a:latin typeface="Bebas Neue" panose="020B0606020202050201" pitchFamily="34" charset="0"/>
              </a:rPr>
              <a:t>This section is about </a:t>
            </a:r>
          </a:p>
        </p:txBody>
      </p:sp>
      <p:sp>
        <p:nvSpPr>
          <p:cNvPr id="14" name="Rectangle 13"/>
          <p:cNvSpPr/>
          <p:nvPr/>
        </p:nvSpPr>
        <p:spPr>
          <a:xfrm>
            <a:off x="1164102" y="4726198"/>
            <a:ext cx="6815796" cy="569387"/>
          </a:xfrm>
          <a:prstGeom prst="rect">
            <a:avLst/>
          </a:prstGeom>
        </p:spPr>
        <p:txBody>
          <a:bodyPr wrap="square">
            <a:spAutoFit/>
          </a:bodyPr>
          <a:lstStyle/>
          <a:p>
            <a:pPr algn="ctr"/>
            <a:r>
              <a:rPr lang="en-US" sz="1100" dirty="0"/>
              <a:t> How to engage successfully in a performance improvement process</a:t>
            </a:r>
          </a:p>
          <a:p>
            <a:pPr algn="ctr"/>
            <a:r>
              <a:rPr lang="en-US" sz="1100" dirty="0"/>
              <a:t>Dealing with a disciplinary process</a:t>
            </a:r>
          </a:p>
          <a:p>
            <a:pPr algn="ctr"/>
            <a:endParaRPr lang="en-US" sz="900" i="1" dirty="0"/>
          </a:p>
        </p:txBody>
      </p:sp>
      <p:pic>
        <p:nvPicPr>
          <p:cNvPr id="3" name="Picture 2"/>
          <p:cNvPicPr>
            <a:picLocks noChangeAspect="1"/>
          </p:cNvPicPr>
          <p:nvPr/>
        </p:nvPicPr>
        <p:blipFill>
          <a:blip r:embed="rId2"/>
          <a:stretch>
            <a:fillRect/>
          </a:stretch>
        </p:blipFill>
        <p:spPr>
          <a:xfrm>
            <a:off x="3321579" y="2643453"/>
            <a:ext cx="2368021" cy="13245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59640094"/>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294272"/>
            <a:ext cx="9144000" cy="673339"/>
            <a:chOff x="-1" y="705170"/>
            <a:chExt cx="12192000" cy="897785"/>
          </a:xfrm>
        </p:grpSpPr>
        <p:sp>
          <p:nvSpPr>
            <p:cNvPr id="5" name="TextBox 4"/>
            <p:cNvSpPr txBox="1"/>
            <p:nvPr/>
          </p:nvSpPr>
          <p:spPr>
            <a:xfrm>
              <a:off x="-1" y="705170"/>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Engaging successfully in a performance improvement process</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Aim for a positive outcome</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2" name="Group 11"/>
          <p:cNvGrpSpPr/>
          <p:nvPr/>
        </p:nvGrpSpPr>
        <p:grpSpPr>
          <a:xfrm>
            <a:off x="3084640" y="2311152"/>
            <a:ext cx="2974721" cy="3048959"/>
            <a:chOff x="2997213" y="2246909"/>
            <a:chExt cx="2715134" cy="2782894"/>
          </a:xfrm>
        </p:grpSpPr>
        <p:sp>
          <p:nvSpPr>
            <p:cNvPr id="13" name="Freeform 10"/>
            <p:cNvSpPr>
              <a:spLocks/>
            </p:cNvSpPr>
            <p:nvPr/>
          </p:nvSpPr>
          <p:spPr bwMode="auto">
            <a:xfrm rot="2700000">
              <a:off x="2999132" y="2246314"/>
              <a:ext cx="1578769" cy="1579960"/>
            </a:xfrm>
            <a:custGeom>
              <a:avLst/>
              <a:gdLst>
                <a:gd name="T0" fmla="*/ 580 w 1144"/>
                <a:gd name="T1" fmla="*/ 1135 h 1145"/>
                <a:gd name="T2" fmla="*/ 794 w 1144"/>
                <a:gd name="T3" fmla="*/ 981 h 1145"/>
                <a:gd name="T4" fmla="*/ 862 w 1144"/>
                <a:gd name="T5" fmla="*/ 1020 h 1145"/>
                <a:gd name="T6" fmla="*/ 895 w 1144"/>
                <a:gd name="T7" fmla="*/ 1104 h 1145"/>
                <a:gd name="T8" fmla="*/ 970 w 1144"/>
                <a:gd name="T9" fmla="*/ 1086 h 1145"/>
                <a:gd name="T10" fmla="*/ 1067 w 1144"/>
                <a:gd name="T11" fmla="*/ 945 h 1145"/>
                <a:gd name="T12" fmla="*/ 1053 w 1144"/>
                <a:gd name="T13" fmla="*/ 942 h 1145"/>
                <a:gd name="T14" fmla="*/ 989 w 1144"/>
                <a:gd name="T15" fmla="*/ 914 h 1145"/>
                <a:gd name="T16" fmla="*/ 957 w 1144"/>
                <a:gd name="T17" fmla="*/ 824 h 1145"/>
                <a:gd name="T18" fmla="*/ 1082 w 1144"/>
                <a:gd name="T19" fmla="*/ 631 h 1145"/>
                <a:gd name="T20" fmla="*/ 1144 w 1144"/>
                <a:gd name="T21" fmla="*/ 585 h 1145"/>
                <a:gd name="T22" fmla="*/ 1042 w 1144"/>
                <a:gd name="T23" fmla="*/ 344 h 1145"/>
                <a:gd name="T24" fmla="*/ 994 w 1144"/>
                <a:gd name="T25" fmla="*/ 323 h 1145"/>
                <a:gd name="T26" fmla="*/ 901 w 1144"/>
                <a:gd name="T27" fmla="*/ 387 h 1145"/>
                <a:gd name="T28" fmla="*/ 894 w 1144"/>
                <a:gd name="T29" fmla="*/ 395 h 1145"/>
                <a:gd name="T30" fmla="*/ 885 w 1144"/>
                <a:gd name="T31" fmla="*/ 430 h 1145"/>
                <a:gd name="T32" fmla="*/ 839 w 1144"/>
                <a:gd name="T33" fmla="*/ 480 h 1145"/>
                <a:gd name="T34" fmla="*/ 718 w 1144"/>
                <a:gd name="T35" fmla="*/ 451 h 1145"/>
                <a:gd name="T36" fmla="*/ 680 w 1144"/>
                <a:gd name="T37" fmla="*/ 340 h 1145"/>
                <a:gd name="T38" fmla="*/ 713 w 1144"/>
                <a:gd name="T39" fmla="*/ 278 h 1145"/>
                <a:gd name="T40" fmla="*/ 800 w 1144"/>
                <a:gd name="T41" fmla="*/ 237 h 1145"/>
                <a:gd name="T42" fmla="*/ 831 w 1144"/>
                <a:gd name="T43" fmla="*/ 184 h 1145"/>
                <a:gd name="T44" fmla="*/ 792 w 1144"/>
                <a:gd name="T45" fmla="*/ 108 h 1145"/>
                <a:gd name="T46" fmla="*/ 728 w 1144"/>
                <a:gd name="T47" fmla="*/ 57 h 1145"/>
                <a:gd name="T48" fmla="*/ 721 w 1144"/>
                <a:gd name="T49" fmla="*/ 52 h 1145"/>
                <a:gd name="T50" fmla="*/ 632 w 1144"/>
                <a:gd name="T51" fmla="*/ 22 h 1145"/>
                <a:gd name="T52" fmla="*/ 577 w 1144"/>
                <a:gd name="T53" fmla="*/ 3 h 1145"/>
                <a:gd name="T54" fmla="*/ 575 w 1144"/>
                <a:gd name="T55" fmla="*/ 0 h 1145"/>
                <a:gd name="T56" fmla="*/ 507 w 1144"/>
                <a:gd name="T57" fmla="*/ 64 h 1145"/>
                <a:gd name="T58" fmla="*/ 306 w 1144"/>
                <a:gd name="T59" fmla="*/ 180 h 1145"/>
                <a:gd name="T60" fmla="*/ 246 w 1144"/>
                <a:gd name="T61" fmla="*/ 67 h 1145"/>
                <a:gd name="T62" fmla="*/ 115 w 1144"/>
                <a:gd name="T63" fmla="*/ 107 h 1145"/>
                <a:gd name="T64" fmla="*/ 114 w 1144"/>
                <a:gd name="T65" fmla="*/ 239 h 1145"/>
                <a:gd name="T66" fmla="*/ 176 w 1144"/>
                <a:gd name="T67" fmla="*/ 342 h 1145"/>
                <a:gd name="T68" fmla="*/ 0 w 1144"/>
                <a:gd name="T69" fmla="*/ 561 h 1145"/>
                <a:gd name="T70" fmla="*/ 163 w 1144"/>
                <a:gd name="T71" fmla="*/ 795 h 1145"/>
                <a:gd name="T72" fmla="*/ 273 w 1144"/>
                <a:gd name="T73" fmla="*/ 743 h 1145"/>
                <a:gd name="T74" fmla="*/ 428 w 1144"/>
                <a:gd name="T75" fmla="*/ 667 h 1145"/>
                <a:gd name="T76" fmla="*/ 393 w 1144"/>
                <a:gd name="T77" fmla="*/ 851 h 1145"/>
                <a:gd name="T78" fmla="*/ 302 w 1144"/>
                <a:gd name="T79" fmla="*/ 968 h 1145"/>
                <a:gd name="T80" fmla="*/ 576 w 1144"/>
                <a:gd name="T81" fmla="*/ 1145 h 1145"/>
                <a:gd name="T82" fmla="*/ 580 w 1144"/>
                <a:gd name="T83" fmla="*/ 1135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44" h="1145">
                  <a:moveTo>
                    <a:pt x="580" y="1135"/>
                  </a:moveTo>
                  <a:cubicBezTo>
                    <a:pt x="591" y="1115"/>
                    <a:pt x="724" y="961"/>
                    <a:pt x="794" y="981"/>
                  </a:cubicBezTo>
                  <a:cubicBezTo>
                    <a:pt x="820" y="988"/>
                    <a:pt x="843" y="1001"/>
                    <a:pt x="862" y="1020"/>
                  </a:cubicBezTo>
                  <a:cubicBezTo>
                    <a:pt x="887" y="1045"/>
                    <a:pt x="900" y="1077"/>
                    <a:pt x="895" y="1104"/>
                  </a:cubicBezTo>
                  <a:cubicBezTo>
                    <a:pt x="905" y="1106"/>
                    <a:pt x="933" y="1103"/>
                    <a:pt x="970" y="1086"/>
                  </a:cubicBezTo>
                  <a:cubicBezTo>
                    <a:pt x="995" y="1074"/>
                    <a:pt x="1076" y="1028"/>
                    <a:pt x="1067" y="945"/>
                  </a:cubicBezTo>
                  <a:cubicBezTo>
                    <a:pt x="1064" y="944"/>
                    <a:pt x="1058" y="943"/>
                    <a:pt x="1053" y="942"/>
                  </a:cubicBezTo>
                  <a:cubicBezTo>
                    <a:pt x="1035" y="939"/>
                    <a:pt x="1010" y="934"/>
                    <a:pt x="989" y="914"/>
                  </a:cubicBezTo>
                  <a:cubicBezTo>
                    <a:pt x="969" y="894"/>
                    <a:pt x="959" y="865"/>
                    <a:pt x="957" y="824"/>
                  </a:cubicBezTo>
                  <a:cubicBezTo>
                    <a:pt x="952" y="718"/>
                    <a:pt x="1018" y="673"/>
                    <a:pt x="1082" y="631"/>
                  </a:cubicBezTo>
                  <a:cubicBezTo>
                    <a:pt x="1104" y="616"/>
                    <a:pt x="1126" y="601"/>
                    <a:pt x="1144" y="585"/>
                  </a:cubicBezTo>
                  <a:cubicBezTo>
                    <a:pt x="1142" y="534"/>
                    <a:pt x="1101" y="404"/>
                    <a:pt x="1042" y="344"/>
                  </a:cubicBezTo>
                  <a:cubicBezTo>
                    <a:pt x="1027" y="329"/>
                    <a:pt x="1011" y="322"/>
                    <a:pt x="994" y="323"/>
                  </a:cubicBezTo>
                  <a:cubicBezTo>
                    <a:pt x="957" y="324"/>
                    <a:pt x="922" y="363"/>
                    <a:pt x="901" y="387"/>
                  </a:cubicBezTo>
                  <a:cubicBezTo>
                    <a:pt x="898" y="390"/>
                    <a:pt x="896" y="393"/>
                    <a:pt x="894" y="395"/>
                  </a:cubicBezTo>
                  <a:cubicBezTo>
                    <a:pt x="884" y="406"/>
                    <a:pt x="884" y="417"/>
                    <a:pt x="885" y="430"/>
                  </a:cubicBezTo>
                  <a:cubicBezTo>
                    <a:pt x="886" y="454"/>
                    <a:pt x="883" y="473"/>
                    <a:pt x="839" y="480"/>
                  </a:cubicBezTo>
                  <a:cubicBezTo>
                    <a:pt x="786" y="489"/>
                    <a:pt x="745" y="479"/>
                    <a:pt x="718" y="451"/>
                  </a:cubicBezTo>
                  <a:cubicBezTo>
                    <a:pt x="684" y="418"/>
                    <a:pt x="680" y="367"/>
                    <a:pt x="680" y="340"/>
                  </a:cubicBezTo>
                  <a:cubicBezTo>
                    <a:pt x="681" y="289"/>
                    <a:pt x="686" y="280"/>
                    <a:pt x="713" y="278"/>
                  </a:cubicBezTo>
                  <a:cubicBezTo>
                    <a:pt x="729" y="277"/>
                    <a:pt x="755" y="274"/>
                    <a:pt x="800" y="237"/>
                  </a:cubicBezTo>
                  <a:cubicBezTo>
                    <a:pt x="820" y="221"/>
                    <a:pt x="831" y="203"/>
                    <a:pt x="831" y="184"/>
                  </a:cubicBezTo>
                  <a:cubicBezTo>
                    <a:pt x="833" y="161"/>
                    <a:pt x="819" y="135"/>
                    <a:pt x="792" y="108"/>
                  </a:cubicBezTo>
                  <a:cubicBezTo>
                    <a:pt x="770" y="86"/>
                    <a:pt x="745" y="69"/>
                    <a:pt x="728" y="57"/>
                  </a:cubicBezTo>
                  <a:cubicBezTo>
                    <a:pt x="725" y="55"/>
                    <a:pt x="723" y="53"/>
                    <a:pt x="721" y="52"/>
                  </a:cubicBezTo>
                  <a:cubicBezTo>
                    <a:pt x="689" y="29"/>
                    <a:pt x="659" y="25"/>
                    <a:pt x="632" y="22"/>
                  </a:cubicBezTo>
                  <a:cubicBezTo>
                    <a:pt x="610" y="19"/>
                    <a:pt x="591" y="17"/>
                    <a:pt x="577" y="3"/>
                  </a:cubicBezTo>
                  <a:cubicBezTo>
                    <a:pt x="576" y="2"/>
                    <a:pt x="575" y="1"/>
                    <a:pt x="575" y="0"/>
                  </a:cubicBezTo>
                  <a:cubicBezTo>
                    <a:pt x="558" y="16"/>
                    <a:pt x="533" y="39"/>
                    <a:pt x="507" y="64"/>
                  </a:cubicBezTo>
                  <a:cubicBezTo>
                    <a:pt x="459" y="109"/>
                    <a:pt x="353" y="249"/>
                    <a:pt x="306" y="180"/>
                  </a:cubicBezTo>
                  <a:cubicBezTo>
                    <a:pt x="260" y="112"/>
                    <a:pt x="294" y="87"/>
                    <a:pt x="246" y="67"/>
                  </a:cubicBezTo>
                  <a:cubicBezTo>
                    <a:pt x="198" y="47"/>
                    <a:pt x="187" y="45"/>
                    <a:pt x="115" y="107"/>
                  </a:cubicBezTo>
                  <a:cubicBezTo>
                    <a:pt x="44" y="169"/>
                    <a:pt x="8" y="233"/>
                    <a:pt x="114" y="239"/>
                  </a:cubicBezTo>
                  <a:cubicBezTo>
                    <a:pt x="219" y="246"/>
                    <a:pt x="205" y="294"/>
                    <a:pt x="176" y="342"/>
                  </a:cubicBezTo>
                  <a:cubicBezTo>
                    <a:pt x="146" y="390"/>
                    <a:pt x="63" y="508"/>
                    <a:pt x="0" y="561"/>
                  </a:cubicBezTo>
                  <a:cubicBezTo>
                    <a:pt x="0" y="666"/>
                    <a:pt x="118" y="775"/>
                    <a:pt x="163" y="795"/>
                  </a:cubicBezTo>
                  <a:cubicBezTo>
                    <a:pt x="201" y="812"/>
                    <a:pt x="266" y="832"/>
                    <a:pt x="273" y="743"/>
                  </a:cubicBezTo>
                  <a:cubicBezTo>
                    <a:pt x="281" y="655"/>
                    <a:pt x="366" y="586"/>
                    <a:pt x="428" y="667"/>
                  </a:cubicBezTo>
                  <a:cubicBezTo>
                    <a:pt x="490" y="748"/>
                    <a:pt x="490" y="814"/>
                    <a:pt x="393" y="851"/>
                  </a:cubicBezTo>
                  <a:cubicBezTo>
                    <a:pt x="297" y="888"/>
                    <a:pt x="261" y="918"/>
                    <a:pt x="302" y="968"/>
                  </a:cubicBezTo>
                  <a:cubicBezTo>
                    <a:pt x="333" y="1006"/>
                    <a:pt x="488" y="1106"/>
                    <a:pt x="576" y="1145"/>
                  </a:cubicBezTo>
                  <a:cubicBezTo>
                    <a:pt x="576" y="1142"/>
                    <a:pt x="577" y="1138"/>
                    <a:pt x="580" y="1135"/>
                  </a:cubicBezTo>
                  <a:close/>
                </a:path>
              </a:pathLst>
            </a:custGeom>
            <a:solidFill>
              <a:schemeClr val="accent1"/>
            </a:solidFill>
            <a:ln>
              <a:noFill/>
            </a:ln>
            <a:scene3d>
              <a:camera prst="orthographicFront"/>
              <a:lightRig rig="threePt" dir="t"/>
            </a:scene3d>
            <a:sp3d>
              <a:bevelT/>
            </a:sp3d>
          </p:spPr>
          <p:txBody>
            <a:bodyPr vert="horz" wrap="square" lIns="51435" tIns="25718" rIns="51435" bIns="25718" numCol="1" anchor="t" anchorCtr="0" compatLnSpc="1">
              <a:prstTxWarp prst="textNoShape">
                <a:avLst/>
              </a:prstTxWarp>
            </a:bodyPr>
            <a:lstStyle/>
            <a:p>
              <a:endParaRPr lang="id-ID" sz="1013" dirty="0"/>
            </a:p>
          </p:txBody>
        </p:sp>
        <p:sp>
          <p:nvSpPr>
            <p:cNvPr id="14" name="Freeform 11"/>
            <p:cNvSpPr>
              <a:spLocks/>
            </p:cNvSpPr>
            <p:nvPr/>
          </p:nvSpPr>
          <p:spPr bwMode="auto">
            <a:xfrm rot="2700000">
              <a:off x="4124131" y="2246272"/>
              <a:ext cx="1551384" cy="1571625"/>
            </a:xfrm>
            <a:custGeom>
              <a:avLst/>
              <a:gdLst>
                <a:gd name="T0" fmla="*/ 479 w 1124"/>
                <a:gd name="T1" fmla="*/ 899 h 1139"/>
                <a:gd name="T2" fmla="*/ 586 w 1124"/>
                <a:gd name="T3" fmla="*/ 1139 h 1139"/>
                <a:gd name="T4" fmla="*/ 591 w 1124"/>
                <a:gd name="T5" fmla="*/ 1138 h 1139"/>
                <a:gd name="T6" fmla="*/ 777 w 1124"/>
                <a:gd name="T7" fmla="*/ 1031 h 1139"/>
                <a:gd name="T8" fmla="*/ 757 w 1124"/>
                <a:gd name="T9" fmla="*/ 936 h 1139"/>
                <a:gd name="T10" fmla="*/ 692 w 1124"/>
                <a:gd name="T11" fmla="*/ 910 h 1139"/>
                <a:gd name="T12" fmla="*/ 629 w 1124"/>
                <a:gd name="T13" fmla="*/ 885 h 1139"/>
                <a:gd name="T14" fmla="*/ 629 w 1124"/>
                <a:gd name="T15" fmla="*/ 885 h 1139"/>
                <a:gd name="T16" fmla="*/ 642 w 1124"/>
                <a:gd name="T17" fmla="*/ 676 h 1139"/>
                <a:gd name="T18" fmla="*/ 724 w 1124"/>
                <a:gd name="T19" fmla="*/ 639 h 1139"/>
                <a:gd name="T20" fmla="*/ 829 w 1124"/>
                <a:gd name="T21" fmla="*/ 679 h 1139"/>
                <a:gd name="T22" fmla="*/ 853 w 1124"/>
                <a:gd name="T23" fmla="*/ 756 h 1139"/>
                <a:gd name="T24" fmla="*/ 864 w 1124"/>
                <a:gd name="T25" fmla="*/ 784 h 1139"/>
                <a:gd name="T26" fmla="*/ 916 w 1124"/>
                <a:gd name="T27" fmla="*/ 815 h 1139"/>
                <a:gd name="T28" fmla="*/ 924 w 1124"/>
                <a:gd name="T29" fmla="*/ 818 h 1139"/>
                <a:gd name="T30" fmla="*/ 1123 w 1124"/>
                <a:gd name="T31" fmla="*/ 578 h 1139"/>
                <a:gd name="T32" fmla="*/ 1124 w 1124"/>
                <a:gd name="T33" fmla="*/ 572 h 1139"/>
                <a:gd name="T34" fmla="*/ 958 w 1124"/>
                <a:gd name="T35" fmla="*/ 388 h 1139"/>
                <a:gd name="T36" fmla="*/ 1062 w 1124"/>
                <a:gd name="T37" fmla="*/ 217 h 1139"/>
                <a:gd name="T38" fmla="*/ 865 w 1124"/>
                <a:gd name="T39" fmla="*/ 144 h 1139"/>
                <a:gd name="T40" fmla="*/ 668 w 1124"/>
                <a:gd name="T41" fmla="*/ 220 h 1139"/>
                <a:gd name="T42" fmla="*/ 517 w 1124"/>
                <a:gd name="T43" fmla="*/ 92 h 1139"/>
                <a:gd name="T44" fmla="*/ 340 w 1124"/>
                <a:gd name="T45" fmla="*/ 127 h 1139"/>
                <a:gd name="T46" fmla="*/ 407 w 1124"/>
                <a:gd name="T47" fmla="*/ 305 h 1139"/>
                <a:gd name="T48" fmla="*/ 466 w 1124"/>
                <a:gd name="T49" fmla="*/ 458 h 1139"/>
                <a:gd name="T50" fmla="*/ 258 w 1124"/>
                <a:gd name="T51" fmla="*/ 405 h 1139"/>
                <a:gd name="T52" fmla="*/ 79 w 1124"/>
                <a:gd name="T53" fmla="*/ 349 h 1139"/>
                <a:gd name="T54" fmla="*/ 0 w 1124"/>
                <a:gd name="T55" fmla="*/ 541 h 1139"/>
                <a:gd name="T56" fmla="*/ 13 w 1124"/>
                <a:gd name="T57" fmla="*/ 556 h 1139"/>
                <a:gd name="T58" fmla="*/ 14 w 1124"/>
                <a:gd name="T59" fmla="*/ 558 h 1139"/>
                <a:gd name="T60" fmla="*/ 58 w 1124"/>
                <a:gd name="T61" fmla="*/ 571 h 1139"/>
                <a:gd name="T62" fmla="*/ 155 w 1124"/>
                <a:gd name="T63" fmla="*/ 604 h 1139"/>
                <a:gd name="T64" fmla="*/ 163 w 1124"/>
                <a:gd name="T65" fmla="*/ 609 h 1139"/>
                <a:gd name="T66" fmla="*/ 229 w 1124"/>
                <a:gd name="T67" fmla="*/ 663 h 1139"/>
                <a:gd name="T68" fmla="*/ 274 w 1124"/>
                <a:gd name="T69" fmla="*/ 754 h 1139"/>
                <a:gd name="T70" fmla="*/ 235 w 1124"/>
                <a:gd name="T71" fmla="*/ 822 h 1139"/>
                <a:gd name="T72" fmla="*/ 138 w 1124"/>
                <a:gd name="T73" fmla="*/ 867 h 1139"/>
                <a:gd name="T74" fmla="*/ 128 w 1124"/>
                <a:gd name="T75" fmla="*/ 869 h 1139"/>
                <a:gd name="T76" fmla="*/ 123 w 1124"/>
                <a:gd name="T77" fmla="*/ 909 h 1139"/>
                <a:gd name="T78" fmla="*/ 155 w 1124"/>
                <a:gd name="T79" fmla="*/ 1006 h 1139"/>
                <a:gd name="T80" fmla="*/ 259 w 1124"/>
                <a:gd name="T81" fmla="*/ 1030 h 1139"/>
                <a:gd name="T82" fmla="*/ 288 w 1124"/>
                <a:gd name="T83" fmla="*/ 999 h 1139"/>
                <a:gd name="T84" fmla="*/ 302 w 1124"/>
                <a:gd name="T85" fmla="*/ 951 h 1139"/>
                <a:gd name="T86" fmla="*/ 308 w 1124"/>
                <a:gd name="T87" fmla="*/ 944 h 1139"/>
                <a:gd name="T88" fmla="*/ 309 w 1124"/>
                <a:gd name="T89" fmla="*/ 943 h 1139"/>
                <a:gd name="T90" fmla="*/ 417 w 1124"/>
                <a:gd name="T91" fmla="*/ 872 h 1139"/>
                <a:gd name="T92" fmla="*/ 479 w 1124"/>
                <a:gd name="T93" fmla="*/ 899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4" h="1139">
                  <a:moveTo>
                    <a:pt x="479" y="899"/>
                  </a:moveTo>
                  <a:cubicBezTo>
                    <a:pt x="540" y="960"/>
                    <a:pt x="579" y="1081"/>
                    <a:pt x="586" y="1139"/>
                  </a:cubicBezTo>
                  <a:cubicBezTo>
                    <a:pt x="591" y="1138"/>
                    <a:pt x="591" y="1138"/>
                    <a:pt x="591" y="1138"/>
                  </a:cubicBezTo>
                  <a:cubicBezTo>
                    <a:pt x="693" y="1105"/>
                    <a:pt x="764" y="1064"/>
                    <a:pt x="777" y="1031"/>
                  </a:cubicBezTo>
                  <a:cubicBezTo>
                    <a:pt x="790" y="999"/>
                    <a:pt x="782" y="961"/>
                    <a:pt x="757" y="936"/>
                  </a:cubicBezTo>
                  <a:cubicBezTo>
                    <a:pt x="740" y="919"/>
                    <a:pt x="717" y="910"/>
                    <a:pt x="692" y="910"/>
                  </a:cubicBezTo>
                  <a:cubicBezTo>
                    <a:pt x="668" y="911"/>
                    <a:pt x="646" y="902"/>
                    <a:pt x="629" y="885"/>
                  </a:cubicBezTo>
                  <a:cubicBezTo>
                    <a:pt x="629" y="885"/>
                    <a:pt x="629" y="885"/>
                    <a:pt x="629" y="885"/>
                  </a:cubicBezTo>
                  <a:cubicBezTo>
                    <a:pt x="585" y="841"/>
                    <a:pt x="580" y="747"/>
                    <a:pt x="642" y="676"/>
                  </a:cubicBezTo>
                  <a:cubicBezTo>
                    <a:pt x="663" y="653"/>
                    <a:pt x="691" y="640"/>
                    <a:pt x="724" y="639"/>
                  </a:cubicBezTo>
                  <a:cubicBezTo>
                    <a:pt x="762" y="638"/>
                    <a:pt x="802" y="653"/>
                    <a:pt x="829" y="679"/>
                  </a:cubicBezTo>
                  <a:cubicBezTo>
                    <a:pt x="851" y="702"/>
                    <a:pt x="860" y="730"/>
                    <a:pt x="853" y="756"/>
                  </a:cubicBezTo>
                  <a:cubicBezTo>
                    <a:pt x="852" y="763"/>
                    <a:pt x="852" y="772"/>
                    <a:pt x="864" y="784"/>
                  </a:cubicBezTo>
                  <a:cubicBezTo>
                    <a:pt x="877" y="797"/>
                    <a:pt x="900" y="807"/>
                    <a:pt x="916" y="815"/>
                  </a:cubicBezTo>
                  <a:cubicBezTo>
                    <a:pt x="919" y="816"/>
                    <a:pt x="922" y="817"/>
                    <a:pt x="924" y="818"/>
                  </a:cubicBezTo>
                  <a:cubicBezTo>
                    <a:pt x="944" y="821"/>
                    <a:pt x="1075" y="764"/>
                    <a:pt x="1123" y="578"/>
                  </a:cubicBezTo>
                  <a:cubicBezTo>
                    <a:pt x="1124" y="572"/>
                    <a:pt x="1124" y="572"/>
                    <a:pt x="1124" y="572"/>
                  </a:cubicBezTo>
                  <a:cubicBezTo>
                    <a:pt x="1075" y="541"/>
                    <a:pt x="946" y="453"/>
                    <a:pt x="958" y="388"/>
                  </a:cubicBezTo>
                  <a:cubicBezTo>
                    <a:pt x="983" y="259"/>
                    <a:pt x="1068" y="336"/>
                    <a:pt x="1062" y="217"/>
                  </a:cubicBezTo>
                  <a:cubicBezTo>
                    <a:pt x="1039" y="98"/>
                    <a:pt x="939" y="0"/>
                    <a:pt x="865" y="144"/>
                  </a:cubicBezTo>
                  <a:cubicBezTo>
                    <a:pt x="791" y="289"/>
                    <a:pt x="729" y="244"/>
                    <a:pt x="668" y="220"/>
                  </a:cubicBezTo>
                  <a:cubicBezTo>
                    <a:pt x="607" y="195"/>
                    <a:pt x="514" y="132"/>
                    <a:pt x="517" y="92"/>
                  </a:cubicBezTo>
                  <a:cubicBezTo>
                    <a:pt x="520" y="52"/>
                    <a:pt x="426" y="49"/>
                    <a:pt x="340" y="127"/>
                  </a:cubicBezTo>
                  <a:cubicBezTo>
                    <a:pt x="253" y="205"/>
                    <a:pt x="333" y="265"/>
                    <a:pt x="407" y="305"/>
                  </a:cubicBezTo>
                  <a:cubicBezTo>
                    <a:pt x="480" y="344"/>
                    <a:pt x="502" y="425"/>
                    <a:pt x="466" y="458"/>
                  </a:cubicBezTo>
                  <a:cubicBezTo>
                    <a:pt x="431" y="491"/>
                    <a:pt x="311" y="536"/>
                    <a:pt x="258" y="405"/>
                  </a:cubicBezTo>
                  <a:cubicBezTo>
                    <a:pt x="204" y="275"/>
                    <a:pt x="154" y="256"/>
                    <a:pt x="79" y="349"/>
                  </a:cubicBezTo>
                  <a:cubicBezTo>
                    <a:pt x="20" y="421"/>
                    <a:pt x="2" y="504"/>
                    <a:pt x="0" y="541"/>
                  </a:cubicBezTo>
                  <a:cubicBezTo>
                    <a:pt x="13" y="556"/>
                    <a:pt x="13" y="556"/>
                    <a:pt x="13" y="556"/>
                  </a:cubicBezTo>
                  <a:cubicBezTo>
                    <a:pt x="13" y="557"/>
                    <a:pt x="14" y="557"/>
                    <a:pt x="14" y="558"/>
                  </a:cubicBezTo>
                  <a:cubicBezTo>
                    <a:pt x="23" y="566"/>
                    <a:pt x="36" y="568"/>
                    <a:pt x="58" y="571"/>
                  </a:cubicBezTo>
                  <a:cubicBezTo>
                    <a:pt x="85" y="574"/>
                    <a:pt x="119" y="579"/>
                    <a:pt x="155" y="604"/>
                  </a:cubicBezTo>
                  <a:cubicBezTo>
                    <a:pt x="157" y="606"/>
                    <a:pt x="160" y="608"/>
                    <a:pt x="163" y="609"/>
                  </a:cubicBezTo>
                  <a:cubicBezTo>
                    <a:pt x="180" y="621"/>
                    <a:pt x="206" y="640"/>
                    <a:pt x="229" y="663"/>
                  </a:cubicBezTo>
                  <a:cubicBezTo>
                    <a:pt x="261" y="694"/>
                    <a:pt x="276" y="725"/>
                    <a:pt x="274" y="754"/>
                  </a:cubicBezTo>
                  <a:cubicBezTo>
                    <a:pt x="273" y="778"/>
                    <a:pt x="260" y="801"/>
                    <a:pt x="235" y="822"/>
                  </a:cubicBezTo>
                  <a:cubicBezTo>
                    <a:pt x="186" y="863"/>
                    <a:pt x="155" y="865"/>
                    <a:pt x="138" y="867"/>
                  </a:cubicBezTo>
                  <a:cubicBezTo>
                    <a:pt x="130" y="868"/>
                    <a:pt x="128" y="869"/>
                    <a:pt x="128" y="869"/>
                  </a:cubicBezTo>
                  <a:cubicBezTo>
                    <a:pt x="125" y="872"/>
                    <a:pt x="124" y="885"/>
                    <a:pt x="123" y="909"/>
                  </a:cubicBezTo>
                  <a:cubicBezTo>
                    <a:pt x="123" y="933"/>
                    <a:pt x="127" y="978"/>
                    <a:pt x="155" y="1006"/>
                  </a:cubicBezTo>
                  <a:cubicBezTo>
                    <a:pt x="178" y="1029"/>
                    <a:pt x="213" y="1037"/>
                    <a:pt x="259" y="1030"/>
                  </a:cubicBezTo>
                  <a:cubicBezTo>
                    <a:pt x="289" y="1025"/>
                    <a:pt x="289" y="1018"/>
                    <a:pt x="288" y="999"/>
                  </a:cubicBezTo>
                  <a:cubicBezTo>
                    <a:pt x="287" y="986"/>
                    <a:pt x="287" y="967"/>
                    <a:pt x="302" y="951"/>
                  </a:cubicBezTo>
                  <a:cubicBezTo>
                    <a:pt x="304" y="949"/>
                    <a:pt x="306" y="946"/>
                    <a:pt x="308" y="944"/>
                  </a:cubicBezTo>
                  <a:cubicBezTo>
                    <a:pt x="309" y="943"/>
                    <a:pt x="309" y="943"/>
                    <a:pt x="309" y="943"/>
                  </a:cubicBezTo>
                  <a:cubicBezTo>
                    <a:pt x="332" y="917"/>
                    <a:pt x="371" y="873"/>
                    <a:pt x="417" y="872"/>
                  </a:cubicBezTo>
                  <a:cubicBezTo>
                    <a:pt x="439" y="871"/>
                    <a:pt x="460" y="880"/>
                    <a:pt x="479" y="899"/>
                  </a:cubicBezTo>
                  <a:close/>
                </a:path>
              </a:pathLst>
            </a:custGeom>
            <a:solidFill>
              <a:schemeClr val="accent2"/>
            </a:solidFill>
            <a:ln>
              <a:noFill/>
            </a:ln>
            <a:scene3d>
              <a:camera prst="orthographicFront"/>
              <a:lightRig rig="threePt" dir="t"/>
            </a:scene3d>
            <a:sp3d>
              <a:bevelT/>
            </a:sp3d>
          </p:spPr>
          <p:txBody>
            <a:bodyPr vert="horz" wrap="square" lIns="51435" tIns="25718" rIns="51435" bIns="25718" numCol="1" anchor="t" anchorCtr="0" compatLnSpc="1">
              <a:prstTxWarp prst="textNoShape">
                <a:avLst/>
              </a:prstTxWarp>
            </a:bodyPr>
            <a:lstStyle/>
            <a:p>
              <a:endParaRPr lang="id-ID" sz="1013"/>
            </a:p>
          </p:txBody>
        </p:sp>
        <p:sp>
          <p:nvSpPr>
            <p:cNvPr id="15" name="Freeform 14"/>
            <p:cNvSpPr>
              <a:spLocks/>
            </p:cNvSpPr>
            <p:nvPr/>
          </p:nvSpPr>
          <p:spPr bwMode="auto">
            <a:xfrm rot="2700000">
              <a:off x="4111552" y="3403270"/>
              <a:ext cx="1608534" cy="1593056"/>
            </a:xfrm>
            <a:custGeom>
              <a:avLst/>
              <a:gdLst>
                <a:gd name="T0" fmla="*/ 210 w 1165"/>
                <a:gd name="T1" fmla="*/ 456 h 1154"/>
                <a:gd name="T2" fmla="*/ 11 w 1165"/>
                <a:gd name="T3" fmla="*/ 574 h 1154"/>
                <a:gd name="T4" fmla="*/ 114 w 1165"/>
                <a:gd name="T5" fmla="*/ 707 h 1154"/>
                <a:gd name="T6" fmla="*/ 199 w 1165"/>
                <a:gd name="T7" fmla="*/ 764 h 1154"/>
                <a:gd name="T8" fmla="*/ 265 w 1165"/>
                <a:gd name="T9" fmla="*/ 760 h 1154"/>
                <a:gd name="T10" fmla="*/ 285 w 1165"/>
                <a:gd name="T11" fmla="*/ 712 h 1154"/>
                <a:gd name="T12" fmla="*/ 332 w 1165"/>
                <a:gd name="T13" fmla="*/ 641 h 1154"/>
                <a:gd name="T14" fmla="*/ 420 w 1165"/>
                <a:gd name="T15" fmla="*/ 657 h 1154"/>
                <a:gd name="T16" fmla="*/ 474 w 1165"/>
                <a:gd name="T17" fmla="*/ 702 h 1154"/>
                <a:gd name="T18" fmla="*/ 521 w 1165"/>
                <a:gd name="T19" fmla="*/ 802 h 1154"/>
                <a:gd name="T20" fmla="*/ 469 w 1165"/>
                <a:gd name="T21" fmla="*/ 842 h 1154"/>
                <a:gd name="T22" fmla="*/ 406 w 1165"/>
                <a:gd name="T23" fmla="*/ 931 h 1154"/>
                <a:gd name="T24" fmla="*/ 516 w 1165"/>
                <a:gd name="T25" fmla="*/ 1091 h 1154"/>
                <a:gd name="T26" fmla="*/ 603 w 1165"/>
                <a:gd name="T27" fmla="*/ 1152 h 1154"/>
                <a:gd name="T28" fmla="*/ 610 w 1165"/>
                <a:gd name="T29" fmla="*/ 1154 h 1154"/>
                <a:gd name="T30" fmla="*/ 775 w 1165"/>
                <a:gd name="T31" fmla="*/ 1066 h 1154"/>
                <a:gd name="T32" fmla="*/ 790 w 1165"/>
                <a:gd name="T33" fmla="*/ 916 h 1154"/>
                <a:gd name="T34" fmla="*/ 668 w 1165"/>
                <a:gd name="T35" fmla="*/ 813 h 1154"/>
                <a:gd name="T36" fmla="*/ 778 w 1165"/>
                <a:gd name="T37" fmla="*/ 676 h 1154"/>
                <a:gd name="T38" fmla="*/ 841 w 1165"/>
                <a:gd name="T39" fmla="*/ 728 h 1154"/>
                <a:gd name="T40" fmla="*/ 900 w 1165"/>
                <a:gd name="T41" fmla="*/ 812 h 1154"/>
                <a:gd name="T42" fmla="*/ 1165 w 1165"/>
                <a:gd name="T43" fmla="*/ 600 h 1154"/>
                <a:gd name="T44" fmla="*/ 996 w 1165"/>
                <a:gd name="T45" fmla="*/ 390 h 1154"/>
                <a:gd name="T46" fmla="*/ 824 w 1165"/>
                <a:gd name="T47" fmla="*/ 447 h 1154"/>
                <a:gd name="T48" fmla="*/ 649 w 1165"/>
                <a:gd name="T49" fmla="*/ 407 h 1154"/>
                <a:gd name="T50" fmla="*/ 640 w 1165"/>
                <a:gd name="T51" fmla="*/ 309 h 1154"/>
                <a:gd name="T52" fmla="*/ 754 w 1165"/>
                <a:gd name="T53" fmla="*/ 159 h 1154"/>
                <a:gd name="T54" fmla="*/ 556 w 1165"/>
                <a:gd name="T55" fmla="*/ 0 h 1154"/>
                <a:gd name="T56" fmla="*/ 330 w 1165"/>
                <a:gd name="T57" fmla="*/ 254 h 1154"/>
                <a:gd name="T58" fmla="*/ 248 w 1165"/>
                <a:gd name="T59" fmla="*/ 168 h 1154"/>
                <a:gd name="T60" fmla="*/ 71 w 1165"/>
                <a:gd name="T61" fmla="*/ 107 h 1154"/>
                <a:gd name="T62" fmla="*/ 106 w 1165"/>
                <a:gd name="T63" fmla="*/ 307 h 1154"/>
                <a:gd name="T64" fmla="*/ 210 w 1165"/>
                <a:gd name="T65" fmla="*/ 456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5" h="1154">
                  <a:moveTo>
                    <a:pt x="210" y="456"/>
                  </a:moveTo>
                  <a:cubicBezTo>
                    <a:pt x="187" y="512"/>
                    <a:pt x="61" y="558"/>
                    <a:pt x="11" y="574"/>
                  </a:cubicBezTo>
                  <a:cubicBezTo>
                    <a:pt x="20" y="589"/>
                    <a:pt x="63" y="656"/>
                    <a:pt x="114" y="707"/>
                  </a:cubicBezTo>
                  <a:cubicBezTo>
                    <a:pt x="146" y="739"/>
                    <a:pt x="175" y="758"/>
                    <a:pt x="199" y="764"/>
                  </a:cubicBezTo>
                  <a:cubicBezTo>
                    <a:pt x="230" y="771"/>
                    <a:pt x="252" y="769"/>
                    <a:pt x="265" y="760"/>
                  </a:cubicBezTo>
                  <a:cubicBezTo>
                    <a:pt x="280" y="750"/>
                    <a:pt x="283" y="730"/>
                    <a:pt x="285" y="712"/>
                  </a:cubicBezTo>
                  <a:cubicBezTo>
                    <a:pt x="288" y="687"/>
                    <a:pt x="304" y="654"/>
                    <a:pt x="332" y="641"/>
                  </a:cubicBezTo>
                  <a:cubicBezTo>
                    <a:pt x="350" y="633"/>
                    <a:pt x="380" y="629"/>
                    <a:pt x="420" y="657"/>
                  </a:cubicBezTo>
                  <a:cubicBezTo>
                    <a:pt x="440" y="671"/>
                    <a:pt x="459" y="687"/>
                    <a:pt x="474" y="702"/>
                  </a:cubicBezTo>
                  <a:cubicBezTo>
                    <a:pt x="501" y="729"/>
                    <a:pt x="530" y="768"/>
                    <a:pt x="521" y="802"/>
                  </a:cubicBezTo>
                  <a:cubicBezTo>
                    <a:pt x="515" y="822"/>
                    <a:pt x="498" y="835"/>
                    <a:pt x="469" y="842"/>
                  </a:cubicBezTo>
                  <a:cubicBezTo>
                    <a:pt x="394" y="860"/>
                    <a:pt x="400" y="895"/>
                    <a:pt x="406" y="931"/>
                  </a:cubicBezTo>
                  <a:cubicBezTo>
                    <a:pt x="409" y="952"/>
                    <a:pt x="457" y="1032"/>
                    <a:pt x="516" y="1091"/>
                  </a:cubicBezTo>
                  <a:cubicBezTo>
                    <a:pt x="547" y="1122"/>
                    <a:pt x="577" y="1143"/>
                    <a:pt x="603" y="1152"/>
                  </a:cubicBezTo>
                  <a:cubicBezTo>
                    <a:pt x="610" y="1154"/>
                    <a:pt x="610" y="1154"/>
                    <a:pt x="610" y="1154"/>
                  </a:cubicBezTo>
                  <a:cubicBezTo>
                    <a:pt x="673" y="1130"/>
                    <a:pt x="748" y="1084"/>
                    <a:pt x="775" y="1066"/>
                  </a:cubicBezTo>
                  <a:cubicBezTo>
                    <a:pt x="808" y="1044"/>
                    <a:pt x="849" y="1009"/>
                    <a:pt x="790" y="916"/>
                  </a:cubicBezTo>
                  <a:cubicBezTo>
                    <a:pt x="731" y="823"/>
                    <a:pt x="684" y="879"/>
                    <a:pt x="668" y="813"/>
                  </a:cubicBezTo>
                  <a:cubicBezTo>
                    <a:pt x="653" y="748"/>
                    <a:pt x="722" y="687"/>
                    <a:pt x="778" y="676"/>
                  </a:cubicBezTo>
                  <a:cubicBezTo>
                    <a:pt x="834" y="665"/>
                    <a:pt x="837" y="696"/>
                    <a:pt x="841" y="728"/>
                  </a:cubicBezTo>
                  <a:cubicBezTo>
                    <a:pt x="845" y="760"/>
                    <a:pt x="865" y="790"/>
                    <a:pt x="900" y="812"/>
                  </a:cubicBezTo>
                  <a:cubicBezTo>
                    <a:pt x="1017" y="862"/>
                    <a:pt x="1109" y="740"/>
                    <a:pt x="1165" y="600"/>
                  </a:cubicBezTo>
                  <a:cubicBezTo>
                    <a:pt x="1162" y="575"/>
                    <a:pt x="1072" y="454"/>
                    <a:pt x="996" y="390"/>
                  </a:cubicBezTo>
                  <a:cubicBezTo>
                    <a:pt x="921" y="325"/>
                    <a:pt x="856" y="359"/>
                    <a:pt x="824" y="447"/>
                  </a:cubicBezTo>
                  <a:cubicBezTo>
                    <a:pt x="792" y="536"/>
                    <a:pt x="673" y="428"/>
                    <a:pt x="649" y="407"/>
                  </a:cubicBezTo>
                  <a:cubicBezTo>
                    <a:pt x="625" y="386"/>
                    <a:pt x="588" y="318"/>
                    <a:pt x="640" y="309"/>
                  </a:cubicBezTo>
                  <a:cubicBezTo>
                    <a:pt x="692" y="299"/>
                    <a:pt x="783" y="233"/>
                    <a:pt x="754" y="159"/>
                  </a:cubicBezTo>
                  <a:cubicBezTo>
                    <a:pt x="724" y="84"/>
                    <a:pt x="650" y="49"/>
                    <a:pt x="556" y="0"/>
                  </a:cubicBezTo>
                  <a:cubicBezTo>
                    <a:pt x="504" y="201"/>
                    <a:pt x="357" y="266"/>
                    <a:pt x="330" y="254"/>
                  </a:cubicBezTo>
                  <a:cubicBezTo>
                    <a:pt x="304" y="241"/>
                    <a:pt x="238" y="217"/>
                    <a:pt x="248" y="168"/>
                  </a:cubicBezTo>
                  <a:cubicBezTo>
                    <a:pt x="266" y="100"/>
                    <a:pt x="133" y="37"/>
                    <a:pt x="71" y="107"/>
                  </a:cubicBezTo>
                  <a:cubicBezTo>
                    <a:pt x="0" y="187"/>
                    <a:pt x="26" y="309"/>
                    <a:pt x="106" y="307"/>
                  </a:cubicBezTo>
                  <a:cubicBezTo>
                    <a:pt x="186" y="306"/>
                    <a:pt x="238" y="386"/>
                    <a:pt x="210" y="456"/>
                  </a:cubicBezTo>
                  <a:close/>
                </a:path>
              </a:pathLst>
            </a:custGeom>
            <a:solidFill>
              <a:schemeClr val="accent5"/>
            </a:solidFill>
            <a:ln>
              <a:noFill/>
            </a:ln>
            <a:scene3d>
              <a:camera prst="orthographicFront"/>
              <a:lightRig rig="threePt" dir="t"/>
            </a:scene3d>
            <a:sp3d>
              <a:bevelT/>
            </a:sp3d>
          </p:spPr>
          <p:txBody>
            <a:bodyPr vert="horz" wrap="square" lIns="51435" tIns="25718" rIns="51435" bIns="25718" numCol="1" anchor="t" anchorCtr="0" compatLnSpc="1">
              <a:prstTxWarp prst="textNoShape">
                <a:avLst/>
              </a:prstTxWarp>
            </a:bodyPr>
            <a:lstStyle/>
            <a:p>
              <a:endParaRPr lang="id-ID" sz="1013"/>
            </a:p>
          </p:txBody>
        </p:sp>
        <p:sp>
          <p:nvSpPr>
            <p:cNvPr id="16" name="Freeform 12"/>
            <p:cNvSpPr>
              <a:spLocks/>
            </p:cNvSpPr>
            <p:nvPr/>
          </p:nvSpPr>
          <p:spPr bwMode="auto">
            <a:xfrm rot="2700000">
              <a:off x="2982926" y="3423650"/>
              <a:ext cx="1620440" cy="1591866"/>
            </a:xfrm>
            <a:custGeom>
              <a:avLst/>
              <a:gdLst>
                <a:gd name="T0" fmla="*/ 1103 w 1174"/>
                <a:gd name="T1" fmla="*/ 1014 h 1154"/>
                <a:gd name="T2" fmla="*/ 1106 w 1174"/>
                <a:gd name="T3" fmla="*/ 878 h 1154"/>
                <a:gd name="T4" fmla="*/ 1057 w 1174"/>
                <a:gd name="T5" fmla="*/ 843 h 1154"/>
                <a:gd name="T6" fmla="*/ 1023 w 1174"/>
                <a:gd name="T7" fmla="*/ 815 h 1154"/>
                <a:gd name="T8" fmla="*/ 990 w 1174"/>
                <a:gd name="T9" fmla="*/ 728 h 1154"/>
                <a:gd name="T10" fmla="*/ 1170 w 1174"/>
                <a:gd name="T11" fmla="*/ 590 h 1154"/>
                <a:gd name="T12" fmla="*/ 1174 w 1174"/>
                <a:gd name="T13" fmla="*/ 589 h 1154"/>
                <a:gd name="T14" fmla="*/ 1167 w 1174"/>
                <a:gd name="T15" fmla="*/ 586 h 1154"/>
                <a:gd name="T16" fmla="*/ 1072 w 1174"/>
                <a:gd name="T17" fmla="*/ 520 h 1154"/>
                <a:gd name="T18" fmla="*/ 956 w 1174"/>
                <a:gd name="T19" fmla="*/ 350 h 1154"/>
                <a:gd name="T20" fmla="*/ 1034 w 1174"/>
                <a:gd name="T21" fmla="*/ 238 h 1154"/>
                <a:gd name="T22" fmla="*/ 1071 w 1174"/>
                <a:gd name="T23" fmla="*/ 211 h 1154"/>
                <a:gd name="T24" fmla="*/ 1030 w 1174"/>
                <a:gd name="T25" fmla="*/ 132 h 1154"/>
                <a:gd name="T26" fmla="*/ 979 w 1174"/>
                <a:gd name="T27" fmla="*/ 89 h 1154"/>
                <a:gd name="T28" fmla="*/ 910 w 1174"/>
                <a:gd name="T29" fmla="*/ 74 h 1154"/>
                <a:gd name="T30" fmla="*/ 875 w 1174"/>
                <a:gd name="T31" fmla="*/ 129 h 1154"/>
                <a:gd name="T32" fmla="*/ 847 w 1174"/>
                <a:gd name="T33" fmla="*/ 191 h 1154"/>
                <a:gd name="T34" fmla="*/ 765 w 1174"/>
                <a:gd name="T35" fmla="*/ 198 h 1154"/>
                <a:gd name="T36" fmla="*/ 670 w 1174"/>
                <a:gd name="T37" fmla="*/ 136 h 1154"/>
                <a:gd name="T38" fmla="*/ 565 w 1174"/>
                <a:gd name="T39" fmla="*/ 0 h 1154"/>
                <a:gd name="T40" fmla="*/ 501 w 1174"/>
                <a:gd name="T41" fmla="*/ 48 h 1154"/>
                <a:gd name="T42" fmla="*/ 384 w 1174"/>
                <a:gd name="T43" fmla="*/ 224 h 1154"/>
                <a:gd name="T44" fmla="*/ 410 w 1174"/>
                <a:gd name="T45" fmla="*/ 301 h 1154"/>
                <a:gd name="T46" fmla="*/ 464 w 1174"/>
                <a:gd name="T47" fmla="*/ 324 h 1154"/>
                <a:gd name="T48" fmla="*/ 465 w 1174"/>
                <a:gd name="T49" fmla="*/ 324 h 1154"/>
                <a:gd name="T50" fmla="*/ 480 w 1174"/>
                <a:gd name="T51" fmla="*/ 327 h 1154"/>
                <a:gd name="T52" fmla="*/ 493 w 1174"/>
                <a:gd name="T53" fmla="*/ 330 h 1154"/>
                <a:gd name="T54" fmla="*/ 494 w 1174"/>
                <a:gd name="T55" fmla="*/ 344 h 1154"/>
                <a:gd name="T56" fmla="*/ 385 w 1174"/>
                <a:gd name="T57" fmla="*/ 505 h 1154"/>
                <a:gd name="T58" fmla="*/ 299 w 1174"/>
                <a:gd name="T59" fmla="*/ 525 h 1154"/>
                <a:gd name="T60" fmla="*/ 280 w 1174"/>
                <a:gd name="T61" fmla="*/ 522 h 1154"/>
                <a:gd name="T62" fmla="*/ 283 w 1174"/>
                <a:gd name="T63" fmla="*/ 502 h 1154"/>
                <a:gd name="T64" fmla="*/ 255 w 1174"/>
                <a:gd name="T65" fmla="*/ 435 h 1154"/>
                <a:gd name="T66" fmla="*/ 196 w 1174"/>
                <a:gd name="T67" fmla="*/ 401 h 1154"/>
                <a:gd name="T68" fmla="*/ 85 w 1174"/>
                <a:gd name="T69" fmla="*/ 459 h 1154"/>
                <a:gd name="T70" fmla="*/ 4 w 1174"/>
                <a:gd name="T71" fmla="*/ 546 h 1154"/>
                <a:gd name="T72" fmla="*/ 3 w 1174"/>
                <a:gd name="T73" fmla="*/ 548 h 1154"/>
                <a:gd name="T74" fmla="*/ 0 w 1174"/>
                <a:gd name="T75" fmla="*/ 572 h 1154"/>
                <a:gd name="T76" fmla="*/ 13 w 1174"/>
                <a:gd name="T77" fmla="*/ 593 h 1154"/>
                <a:gd name="T78" fmla="*/ 135 w 1174"/>
                <a:gd name="T79" fmla="*/ 787 h 1154"/>
                <a:gd name="T80" fmla="*/ 145 w 1174"/>
                <a:gd name="T81" fmla="*/ 796 h 1154"/>
                <a:gd name="T82" fmla="*/ 258 w 1174"/>
                <a:gd name="T83" fmla="*/ 827 h 1154"/>
                <a:gd name="T84" fmla="*/ 327 w 1174"/>
                <a:gd name="T85" fmla="*/ 790 h 1154"/>
                <a:gd name="T86" fmla="*/ 335 w 1174"/>
                <a:gd name="T87" fmla="*/ 758 h 1154"/>
                <a:gd name="T88" fmla="*/ 378 w 1174"/>
                <a:gd name="T89" fmla="*/ 697 h 1154"/>
                <a:gd name="T90" fmla="*/ 379 w 1174"/>
                <a:gd name="T91" fmla="*/ 697 h 1154"/>
                <a:gd name="T92" fmla="*/ 380 w 1174"/>
                <a:gd name="T93" fmla="*/ 697 h 1154"/>
                <a:gd name="T94" fmla="*/ 498 w 1174"/>
                <a:gd name="T95" fmla="*/ 706 h 1154"/>
                <a:gd name="T96" fmla="*/ 537 w 1174"/>
                <a:gd name="T97" fmla="*/ 787 h 1154"/>
                <a:gd name="T98" fmla="*/ 487 w 1174"/>
                <a:gd name="T99" fmla="*/ 857 h 1154"/>
                <a:gd name="T100" fmla="*/ 392 w 1174"/>
                <a:gd name="T101" fmla="*/ 938 h 1154"/>
                <a:gd name="T102" fmla="*/ 418 w 1174"/>
                <a:gd name="T103" fmla="*/ 1056 h 1154"/>
                <a:gd name="T104" fmla="*/ 606 w 1174"/>
                <a:gd name="T105" fmla="*/ 1152 h 1154"/>
                <a:gd name="T106" fmla="*/ 615 w 1174"/>
                <a:gd name="T107" fmla="*/ 1154 h 1154"/>
                <a:gd name="T108" fmla="*/ 616 w 1174"/>
                <a:gd name="T109" fmla="*/ 1144 h 1154"/>
                <a:gd name="T110" fmla="*/ 759 w 1174"/>
                <a:gd name="T111" fmla="*/ 932 h 1154"/>
                <a:gd name="T112" fmla="*/ 815 w 1174"/>
                <a:gd name="T113" fmla="*/ 902 h 1154"/>
                <a:gd name="T114" fmla="*/ 882 w 1174"/>
                <a:gd name="T115" fmla="*/ 934 h 1154"/>
                <a:gd name="T116" fmla="*/ 915 w 1174"/>
                <a:gd name="T117" fmla="*/ 980 h 1154"/>
                <a:gd name="T118" fmla="*/ 938 w 1174"/>
                <a:gd name="T119" fmla="*/ 1020 h 1154"/>
                <a:gd name="T120" fmla="*/ 938 w 1174"/>
                <a:gd name="T121" fmla="*/ 1020 h 1154"/>
                <a:gd name="T122" fmla="*/ 1035 w 1174"/>
                <a:gd name="T123" fmla="*/ 1051 h 1154"/>
                <a:gd name="T124" fmla="*/ 1103 w 1174"/>
                <a:gd name="T125" fmla="*/ 1014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4" h="1154">
                  <a:moveTo>
                    <a:pt x="1103" y="1014"/>
                  </a:moveTo>
                  <a:cubicBezTo>
                    <a:pt x="1130" y="971"/>
                    <a:pt x="1152" y="925"/>
                    <a:pt x="1106" y="878"/>
                  </a:cubicBezTo>
                  <a:cubicBezTo>
                    <a:pt x="1094" y="866"/>
                    <a:pt x="1078" y="855"/>
                    <a:pt x="1057" y="843"/>
                  </a:cubicBezTo>
                  <a:cubicBezTo>
                    <a:pt x="1044" y="834"/>
                    <a:pt x="1032" y="824"/>
                    <a:pt x="1023" y="815"/>
                  </a:cubicBezTo>
                  <a:cubicBezTo>
                    <a:pt x="994" y="786"/>
                    <a:pt x="983" y="757"/>
                    <a:pt x="990" y="728"/>
                  </a:cubicBezTo>
                  <a:cubicBezTo>
                    <a:pt x="1006" y="663"/>
                    <a:pt x="1109" y="609"/>
                    <a:pt x="1170" y="590"/>
                  </a:cubicBezTo>
                  <a:cubicBezTo>
                    <a:pt x="1174" y="589"/>
                    <a:pt x="1174" y="589"/>
                    <a:pt x="1174" y="589"/>
                  </a:cubicBezTo>
                  <a:cubicBezTo>
                    <a:pt x="1167" y="586"/>
                    <a:pt x="1167" y="586"/>
                    <a:pt x="1167" y="586"/>
                  </a:cubicBezTo>
                  <a:cubicBezTo>
                    <a:pt x="1138" y="576"/>
                    <a:pt x="1105" y="554"/>
                    <a:pt x="1072" y="520"/>
                  </a:cubicBezTo>
                  <a:cubicBezTo>
                    <a:pt x="1015" y="463"/>
                    <a:pt x="961" y="379"/>
                    <a:pt x="956" y="350"/>
                  </a:cubicBezTo>
                  <a:cubicBezTo>
                    <a:pt x="950" y="312"/>
                    <a:pt x="942" y="260"/>
                    <a:pt x="1034" y="238"/>
                  </a:cubicBezTo>
                  <a:cubicBezTo>
                    <a:pt x="1066" y="230"/>
                    <a:pt x="1070" y="216"/>
                    <a:pt x="1071" y="211"/>
                  </a:cubicBezTo>
                  <a:cubicBezTo>
                    <a:pt x="1077" y="192"/>
                    <a:pt x="1062" y="163"/>
                    <a:pt x="1030" y="132"/>
                  </a:cubicBezTo>
                  <a:cubicBezTo>
                    <a:pt x="1015" y="117"/>
                    <a:pt x="997" y="102"/>
                    <a:pt x="979" y="89"/>
                  </a:cubicBezTo>
                  <a:cubicBezTo>
                    <a:pt x="953" y="71"/>
                    <a:pt x="929" y="66"/>
                    <a:pt x="910" y="74"/>
                  </a:cubicBezTo>
                  <a:cubicBezTo>
                    <a:pt x="890" y="83"/>
                    <a:pt x="877" y="109"/>
                    <a:pt x="875" y="129"/>
                  </a:cubicBezTo>
                  <a:cubicBezTo>
                    <a:pt x="873" y="145"/>
                    <a:pt x="870" y="175"/>
                    <a:pt x="847" y="191"/>
                  </a:cubicBezTo>
                  <a:cubicBezTo>
                    <a:pt x="829" y="204"/>
                    <a:pt x="802" y="207"/>
                    <a:pt x="765" y="198"/>
                  </a:cubicBezTo>
                  <a:cubicBezTo>
                    <a:pt x="736" y="192"/>
                    <a:pt x="705" y="172"/>
                    <a:pt x="670" y="136"/>
                  </a:cubicBezTo>
                  <a:cubicBezTo>
                    <a:pt x="619" y="85"/>
                    <a:pt x="577" y="21"/>
                    <a:pt x="565" y="0"/>
                  </a:cubicBezTo>
                  <a:cubicBezTo>
                    <a:pt x="545" y="18"/>
                    <a:pt x="521" y="34"/>
                    <a:pt x="501" y="48"/>
                  </a:cubicBezTo>
                  <a:cubicBezTo>
                    <a:pt x="438" y="90"/>
                    <a:pt x="380" y="129"/>
                    <a:pt x="384" y="224"/>
                  </a:cubicBezTo>
                  <a:cubicBezTo>
                    <a:pt x="386" y="260"/>
                    <a:pt x="394" y="285"/>
                    <a:pt x="410" y="301"/>
                  </a:cubicBezTo>
                  <a:cubicBezTo>
                    <a:pt x="426" y="317"/>
                    <a:pt x="447" y="321"/>
                    <a:pt x="464" y="324"/>
                  </a:cubicBezTo>
                  <a:cubicBezTo>
                    <a:pt x="465" y="324"/>
                    <a:pt x="465" y="324"/>
                    <a:pt x="465" y="324"/>
                  </a:cubicBezTo>
                  <a:cubicBezTo>
                    <a:pt x="471" y="325"/>
                    <a:pt x="476" y="326"/>
                    <a:pt x="480" y="327"/>
                  </a:cubicBezTo>
                  <a:cubicBezTo>
                    <a:pt x="493" y="330"/>
                    <a:pt x="493" y="330"/>
                    <a:pt x="493" y="330"/>
                  </a:cubicBezTo>
                  <a:cubicBezTo>
                    <a:pt x="494" y="344"/>
                    <a:pt x="494" y="344"/>
                    <a:pt x="494" y="344"/>
                  </a:cubicBezTo>
                  <a:cubicBezTo>
                    <a:pt x="504" y="440"/>
                    <a:pt x="414" y="491"/>
                    <a:pt x="385" y="505"/>
                  </a:cubicBezTo>
                  <a:cubicBezTo>
                    <a:pt x="348" y="522"/>
                    <a:pt x="315" y="528"/>
                    <a:pt x="299" y="525"/>
                  </a:cubicBezTo>
                  <a:cubicBezTo>
                    <a:pt x="280" y="522"/>
                    <a:pt x="280" y="522"/>
                    <a:pt x="280" y="522"/>
                  </a:cubicBezTo>
                  <a:cubicBezTo>
                    <a:pt x="283" y="502"/>
                    <a:pt x="283" y="502"/>
                    <a:pt x="283" y="502"/>
                  </a:cubicBezTo>
                  <a:cubicBezTo>
                    <a:pt x="286" y="481"/>
                    <a:pt x="275" y="456"/>
                    <a:pt x="255" y="435"/>
                  </a:cubicBezTo>
                  <a:cubicBezTo>
                    <a:pt x="239" y="419"/>
                    <a:pt x="218" y="407"/>
                    <a:pt x="196" y="401"/>
                  </a:cubicBezTo>
                  <a:cubicBezTo>
                    <a:pt x="174" y="395"/>
                    <a:pt x="134" y="416"/>
                    <a:pt x="85" y="459"/>
                  </a:cubicBezTo>
                  <a:cubicBezTo>
                    <a:pt x="41" y="498"/>
                    <a:pt x="8" y="539"/>
                    <a:pt x="4" y="546"/>
                  </a:cubicBezTo>
                  <a:cubicBezTo>
                    <a:pt x="3" y="547"/>
                    <a:pt x="3" y="548"/>
                    <a:pt x="3" y="548"/>
                  </a:cubicBezTo>
                  <a:cubicBezTo>
                    <a:pt x="0" y="572"/>
                    <a:pt x="0" y="572"/>
                    <a:pt x="0" y="572"/>
                  </a:cubicBezTo>
                  <a:cubicBezTo>
                    <a:pt x="4" y="578"/>
                    <a:pt x="8" y="585"/>
                    <a:pt x="13" y="593"/>
                  </a:cubicBezTo>
                  <a:cubicBezTo>
                    <a:pt x="44" y="648"/>
                    <a:pt x="97" y="737"/>
                    <a:pt x="135" y="787"/>
                  </a:cubicBezTo>
                  <a:cubicBezTo>
                    <a:pt x="138" y="790"/>
                    <a:pt x="142" y="793"/>
                    <a:pt x="145" y="796"/>
                  </a:cubicBezTo>
                  <a:cubicBezTo>
                    <a:pt x="172" y="824"/>
                    <a:pt x="214" y="835"/>
                    <a:pt x="258" y="827"/>
                  </a:cubicBezTo>
                  <a:cubicBezTo>
                    <a:pt x="291" y="821"/>
                    <a:pt x="319" y="806"/>
                    <a:pt x="327" y="790"/>
                  </a:cubicBezTo>
                  <a:cubicBezTo>
                    <a:pt x="331" y="781"/>
                    <a:pt x="333" y="770"/>
                    <a:pt x="335" y="758"/>
                  </a:cubicBezTo>
                  <a:cubicBezTo>
                    <a:pt x="342" y="723"/>
                    <a:pt x="348" y="701"/>
                    <a:pt x="378" y="697"/>
                  </a:cubicBezTo>
                  <a:cubicBezTo>
                    <a:pt x="379" y="697"/>
                    <a:pt x="379" y="697"/>
                    <a:pt x="379" y="697"/>
                  </a:cubicBezTo>
                  <a:cubicBezTo>
                    <a:pt x="380" y="697"/>
                    <a:pt x="380" y="697"/>
                    <a:pt x="380" y="697"/>
                  </a:cubicBezTo>
                  <a:cubicBezTo>
                    <a:pt x="435" y="678"/>
                    <a:pt x="472" y="680"/>
                    <a:pt x="498" y="706"/>
                  </a:cubicBezTo>
                  <a:cubicBezTo>
                    <a:pt x="517" y="725"/>
                    <a:pt x="528" y="758"/>
                    <a:pt x="537" y="787"/>
                  </a:cubicBezTo>
                  <a:cubicBezTo>
                    <a:pt x="547" y="821"/>
                    <a:pt x="528" y="834"/>
                    <a:pt x="487" y="857"/>
                  </a:cubicBezTo>
                  <a:cubicBezTo>
                    <a:pt x="457" y="874"/>
                    <a:pt x="418" y="895"/>
                    <a:pt x="392" y="938"/>
                  </a:cubicBezTo>
                  <a:cubicBezTo>
                    <a:pt x="369" y="975"/>
                    <a:pt x="378" y="1016"/>
                    <a:pt x="418" y="1056"/>
                  </a:cubicBezTo>
                  <a:cubicBezTo>
                    <a:pt x="467" y="1105"/>
                    <a:pt x="552" y="1142"/>
                    <a:pt x="606" y="1152"/>
                  </a:cubicBezTo>
                  <a:cubicBezTo>
                    <a:pt x="615" y="1154"/>
                    <a:pt x="615" y="1154"/>
                    <a:pt x="615" y="1154"/>
                  </a:cubicBezTo>
                  <a:cubicBezTo>
                    <a:pt x="616" y="1144"/>
                    <a:pt x="616" y="1144"/>
                    <a:pt x="616" y="1144"/>
                  </a:cubicBezTo>
                  <a:cubicBezTo>
                    <a:pt x="617" y="1116"/>
                    <a:pt x="687" y="1012"/>
                    <a:pt x="759" y="932"/>
                  </a:cubicBezTo>
                  <a:cubicBezTo>
                    <a:pt x="777" y="912"/>
                    <a:pt x="796" y="902"/>
                    <a:pt x="815" y="902"/>
                  </a:cubicBezTo>
                  <a:cubicBezTo>
                    <a:pt x="842" y="901"/>
                    <a:pt x="866" y="919"/>
                    <a:pt x="882" y="934"/>
                  </a:cubicBezTo>
                  <a:cubicBezTo>
                    <a:pt x="895" y="947"/>
                    <a:pt x="907" y="963"/>
                    <a:pt x="915" y="980"/>
                  </a:cubicBezTo>
                  <a:cubicBezTo>
                    <a:pt x="919" y="995"/>
                    <a:pt x="926" y="1009"/>
                    <a:pt x="938" y="1020"/>
                  </a:cubicBezTo>
                  <a:cubicBezTo>
                    <a:pt x="938" y="1020"/>
                    <a:pt x="938" y="1020"/>
                    <a:pt x="938" y="1020"/>
                  </a:cubicBezTo>
                  <a:cubicBezTo>
                    <a:pt x="961" y="1043"/>
                    <a:pt x="998" y="1055"/>
                    <a:pt x="1035" y="1051"/>
                  </a:cubicBezTo>
                  <a:cubicBezTo>
                    <a:pt x="1065" y="1047"/>
                    <a:pt x="1090" y="1034"/>
                    <a:pt x="1103" y="1014"/>
                  </a:cubicBezTo>
                  <a:close/>
                </a:path>
              </a:pathLst>
            </a:custGeom>
            <a:solidFill>
              <a:schemeClr val="accent4"/>
            </a:solidFill>
            <a:ln>
              <a:noFill/>
            </a:ln>
            <a:scene3d>
              <a:camera prst="orthographicFront"/>
              <a:lightRig rig="threePt" dir="t"/>
            </a:scene3d>
            <a:sp3d>
              <a:bevelT/>
            </a:sp3d>
          </p:spPr>
          <p:txBody>
            <a:bodyPr vert="horz" wrap="square" lIns="51435" tIns="25718" rIns="51435" bIns="25718" numCol="1" anchor="t" anchorCtr="0" compatLnSpc="1">
              <a:prstTxWarp prst="textNoShape">
                <a:avLst/>
              </a:prstTxWarp>
            </a:bodyPr>
            <a:lstStyle/>
            <a:p>
              <a:endParaRPr lang="id-ID" sz="1013"/>
            </a:p>
          </p:txBody>
        </p:sp>
      </p:grpSp>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2369" y="3025180"/>
            <a:ext cx="228600" cy="228600"/>
          </a:xfrm>
          <a:prstGeom prst="rect">
            <a:avLst/>
          </a:prstGeom>
        </p:spPr>
      </p:pic>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7776" y="4300848"/>
            <a:ext cx="228600" cy="228600"/>
          </a:xfrm>
          <a:prstGeom prst="rect">
            <a:avLst/>
          </a:prstGeom>
        </p:spPr>
      </p:pic>
      <p:pic>
        <p:nvPicPr>
          <p:cNvPr id="20" name="Picture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4321" y="4363703"/>
            <a:ext cx="228600" cy="228600"/>
          </a:xfrm>
          <a:prstGeom prst="rect">
            <a:avLst/>
          </a:prstGeom>
        </p:spPr>
      </p:pic>
      <p:sp>
        <p:nvSpPr>
          <p:cNvPr id="21" name="Rectangle 20"/>
          <p:cNvSpPr/>
          <p:nvPr/>
        </p:nvSpPr>
        <p:spPr>
          <a:xfrm>
            <a:off x="-126909" y="2557868"/>
            <a:ext cx="3128578" cy="1107996"/>
          </a:xfrm>
          <a:prstGeom prst="rect">
            <a:avLst/>
          </a:prstGeom>
        </p:spPr>
        <p:txBody>
          <a:bodyPr wrap="square">
            <a:spAutoFit/>
          </a:bodyPr>
          <a:lstStyle/>
          <a:p>
            <a:pPr algn="r"/>
            <a:r>
              <a:rPr lang="en-US" sz="1100" dirty="0">
                <a:solidFill>
                  <a:schemeClr val="tx2">
                    <a:lumMod val="50000"/>
                  </a:schemeClr>
                </a:solidFill>
                <a:effectLst>
                  <a:glow rad="228600">
                    <a:schemeClr val="accent1">
                      <a:satMod val="175000"/>
                      <a:alpha val="40000"/>
                    </a:schemeClr>
                  </a:glow>
                </a:effectLst>
              </a:rPr>
              <a:t>It’s okay to ask for help</a:t>
            </a:r>
          </a:p>
          <a:p>
            <a:pPr algn="r"/>
            <a:r>
              <a:rPr lang="en-US" sz="1100" dirty="0">
                <a:solidFill>
                  <a:schemeClr val="tx2">
                    <a:lumMod val="50000"/>
                  </a:schemeClr>
                </a:solidFill>
              </a:rPr>
              <a:t>Talk to friends or family. </a:t>
            </a:r>
          </a:p>
          <a:p>
            <a:pPr algn="r"/>
            <a:r>
              <a:rPr lang="en-US" sz="1100" dirty="0">
                <a:solidFill>
                  <a:schemeClr val="tx2">
                    <a:lumMod val="50000"/>
                  </a:schemeClr>
                </a:solidFill>
              </a:rPr>
              <a:t>Get professional support and advice. </a:t>
            </a:r>
          </a:p>
          <a:p>
            <a:pPr algn="r"/>
            <a:r>
              <a:rPr lang="en-US" sz="1100" dirty="0">
                <a:solidFill>
                  <a:schemeClr val="tx2">
                    <a:lumMod val="50000"/>
                  </a:schemeClr>
                </a:solidFill>
              </a:rPr>
              <a:t>Consider taking a support person to meetings</a:t>
            </a:r>
          </a:p>
          <a:p>
            <a:pPr algn="r"/>
            <a:r>
              <a:rPr lang="en-US" sz="1100" dirty="0">
                <a:solidFill>
                  <a:schemeClr val="tx2">
                    <a:lumMod val="50000"/>
                  </a:schemeClr>
                </a:solidFill>
              </a:rPr>
              <a:t>Use the Employee Assistance programme (EAP) or similar services </a:t>
            </a:r>
          </a:p>
        </p:txBody>
      </p:sp>
      <p:sp>
        <p:nvSpPr>
          <p:cNvPr id="22" name="TextBox 21"/>
          <p:cNvSpPr txBox="1"/>
          <p:nvPr/>
        </p:nvSpPr>
        <p:spPr>
          <a:xfrm>
            <a:off x="1075828" y="2300671"/>
            <a:ext cx="1910609" cy="369332"/>
          </a:xfrm>
          <a:prstGeom prst="rect">
            <a:avLst/>
          </a:prstGeom>
          <a:noFill/>
        </p:spPr>
        <p:txBody>
          <a:bodyPr wrap="square" rtlCol="0">
            <a:spAutoFit/>
          </a:bodyPr>
          <a:lstStyle/>
          <a:p>
            <a:pPr algn="r"/>
            <a:r>
              <a:rPr lang="en-US" dirty="0">
                <a:solidFill>
                  <a:schemeClr val="tx2">
                    <a:lumMod val="50000"/>
                  </a:schemeClr>
                </a:solidFill>
                <a:latin typeface="Bebas Neue" panose="020B0606020202050201" pitchFamily="34" charset="0"/>
              </a:rPr>
              <a:t>Get support</a:t>
            </a:r>
          </a:p>
        </p:txBody>
      </p:sp>
      <p:sp>
        <p:nvSpPr>
          <p:cNvPr id="23" name="Rectangle 22"/>
          <p:cNvSpPr/>
          <p:nvPr/>
        </p:nvSpPr>
        <p:spPr>
          <a:xfrm>
            <a:off x="0" y="4340736"/>
            <a:ext cx="3028950" cy="769441"/>
          </a:xfrm>
          <a:prstGeom prst="rect">
            <a:avLst/>
          </a:prstGeom>
        </p:spPr>
        <p:txBody>
          <a:bodyPr wrap="square">
            <a:spAutoFit/>
          </a:bodyPr>
          <a:lstStyle/>
          <a:p>
            <a:pPr algn="r"/>
            <a:r>
              <a:rPr lang="en-US" sz="1100" dirty="0">
                <a:solidFill>
                  <a:schemeClr val="tx2">
                    <a:lumMod val="50000"/>
                  </a:schemeClr>
                </a:solidFill>
              </a:rPr>
              <a:t>Once you have agreed to a plan </a:t>
            </a:r>
            <a:r>
              <a:rPr lang="en-US" sz="1100" dirty="0">
                <a:solidFill>
                  <a:schemeClr val="tx2">
                    <a:lumMod val="50000"/>
                  </a:schemeClr>
                </a:solidFill>
                <a:effectLst>
                  <a:glow rad="228600">
                    <a:schemeClr val="accent4">
                      <a:satMod val="175000"/>
                      <a:alpha val="40000"/>
                    </a:schemeClr>
                  </a:glow>
                </a:effectLst>
              </a:rPr>
              <a:t>focus on the goals </a:t>
            </a:r>
            <a:r>
              <a:rPr lang="en-US" sz="1100" dirty="0">
                <a:solidFill>
                  <a:schemeClr val="tx2">
                    <a:lumMod val="50000"/>
                  </a:schemeClr>
                </a:solidFill>
              </a:rPr>
              <a:t>and how to achieve them. </a:t>
            </a:r>
          </a:p>
          <a:p>
            <a:pPr algn="r"/>
            <a:r>
              <a:rPr lang="en-US" sz="1100" dirty="0">
                <a:solidFill>
                  <a:schemeClr val="tx2">
                    <a:lumMod val="50000"/>
                  </a:schemeClr>
                </a:solidFill>
              </a:rPr>
              <a:t>If you are struggling to meet them, keep your employer informed.</a:t>
            </a:r>
          </a:p>
        </p:txBody>
      </p:sp>
      <p:sp>
        <p:nvSpPr>
          <p:cNvPr id="24" name="TextBox 23"/>
          <p:cNvSpPr txBox="1"/>
          <p:nvPr/>
        </p:nvSpPr>
        <p:spPr>
          <a:xfrm>
            <a:off x="163237" y="4030728"/>
            <a:ext cx="2838432" cy="369332"/>
          </a:xfrm>
          <a:prstGeom prst="rect">
            <a:avLst/>
          </a:prstGeom>
          <a:noFill/>
        </p:spPr>
        <p:txBody>
          <a:bodyPr wrap="square" rtlCol="0">
            <a:spAutoFit/>
          </a:bodyPr>
          <a:lstStyle/>
          <a:p>
            <a:pPr algn="r"/>
            <a:r>
              <a:rPr lang="en-US" dirty="0">
                <a:solidFill>
                  <a:schemeClr val="tx2">
                    <a:lumMod val="50000"/>
                  </a:schemeClr>
                </a:solidFill>
                <a:latin typeface="Bebas Neue" panose="020B0606020202050201" pitchFamily="34" charset="0"/>
              </a:rPr>
              <a:t>Stick to the agreed plan</a:t>
            </a:r>
          </a:p>
        </p:txBody>
      </p:sp>
      <p:sp>
        <p:nvSpPr>
          <p:cNvPr id="25" name="Rectangle 24"/>
          <p:cNvSpPr/>
          <p:nvPr/>
        </p:nvSpPr>
        <p:spPr>
          <a:xfrm>
            <a:off x="6291961" y="2558351"/>
            <a:ext cx="2916283" cy="1446550"/>
          </a:xfrm>
          <a:prstGeom prst="rect">
            <a:avLst/>
          </a:prstGeom>
        </p:spPr>
        <p:txBody>
          <a:bodyPr wrap="square">
            <a:spAutoFit/>
          </a:bodyPr>
          <a:lstStyle/>
          <a:p>
            <a:r>
              <a:rPr lang="en-US" sz="1100" dirty="0">
                <a:solidFill>
                  <a:schemeClr val="tx2">
                    <a:lumMod val="50000"/>
                  </a:schemeClr>
                </a:solidFill>
              </a:rPr>
              <a:t>Take time to reflect on your practice… what could you do better?</a:t>
            </a:r>
          </a:p>
          <a:p>
            <a:r>
              <a:rPr lang="en-US" sz="1100" dirty="0">
                <a:solidFill>
                  <a:schemeClr val="tx2">
                    <a:lumMod val="50000"/>
                  </a:schemeClr>
                </a:solidFill>
                <a:effectLst>
                  <a:glow rad="228600">
                    <a:schemeClr val="accent2">
                      <a:satMod val="175000"/>
                      <a:alpha val="40000"/>
                    </a:schemeClr>
                  </a:glow>
                </a:effectLst>
              </a:rPr>
              <a:t>Listen </a:t>
            </a:r>
            <a:r>
              <a:rPr lang="en-US" sz="1100" dirty="0">
                <a:solidFill>
                  <a:schemeClr val="tx2">
                    <a:lumMod val="50000"/>
                  </a:schemeClr>
                </a:solidFill>
              </a:rPr>
              <a:t>carefully to feedback</a:t>
            </a:r>
          </a:p>
          <a:p>
            <a:r>
              <a:rPr lang="en-US" sz="1100" dirty="0">
                <a:solidFill>
                  <a:schemeClr val="tx2">
                    <a:lumMod val="50000"/>
                  </a:schemeClr>
                </a:solidFill>
              </a:rPr>
              <a:t>Are you meeting  your regulatory requirements …the Nursing Council competencies for your scope? </a:t>
            </a:r>
          </a:p>
          <a:p>
            <a:r>
              <a:rPr lang="en-US" sz="1100" dirty="0">
                <a:solidFill>
                  <a:schemeClr val="tx2">
                    <a:lumMod val="50000"/>
                  </a:schemeClr>
                </a:solidFill>
              </a:rPr>
              <a:t>Are you providing the best care possible for your patients?</a:t>
            </a:r>
          </a:p>
        </p:txBody>
      </p:sp>
      <p:sp>
        <p:nvSpPr>
          <p:cNvPr id="26" name="TextBox 25"/>
          <p:cNvSpPr txBox="1"/>
          <p:nvPr/>
        </p:nvSpPr>
        <p:spPr>
          <a:xfrm>
            <a:off x="6266414" y="2300671"/>
            <a:ext cx="2877584"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Reflect on your practice</a:t>
            </a:r>
          </a:p>
        </p:txBody>
      </p:sp>
      <p:sp>
        <p:nvSpPr>
          <p:cNvPr id="27" name="Rectangle 26"/>
          <p:cNvSpPr/>
          <p:nvPr/>
        </p:nvSpPr>
        <p:spPr>
          <a:xfrm>
            <a:off x="6299313" y="4316559"/>
            <a:ext cx="2844687" cy="1277273"/>
          </a:xfrm>
          <a:prstGeom prst="rect">
            <a:avLst/>
          </a:prstGeom>
        </p:spPr>
        <p:txBody>
          <a:bodyPr wrap="square">
            <a:spAutoFit/>
          </a:bodyPr>
          <a:lstStyle/>
          <a:p>
            <a:r>
              <a:rPr lang="en-US" sz="1100" dirty="0">
                <a:solidFill>
                  <a:schemeClr val="tx2">
                    <a:lumMod val="50000"/>
                  </a:schemeClr>
                </a:solidFill>
              </a:rPr>
              <a:t>Do you need a support person?</a:t>
            </a:r>
          </a:p>
          <a:p>
            <a:r>
              <a:rPr lang="en-US" sz="1100" dirty="0">
                <a:solidFill>
                  <a:schemeClr val="tx2">
                    <a:lumMod val="50000"/>
                  </a:schemeClr>
                </a:solidFill>
              </a:rPr>
              <a:t>Is the improvement plan clear to you?</a:t>
            </a:r>
          </a:p>
          <a:p>
            <a:r>
              <a:rPr lang="en-US" sz="1100" dirty="0">
                <a:solidFill>
                  <a:schemeClr val="tx2">
                    <a:lumMod val="50000"/>
                  </a:schemeClr>
                </a:solidFill>
                <a:effectLst>
                  <a:glow rad="228600">
                    <a:schemeClr val="accent5">
                      <a:satMod val="175000"/>
                      <a:alpha val="40000"/>
                    </a:schemeClr>
                  </a:glow>
                </a:effectLst>
              </a:rPr>
              <a:t>Does the plan give you timeframes, measurable goals and opportunity to meet those goals?</a:t>
            </a:r>
          </a:p>
          <a:p>
            <a:r>
              <a:rPr lang="en-US" sz="1100" dirty="0">
                <a:solidFill>
                  <a:schemeClr val="tx2">
                    <a:lumMod val="50000"/>
                  </a:schemeClr>
                </a:solidFill>
              </a:rPr>
              <a:t>Is the process fair and transparent?</a:t>
            </a:r>
          </a:p>
          <a:p>
            <a:endParaRPr lang="en-US" sz="1100" dirty="0">
              <a:solidFill>
                <a:schemeClr val="tx2">
                  <a:lumMod val="50000"/>
                </a:schemeClr>
              </a:solidFill>
            </a:endParaRPr>
          </a:p>
        </p:txBody>
      </p:sp>
      <p:sp>
        <p:nvSpPr>
          <p:cNvPr id="28" name="TextBox 27"/>
          <p:cNvSpPr txBox="1"/>
          <p:nvPr/>
        </p:nvSpPr>
        <p:spPr>
          <a:xfrm>
            <a:off x="6303384" y="4030728"/>
            <a:ext cx="1910609"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Know your rights</a:t>
            </a:r>
          </a:p>
        </p:txBody>
      </p:sp>
      <p:pic>
        <p:nvPicPr>
          <p:cNvPr id="29" name="Picture 2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flipV="1">
            <a:off x="5035774" y="3016449"/>
            <a:ext cx="237331" cy="237331"/>
          </a:xfrm>
          <a:prstGeom prst="rect">
            <a:avLst/>
          </a:prstGeom>
        </p:spPr>
      </p:pic>
      <p:sp>
        <p:nvSpPr>
          <p:cNvPr id="2" name="TextBox 1"/>
          <p:cNvSpPr txBox="1"/>
          <p:nvPr/>
        </p:nvSpPr>
        <p:spPr>
          <a:xfrm>
            <a:off x="1661746" y="5690906"/>
            <a:ext cx="5864469" cy="430887"/>
          </a:xfrm>
          <a:prstGeom prst="rect">
            <a:avLst/>
          </a:prstGeom>
          <a:solidFill>
            <a:schemeClr val="bg1">
              <a:lumMod val="85000"/>
            </a:schemeClr>
          </a:solidFill>
          <a:scene3d>
            <a:camera prst="orthographicFront"/>
            <a:lightRig rig="threePt" dir="t"/>
          </a:scene3d>
          <a:sp3d>
            <a:bevelT/>
          </a:sp3d>
        </p:spPr>
        <p:txBody>
          <a:bodyPr wrap="square" rtlCol="0">
            <a:spAutoFit/>
          </a:bodyPr>
          <a:lstStyle/>
          <a:p>
            <a:pPr algn="ctr"/>
            <a:r>
              <a:rPr lang="en-NZ" sz="1100" dirty="0">
                <a:solidFill>
                  <a:schemeClr val="accent5">
                    <a:lumMod val="50000"/>
                  </a:schemeClr>
                </a:solidFill>
              </a:rPr>
              <a:t>This can be a challenging time, so remember to take care of yourself.</a:t>
            </a:r>
          </a:p>
          <a:p>
            <a:pPr algn="ctr"/>
            <a:r>
              <a:rPr lang="en-NZ" sz="1100" dirty="0">
                <a:solidFill>
                  <a:schemeClr val="accent5">
                    <a:lumMod val="50000"/>
                  </a:schemeClr>
                </a:solidFill>
              </a:rPr>
              <a:t>Remain 100% professional and focus on improving your practice.</a:t>
            </a:r>
          </a:p>
        </p:txBody>
      </p:sp>
      <p:sp>
        <p:nvSpPr>
          <p:cNvPr id="30" name="Footer Placeholder 4"/>
          <p:cNvSpPr>
            <a:spLocks noGrp="1"/>
          </p:cNvSpPr>
          <p:nvPr>
            <p:ph type="ftr" sz="quarter" idx="11"/>
          </p:nvPr>
        </p:nvSpPr>
        <p:spPr>
          <a:xfrm>
            <a:off x="3028950" y="6356351"/>
            <a:ext cx="3086100" cy="365125"/>
          </a:xfrm>
        </p:spPr>
        <p:txBody>
          <a:bodyPr/>
          <a:lstStyle/>
          <a:p>
            <a:endParaRPr lang="en-US" dirty="0">
              <a:hlinkClick r:id="" action="ppaction://noaction"/>
            </a:endParaRPr>
          </a:p>
          <a:p>
            <a:r>
              <a:rPr lang="en-US" dirty="0">
                <a:hlinkClick r:id="" action="ppaction://noaction"/>
              </a:rPr>
              <a:t>www.nurse.org.nz</a:t>
            </a:r>
            <a:endParaRPr lang="en-US" dirty="0"/>
          </a:p>
          <a:p>
            <a:endParaRPr lang="en-US" dirty="0"/>
          </a:p>
        </p:txBody>
      </p:sp>
    </p:spTree>
    <p:extLst>
      <p:ext uri="{BB962C8B-B14F-4D97-AF65-F5344CB8AC3E}">
        <p14:creationId xmlns:p14="http://schemas.microsoft.com/office/powerpoint/2010/main" val="217350257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332326" y="514635"/>
            <a:ext cx="4669792" cy="3733089"/>
            <a:chOff x="793389" y="2653453"/>
            <a:chExt cx="3195509" cy="2554529"/>
          </a:xfrm>
        </p:grpSpPr>
        <p:grpSp>
          <p:nvGrpSpPr>
            <p:cNvPr id="13" name="Group 12"/>
            <p:cNvGrpSpPr/>
            <p:nvPr/>
          </p:nvGrpSpPr>
          <p:grpSpPr>
            <a:xfrm rot="20441731">
              <a:off x="2668083" y="2664908"/>
              <a:ext cx="1320815" cy="1321768"/>
              <a:chOff x="1455738" y="2371725"/>
              <a:chExt cx="2198688" cy="2200275"/>
            </a:xfrm>
          </p:grpSpPr>
          <p:sp>
            <p:nvSpPr>
              <p:cNvPr id="20" name="Freeform 19"/>
              <p:cNvSpPr>
                <a:spLocks/>
              </p:cNvSpPr>
              <p:nvPr/>
            </p:nvSpPr>
            <p:spPr bwMode="auto">
              <a:xfrm>
                <a:off x="2035175" y="2967038"/>
                <a:ext cx="1071563" cy="1009650"/>
              </a:xfrm>
              <a:custGeom>
                <a:avLst/>
                <a:gdLst>
                  <a:gd name="T0" fmla="*/ 277 w 570"/>
                  <a:gd name="T1" fmla="*/ 0 h 536"/>
                  <a:gd name="T2" fmla="*/ 217 w 570"/>
                  <a:gd name="T3" fmla="*/ 7 h 536"/>
                  <a:gd name="T4" fmla="*/ 50 w 570"/>
                  <a:gd name="T5" fmla="*/ 126 h 536"/>
                  <a:gd name="T6" fmla="*/ 16 w 570"/>
                  <a:gd name="T7" fmla="*/ 328 h 536"/>
                  <a:gd name="T8" fmla="*/ 276 w 570"/>
                  <a:gd name="T9" fmla="*/ 536 h 536"/>
                  <a:gd name="T10" fmla="*/ 336 w 570"/>
                  <a:gd name="T11" fmla="*/ 529 h 536"/>
                  <a:gd name="T12" fmla="*/ 538 w 570"/>
                  <a:gd name="T13" fmla="*/ 208 h 536"/>
                  <a:gd name="T14" fmla="*/ 277 w 570"/>
                  <a:gd name="T15" fmla="*/ 0 h 5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536">
                    <a:moveTo>
                      <a:pt x="277" y="0"/>
                    </a:moveTo>
                    <a:cubicBezTo>
                      <a:pt x="257" y="0"/>
                      <a:pt x="237" y="3"/>
                      <a:pt x="217" y="7"/>
                    </a:cubicBezTo>
                    <a:cubicBezTo>
                      <a:pt x="147" y="23"/>
                      <a:pt x="88" y="65"/>
                      <a:pt x="50" y="126"/>
                    </a:cubicBezTo>
                    <a:cubicBezTo>
                      <a:pt x="12" y="186"/>
                      <a:pt x="0" y="258"/>
                      <a:pt x="16" y="328"/>
                    </a:cubicBezTo>
                    <a:cubicBezTo>
                      <a:pt x="44" y="450"/>
                      <a:pt x="151" y="536"/>
                      <a:pt x="276" y="536"/>
                    </a:cubicBezTo>
                    <a:cubicBezTo>
                      <a:pt x="296" y="536"/>
                      <a:pt x="316" y="533"/>
                      <a:pt x="336" y="529"/>
                    </a:cubicBezTo>
                    <a:cubicBezTo>
                      <a:pt x="480" y="496"/>
                      <a:pt x="570" y="352"/>
                      <a:pt x="538" y="208"/>
                    </a:cubicBezTo>
                    <a:cubicBezTo>
                      <a:pt x="510" y="86"/>
                      <a:pt x="402" y="0"/>
                      <a:pt x="277" y="0"/>
                    </a:cubicBezTo>
                    <a:close/>
                  </a:path>
                </a:pathLst>
              </a:custGeom>
              <a:solidFill>
                <a:schemeClr val="accent2"/>
              </a:solidFill>
              <a:ln>
                <a:noFill/>
              </a:ln>
              <a:scene3d>
                <a:camera prst="orthographicFront"/>
                <a:lightRig rig="threePt" dir="t"/>
              </a:scene3d>
              <a:sp3d>
                <a:bevelT/>
              </a:sp3d>
            </p:spPr>
            <p:txBody>
              <a:bodyPr vert="horz" wrap="square" lIns="51435" tIns="25718" rIns="51435" bIns="25718" numCol="1" anchor="t" anchorCtr="0" compatLnSpc="1">
                <a:prstTxWarp prst="textNoShape">
                  <a:avLst/>
                </a:prstTxWarp>
              </a:bodyPr>
              <a:lstStyle/>
              <a:p>
                <a:endParaRPr lang="id-ID" sz="1013"/>
              </a:p>
            </p:txBody>
          </p:sp>
          <p:sp>
            <p:nvSpPr>
              <p:cNvPr id="21" name="Freeform 20"/>
              <p:cNvSpPr>
                <a:spLocks noEditPoints="1"/>
              </p:cNvSpPr>
              <p:nvPr/>
            </p:nvSpPr>
            <p:spPr bwMode="auto">
              <a:xfrm>
                <a:off x="1455738" y="2371725"/>
                <a:ext cx="2198688" cy="2200275"/>
              </a:xfrm>
              <a:custGeom>
                <a:avLst/>
                <a:gdLst>
                  <a:gd name="T0" fmla="*/ 1055 w 1169"/>
                  <a:gd name="T1" fmla="*/ 596 h 1170"/>
                  <a:gd name="T2" fmla="*/ 1169 w 1169"/>
                  <a:gd name="T3" fmla="*/ 551 h 1170"/>
                  <a:gd name="T4" fmla="*/ 1156 w 1169"/>
                  <a:gd name="T5" fmla="*/ 455 h 1170"/>
                  <a:gd name="T6" fmla="*/ 1153 w 1169"/>
                  <a:gd name="T7" fmla="*/ 446 h 1170"/>
                  <a:gd name="T8" fmla="*/ 1031 w 1169"/>
                  <a:gd name="T9" fmla="*/ 436 h 1170"/>
                  <a:gd name="T10" fmla="*/ 998 w 1169"/>
                  <a:gd name="T11" fmla="*/ 359 h 1170"/>
                  <a:gd name="T12" fmla="*/ 1074 w 1169"/>
                  <a:gd name="T13" fmla="*/ 263 h 1170"/>
                  <a:gd name="T14" fmla="*/ 1008 w 1169"/>
                  <a:gd name="T15" fmla="*/ 180 h 1170"/>
                  <a:gd name="T16" fmla="*/ 897 w 1169"/>
                  <a:gd name="T17" fmla="*/ 233 h 1170"/>
                  <a:gd name="T18" fmla="*/ 829 w 1169"/>
                  <a:gd name="T19" fmla="*/ 183 h 1170"/>
                  <a:gd name="T20" fmla="*/ 847 w 1169"/>
                  <a:gd name="T21" fmla="*/ 62 h 1170"/>
                  <a:gd name="T22" fmla="*/ 749 w 1169"/>
                  <a:gd name="T23" fmla="*/ 23 h 1170"/>
                  <a:gd name="T24" fmla="*/ 679 w 1169"/>
                  <a:gd name="T25" fmla="*/ 124 h 1170"/>
                  <a:gd name="T26" fmla="*/ 596 w 1169"/>
                  <a:gd name="T27" fmla="*/ 114 h 1170"/>
                  <a:gd name="T28" fmla="*/ 550 w 1169"/>
                  <a:gd name="T29" fmla="*/ 0 h 1170"/>
                  <a:gd name="T30" fmla="*/ 454 w 1169"/>
                  <a:gd name="T31" fmla="*/ 14 h 1170"/>
                  <a:gd name="T32" fmla="*/ 446 w 1169"/>
                  <a:gd name="T33" fmla="*/ 16 h 1170"/>
                  <a:gd name="T34" fmla="*/ 436 w 1169"/>
                  <a:gd name="T35" fmla="*/ 139 h 1170"/>
                  <a:gd name="T36" fmla="*/ 359 w 1169"/>
                  <a:gd name="T37" fmla="*/ 172 h 1170"/>
                  <a:gd name="T38" fmla="*/ 262 w 1169"/>
                  <a:gd name="T39" fmla="*/ 96 h 1170"/>
                  <a:gd name="T40" fmla="*/ 180 w 1169"/>
                  <a:gd name="T41" fmla="*/ 162 h 1170"/>
                  <a:gd name="T42" fmla="*/ 232 w 1169"/>
                  <a:gd name="T43" fmla="*/ 273 h 1170"/>
                  <a:gd name="T44" fmla="*/ 183 w 1169"/>
                  <a:gd name="T45" fmla="*/ 340 h 1170"/>
                  <a:gd name="T46" fmla="*/ 61 w 1169"/>
                  <a:gd name="T47" fmla="*/ 323 h 1170"/>
                  <a:gd name="T48" fmla="*/ 22 w 1169"/>
                  <a:gd name="T49" fmla="*/ 421 h 1170"/>
                  <a:gd name="T50" fmla="*/ 123 w 1169"/>
                  <a:gd name="T51" fmla="*/ 491 h 1170"/>
                  <a:gd name="T52" fmla="*/ 114 w 1169"/>
                  <a:gd name="T53" fmla="*/ 574 h 1170"/>
                  <a:gd name="T54" fmla="*/ 0 w 1169"/>
                  <a:gd name="T55" fmla="*/ 619 h 1170"/>
                  <a:gd name="T56" fmla="*/ 14 w 1169"/>
                  <a:gd name="T57" fmla="*/ 716 h 1170"/>
                  <a:gd name="T58" fmla="*/ 16 w 1169"/>
                  <a:gd name="T59" fmla="*/ 724 h 1170"/>
                  <a:gd name="T60" fmla="*/ 138 w 1169"/>
                  <a:gd name="T61" fmla="*/ 734 h 1170"/>
                  <a:gd name="T62" fmla="*/ 171 w 1169"/>
                  <a:gd name="T63" fmla="*/ 811 h 1170"/>
                  <a:gd name="T64" fmla="*/ 95 w 1169"/>
                  <a:gd name="T65" fmla="*/ 907 h 1170"/>
                  <a:gd name="T66" fmla="*/ 161 w 1169"/>
                  <a:gd name="T67" fmla="*/ 990 h 1170"/>
                  <a:gd name="T68" fmla="*/ 272 w 1169"/>
                  <a:gd name="T69" fmla="*/ 937 h 1170"/>
                  <a:gd name="T70" fmla="*/ 340 w 1169"/>
                  <a:gd name="T71" fmla="*/ 987 h 1170"/>
                  <a:gd name="T72" fmla="*/ 322 w 1169"/>
                  <a:gd name="T73" fmla="*/ 1109 h 1170"/>
                  <a:gd name="T74" fmla="*/ 420 w 1169"/>
                  <a:gd name="T75" fmla="*/ 1147 h 1170"/>
                  <a:gd name="T76" fmla="*/ 490 w 1169"/>
                  <a:gd name="T77" fmla="*/ 1046 h 1170"/>
                  <a:gd name="T78" fmla="*/ 574 w 1169"/>
                  <a:gd name="T79" fmla="*/ 1056 h 1170"/>
                  <a:gd name="T80" fmla="*/ 619 w 1169"/>
                  <a:gd name="T81" fmla="*/ 1170 h 1170"/>
                  <a:gd name="T82" fmla="*/ 715 w 1169"/>
                  <a:gd name="T83" fmla="*/ 1156 h 1170"/>
                  <a:gd name="T84" fmla="*/ 723 w 1169"/>
                  <a:gd name="T85" fmla="*/ 1154 h 1170"/>
                  <a:gd name="T86" fmla="*/ 733 w 1169"/>
                  <a:gd name="T87" fmla="*/ 1032 h 1170"/>
                  <a:gd name="T88" fmla="*/ 810 w 1169"/>
                  <a:gd name="T89" fmla="*/ 998 h 1170"/>
                  <a:gd name="T90" fmla="*/ 907 w 1169"/>
                  <a:gd name="T91" fmla="*/ 1074 h 1170"/>
                  <a:gd name="T92" fmla="*/ 989 w 1169"/>
                  <a:gd name="T93" fmla="*/ 1008 h 1170"/>
                  <a:gd name="T94" fmla="*/ 937 w 1169"/>
                  <a:gd name="T95" fmla="*/ 897 h 1170"/>
                  <a:gd name="T96" fmla="*/ 987 w 1169"/>
                  <a:gd name="T97" fmla="*/ 830 h 1170"/>
                  <a:gd name="T98" fmla="*/ 1108 w 1169"/>
                  <a:gd name="T99" fmla="*/ 848 h 1170"/>
                  <a:gd name="T100" fmla="*/ 1147 w 1169"/>
                  <a:gd name="T101" fmla="*/ 749 h 1170"/>
                  <a:gd name="T102" fmla="*/ 1046 w 1169"/>
                  <a:gd name="T103" fmla="*/ 679 h 1170"/>
                  <a:gd name="T104" fmla="*/ 1055 w 1169"/>
                  <a:gd name="T105" fmla="*/ 596 h 1170"/>
                  <a:gd name="T106" fmla="*/ 657 w 1169"/>
                  <a:gd name="T107" fmla="*/ 901 h 1170"/>
                  <a:gd name="T108" fmla="*/ 584 w 1169"/>
                  <a:gd name="T109" fmla="*/ 909 h 1170"/>
                  <a:gd name="T110" fmla="*/ 384 w 1169"/>
                  <a:gd name="T111" fmla="*/ 839 h 1170"/>
                  <a:gd name="T112" fmla="*/ 269 w 1169"/>
                  <a:gd name="T113" fmla="*/ 657 h 1170"/>
                  <a:gd name="T114" fmla="*/ 310 w 1169"/>
                  <a:gd name="T115" fmla="*/ 413 h 1170"/>
                  <a:gd name="T116" fmla="*/ 512 w 1169"/>
                  <a:gd name="T117" fmla="*/ 270 h 1170"/>
                  <a:gd name="T118" fmla="*/ 585 w 1169"/>
                  <a:gd name="T119" fmla="*/ 261 h 1170"/>
                  <a:gd name="T120" fmla="*/ 785 w 1169"/>
                  <a:gd name="T121" fmla="*/ 331 h 1170"/>
                  <a:gd name="T122" fmla="*/ 900 w 1169"/>
                  <a:gd name="T123" fmla="*/ 513 h 1170"/>
                  <a:gd name="T124" fmla="*/ 657 w 1169"/>
                  <a:gd name="T125" fmla="*/ 901 h 1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69" h="1170">
                    <a:moveTo>
                      <a:pt x="1055" y="596"/>
                    </a:moveTo>
                    <a:cubicBezTo>
                      <a:pt x="1101" y="580"/>
                      <a:pt x="1140" y="564"/>
                      <a:pt x="1169" y="551"/>
                    </a:cubicBezTo>
                    <a:cubicBezTo>
                      <a:pt x="1167" y="519"/>
                      <a:pt x="1163" y="487"/>
                      <a:pt x="1156" y="455"/>
                    </a:cubicBezTo>
                    <a:cubicBezTo>
                      <a:pt x="1155" y="452"/>
                      <a:pt x="1154" y="449"/>
                      <a:pt x="1153" y="446"/>
                    </a:cubicBezTo>
                    <a:cubicBezTo>
                      <a:pt x="1121" y="442"/>
                      <a:pt x="1080" y="438"/>
                      <a:pt x="1031" y="436"/>
                    </a:cubicBezTo>
                    <a:cubicBezTo>
                      <a:pt x="1022" y="409"/>
                      <a:pt x="1011" y="384"/>
                      <a:pt x="998" y="359"/>
                    </a:cubicBezTo>
                    <a:cubicBezTo>
                      <a:pt x="1030" y="322"/>
                      <a:pt x="1055" y="290"/>
                      <a:pt x="1074" y="263"/>
                    </a:cubicBezTo>
                    <a:cubicBezTo>
                      <a:pt x="1054" y="233"/>
                      <a:pt x="1032" y="206"/>
                      <a:pt x="1008" y="180"/>
                    </a:cubicBezTo>
                    <a:cubicBezTo>
                      <a:pt x="977" y="193"/>
                      <a:pt x="940" y="210"/>
                      <a:pt x="897" y="233"/>
                    </a:cubicBezTo>
                    <a:cubicBezTo>
                      <a:pt x="876" y="214"/>
                      <a:pt x="853" y="198"/>
                      <a:pt x="829" y="183"/>
                    </a:cubicBezTo>
                    <a:cubicBezTo>
                      <a:pt x="838" y="135"/>
                      <a:pt x="844" y="94"/>
                      <a:pt x="847" y="62"/>
                    </a:cubicBezTo>
                    <a:cubicBezTo>
                      <a:pt x="816" y="46"/>
                      <a:pt x="783" y="33"/>
                      <a:pt x="749" y="23"/>
                    </a:cubicBezTo>
                    <a:cubicBezTo>
                      <a:pt x="729" y="49"/>
                      <a:pt x="705" y="82"/>
                      <a:pt x="679" y="124"/>
                    </a:cubicBezTo>
                    <a:cubicBezTo>
                      <a:pt x="652" y="118"/>
                      <a:pt x="624" y="115"/>
                      <a:pt x="596" y="114"/>
                    </a:cubicBezTo>
                    <a:cubicBezTo>
                      <a:pt x="579" y="68"/>
                      <a:pt x="564" y="30"/>
                      <a:pt x="550" y="0"/>
                    </a:cubicBezTo>
                    <a:cubicBezTo>
                      <a:pt x="518" y="2"/>
                      <a:pt x="486" y="7"/>
                      <a:pt x="454" y="14"/>
                    </a:cubicBezTo>
                    <a:cubicBezTo>
                      <a:pt x="451" y="15"/>
                      <a:pt x="449" y="15"/>
                      <a:pt x="446" y="16"/>
                    </a:cubicBezTo>
                    <a:cubicBezTo>
                      <a:pt x="441" y="49"/>
                      <a:pt x="438" y="89"/>
                      <a:pt x="436" y="139"/>
                    </a:cubicBezTo>
                    <a:cubicBezTo>
                      <a:pt x="409" y="147"/>
                      <a:pt x="383" y="159"/>
                      <a:pt x="359" y="172"/>
                    </a:cubicBezTo>
                    <a:cubicBezTo>
                      <a:pt x="321" y="140"/>
                      <a:pt x="289" y="115"/>
                      <a:pt x="262" y="96"/>
                    </a:cubicBezTo>
                    <a:cubicBezTo>
                      <a:pt x="233" y="115"/>
                      <a:pt x="205" y="137"/>
                      <a:pt x="180" y="162"/>
                    </a:cubicBezTo>
                    <a:cubicBezTo>
                      <a:pt x="192" y="192"/>
                      <a:pt x="210" y="229"/>
                      <a:pt x="232" y="273"/>
                    </a:cubicBezTo>
                    <a:cubicBezTo>
                      <a:pt x="214" y="294"/>
                      <a:pt x="197" y="316"/>
                      <a:pt x="183" y="340"/>
                    </a:cubicBezTo>
                    <a:cubicBezTo>
                      <a:pt x="134" y="331"/>
                      <a:pt x="94" y="325"/>
                      <a:pt x="61" y="323"/>
                    </a:cubicBezTo>
                    <a:cubicBezTo>
                      <a:pt x="45" y="354"/>
                      <a:pt x="32" y="387"/>
                      <a:pt x="22" y="421"/>
                    </a:cubicBezTo>
                    <a:cubicBezTo>
                      <a:pt x="48" y="441"/>
                      <a:pt x="82" y="464"/>
                      <a:pt x="123" y="491"/>
                    </a:cubicBezTo>
                    <a:cubicBezTo>
                      <a:pt x="118" y="518"/>
                      <a:pt x="115" y="546"/>
                      <a:pt x="114" y="574"/>
                    </a:cubicBezTo>
                    <a:cubicBezTo>
                      <a:pt x="68" y="590"/>
                      <a:pt x="30" y="606"/>
                      <a:pt x="0" y="619"/>
                    </a:cubicBezTo>
                    <a:cubicBezTo>
                      <a:pt x="2" y="651"/>
                      <a:pt x="6" y="683"/>
                      <a:pt x="14" y="716"/>
                    </a:cubicBezTo>
                    <a:cubicBezTo>
                      <a:pt x="14" y="718"/>
                      <a:pt x="15" y="721"/>
                      <a:pt x="16" y="724"/>
                    </a:cubicBezTo>
                    <a:cubicBezTo>
                      <a:pt x="48" y="729"/>
                      <a:pt x="89" y="732"/>
                      <a:pt x="138" y="734"/>
                    </a:cubicBezTo>
                    <a:cubicBezTo>
                      <a:pt x="147" y="761"/>
                      <a:pt x="158" y="787"/>
                      <a:pt x="171" y="811"/>
                    </a:cubicBezTo>
                    <a:cubicBezTo>
                      <a:pt x="140" y="848"/>
                      <a:pt x="114" y="880"/>
                      <a:pt x="95" y="907"/>
                    </a:cubicBezTo>
                    <a:cubicBezTo>
                      <a:pt x="115" y="937"/>
                      <a:pt x="137" y="965"/>
                      <a:pt x="161" y="990"/>
                    </a:cubicBezTo>
                    <a:cubicBezTo>
                      <a:pt x="192" y="977"/>
                      <a:pt x="229" y="960"/>
                      <a:pt x="272" y="937"/>
                    </a:cubicBezTo>
                    <a:cubicBezTo>
                      <a:pt x="293" y="956"/>
                      <a:pt x="316" y="972"/>
                      <a:pt x="340" y="987"/>
                    </a:cubicBezTo>
                    <a:cubicBezTo>
                      <a:pt x="331" y="1035"/>
                      <a:pt x="325" y="1076"/>
                      <a:pt x="322" y="1109"/>
                    </a:cubicBezTo>
                    <a:cubicBezTo>
                      <a:pt x="354" y="1124"/>
                      <a:pt x="386" y="1137"/>
                      <a:pt x="420" y="1147"/>
                    </a:cubicBezTo>
                    <a:cubicBezTo>
                      <a:pt x="441" y="1121"/>
                      <a:pt x="464" y="1088"/>
                      <a:pt x="490" y="1046"/>
                    </a:cubicBezTo>
                    <a:cubicBezTo>
                      <a:pt x="517" y="1052"/>
                      <a:pt x="545" y="1055"/>
                      <a:pt x="574" y="1056"/>
                    </a:cubicBezTo>
                    <a:cubicBezTo>
                      <a:pt x="590" y="1102"/>
                      <a:pt x="605" y="1140"/>
                      <a:pt x="619" y="1170"/>
                    </a:cubicBezTo>
                    <a:cubicBezTo>
                      <a:pt x="651" y="1168"/>
                      <a:pt x="683" y="1163"/>
                      <a:pt x="715" y="1156"/>
                    </a:cubicBezTo>
                    <a:cubicBezTo>
                      <a:pt x="718" y="1155"/>
                      <a:pt x="721" y="1155"/>
                      <a:pt x="723" y="1154"/>
                    </a:cubicBezTo>
                    <a:cubicBezTo>
                      <a:pt x="728" y="1121"/>
                      <a:pt x="731" y="1081"/>
                      <a:pt x="733" y="1032"/>
                    </a:cubicBezTo>
                    <a:cubicBezTo>
                      <a:pt x="760" y="1023"/>
                      <a:pt x="786" y="1011"/>
                      <a:pt x="810" y="998"/>
                    </a:cubicBezTo>
                    <a:cubicBezTo>
                      <a:pt x="848" y="1030"/>
                      <a:pt x="880" y="1055"/>
                      <a:pt x="907" y="1074"/>
                    </a:cubicBezTo>
                    <a:cubicBezTo>
                      <a:pt x="936" y="1055"/>
                      <a:pt x="964" y="1033"/>
                      <a:pt x="989" y="1008"/>
                    </a:cubicBezTo>
                    <a:cubicBezTo>
                      <a:pt x="977" y="978"/>
                      <a:pt x="960" y="941"/>
                      <a:pt x="937" y="897"/>
                    </a:cubicBezTo>
                    <a:cubicBezTo>
                      <a:pt x="955" y="876"/>
                      <a:pt x="972" y="854"/>
                      <a:pt x="987" y="830"/>
                    </a:cubicBezTo>
                    <a:cubicBezTo>
                      <a:pt x="1035" y="839"/>
                      <a:pt x="1075" y="845"/>
                      <a:pt x="1108" y="848"/>
                    </a:cubicBezTo>
                    <a:cubicBezTo>
                      <a:pt x="1124" y="816"/>
                      <a:pt x="1137" y="783"/>
                      <a:pt x="1147" y="749"/>
                    </a:cubicBezTo>
                    <a:cubicBezTo>
                      <a:pt x="1121" y="729"/>
                      <a:pt x="1087" y="706"/>
                      <a:pt x="1046" y="679"/>
                    </a:cubicBezTo>
                    <a:cubicBezTo>
                      <a:pt x="1051" y="652"/>
                      <a:pt x="1055" y="624"/>
                      <a:pt x="1055" y="596"/>
                    </a:cubicBezTo>
                    <a:close/>
                    <a:moveTo>
                      <a:pt x="657" y="901"/>
                    </a:moveTo>
                    <a:cubicBezTo>
                      <a:pt x="633" y="906"/>
                      <a:pt x="609" y="909"/>
                      <a:pt x="584" y="909"/>
                    </a:cubicBezTo>
                    <a:cubicBezTo>
                      <a:pt x="512" y="909"/>
                      <a:pt x="441" y="884"/>
                      <a:pt x="384" y="839"/>
                    </a:cubicBezTo>
                    <a:cubicBezTo>
                      <a:pt x="326" y="794"/>
                      <a:pt x="285" y="729"/>
                      <a:pt x="269" y="657"/>
                    </a:cubicBezTo>
                    <a:cubicBezTo>
                      <a:pt x="250" y="573"/>
                      <a:pt x="264" y="486"/>
                      <a:pt x="310" y="413"/>
                    </a:cubicBezTo>
                    <a:cubicBezTo>
                      <a:pt x="356" y="340"/>
                      <a:pt x="428" y="289"/>
                      <a:pt x="512" y="270"/>
                    </a:cubicBezTo>
                    <a:cubicBezTo>
                      <a:pt x="536" y="264"/>
                      <a:pt x="561" y="261"/>
                      <a:pt x="585" y="261"/>
                    </a:cubicBezTo>
                    <a:cubicBezTo>
                      <a:pt x="657" y="261"/>
                      <a:pt x="728" y="286"/>
                      <a:pt x="785" y="331"/>
                    </a:cubicBezTo>
                    <a:cubicBezTo>
                      <a:pt x="843" y="376"/>
                      <a:pt x="884" y="441"/>
                      <a:pt x="900" y="513"/>
                    </a:cubicBezTo>
                    <a:cubicBezTo>
                      <a:pt x="940" y="687"/>
                      <a:pt x="831" y="861"/>
                      <a:pt x="657" y="901"/>
                    </a:cubicBezTo>
                    <a:close/>
                  </a:path>
                </a:pathLst>
              </a:custGeom>
              <a:solidFill>
                <a:schemeClr val="accent2"/>
              </a:solidFill>
              <a:ln>
                <a:noFill/>
              </a:ln>
              <a:scene3d>
                <a:camera prst="orthographicFront"/>
                <a:lightRig rig="threePt" dir="t"/>
              </a:scene3d>
              <a:sp3d>
                <a:bevelT/>
              </a:sp3d>
            </p:spPr>
            <p:txBody>
              <a:bodyPr vert="horz" wrap="square" lIns="51435" tIns="25718" rIns="51435" bIns="25718" numCol="1" anchor="t" anchorCtr="0" compatLnSpc="1">
                <a:prstTxWarp prst="textNoShape">
                  <a:avLst/>
                </a:prstTxWarp>
              </a:bodyPr>
              <a:lstStyle/>
              <a:p>
                <a:endParaRPr lang="id-ID" sz="1013"/>
              </a:p>
            </p:txBody>
          </p:sp>
        </p:grpSp>
        <p:grpSp>
          <p:nvGrpSpPr>
            <p:cNvPr id="14" name="Group 13"/>
            <p:cNvGrpSpPr/>
            <p:nvPr/>
          </p:nvGrpSpPr>
          <p:grpSpPr>
            <a:xfrm>
              <a:off x="793389" y="2653453"/>
              <a:ext cx="1927751" cy="1929143"/>
              <a:chOff x="1455738" y="2371725"/>
              <a:chExt cx="2198688" cy="2200275"/>
            </a:xfrm>
          </p:grpSpPr>
          <p:sp>
            <p:nvSpPr>
              <p:cNvPr id="18" name="Freeform 17"/>
              <p:cNvSpPr>
                <a:spLocks/>
              </p:cNvSpPr>
              <p:nvPr/>
            </p:nvSpPr>
            <p:spPr bwMode="auto">
              <a:xfrm>
                <a:off x="2035175" y="2967038"/>
                <a:ext cx="1071563" cy="1009650"/>
              </a:xfrm>
              <a:custGeom>
                <a:avLst/>
                <a:gdLst>
                  <a:gd name="T0" fmla="*/ 277 w 570"/>
                  <a:gd name="T1" fmla="*/ 0 h 536"/>
                  <a:gd name="T2" fmla="*/ 217 w 570"/>
                  <a:gd name="T3" fmla="*/ 7 h 536"/>
                  <a:gd name="T4" fmla="*/ 50 w 570"/>
                  <a:gd name="T5" fmla="*/ 126 h 536"/>
                  <a:gd name="T6" fmla="*/ 16 w 570"/>
                  <a:gd name="T7" fmla="*/ 328 h 536"/>
                  <a:gd name="T8" fmla="*/ 276 w 570"/>
                  <a:gd name="T9" fmla="*/ 536 h 536"/>
                  <a:gd name="T10" fmla="*/ 336 w 570"/>
                  <a:gd name="T11" fmla="*/ 529 h 536"/>
                  <a:gd name="T12" fmla="*/ 538 w 570"/>
                  <a:gd name="T13" fmla="*/ 208 h 536"/>
                  <a:gd name="T14" fmla="*/ 277 w 570"/>
                  <a:gd name="T15" fmla="*/ 0 h 5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536">
                    <a:moveTo>
                      <a:pt x="277" y="0"/>
                    </a:moveTo>
                    <a:cubicBezTo>
                      <a:pt x="257" y="0"/>
                      <a:pt x="237" y="3"/>
                      <a:pt x="217" y="7"/>
                    </a:cubicBezTo>
                    <a:cubicBezTo>
                      <a:pt x="147" y="23"/>
                      <a:pt x="88" y="65"/>
                      <a:pt x="50" y="126"/>
                    </a:cubicBezTo>
                    <a:cubicBezTo>
                      <a:pt x="12" y="186"/>
                      <a:pt x="0" y="258"/>
                      <a:pt x="16" y="328"/>
                    </a:cubicBezTo>
                    <a:cubicBezTo>
                      <a:pt x="44" y="450"/>
                      <a:pt x="151" y="536"/>
                      <a:pt x="276" y="536"/>
                    </a:cubicBezTo>
                    <a:cubicBezTo>
                      <a:pt x="296" y="536"/>
                      <a:pt x="316" y="533"/>
                      <a:pt x="336" y="529"/>
                    </a:cubicBezTo>
                    <a:cubicBezTo>
                      <a:pt x="480" y="496"/>
                      <a:pt x="570" y="352"/>
                      <a:pt x="538" y="208"/>
                    </a:cubicBezTo>
                    <a:cubicBezTo>
                      <a:pt x="510" y="86"/>
                      <a:pt x="402" y="0"/>
                      <a:pt x="277" y="0"/>
                    </a:cubicBezTo>
                    <a:close/>
                  </a:path>
                </a:pathLst>
              </a:custGeom>
              <a:solidFill>
                <a:schemeClr val="accent1"/>
              </a:solidFill>
              <a:ln>
                <a:noFill/>
              </a:ln>
              <a:scene3d>
                <a:camera prst="orthographicFront"/>
                <a:lightRig rig="threePt" dir="t"/>
              </a:scene3d>
              <a:sp3d>
                <a:bevelT/>
              </a:sp3d>
            </p:spPr>
            <p:txBody>
              <a:bodyPr vert="horz" wrap="square" lIns="51435" tIns="25718" rIns="51435" bIns="25718" numCol="1" anchor="t" anchorCtr="0" compatLnSpc="1">
                <a:prstTxWarp prst="textNoShape">
                  <a:avLst/>
                </a:prstTxWarp>
              </a:bodyPr>
              <a:lstStyle/>
              <a:p>
                <a:endParaRPr lang="id-ID" sz="1013"/>
              </a:p>
            </p:txBody>
          </p:sp>
          <p:sp>
            <p:nvSpPr>
              <p:cNvPr id="19" name="Freeform 18"/>
              <p:cNvSpPr>
                <a:spLocks noEditPoints="1"/>
              </p:cNvSpPr>
              <p:nvPr/>
            </p:nvSpPr>
            <p:spPr bwMode="auto">
              <a:xfrm>
                <a:off x="1455738" y="2371725"/>
                <a:ext cx="2198688" cy="2200275"/>
              </a:xfrm>
              <a:custGeom>
                <a:avLst/>
                <a:gdLst>
                  <a:gd name="T0" fmla="*/ 1055 w 1169"/>
                  <a:gd name="T1" fmla="*/ 596 h 1170"/>
                  <a:gd name="T2" fmla="*/ 1169 w 1169"/>
                  <a:gd name="T3" fmla="*/ 551 h 1170"/>
                  <a:gd name="T4" fmla="*/ 1156 w 1169"/>
                  <a:gd name="T5" fmla="*/ 455 h 1170"/>
                  <a:gd name="T6" fmla="*/ 1153 w 1169"/>
                  <a:gd name="T7" fmla="*/ 446 h 1170"/>
                  <a:gd name="T8" fmla="*/ 1031 w 1169"/>
                  <a:gd name="T9" fmla="*/ 436 h 1170"/>
                  <a:gd name="T10" fmla="*/ 998 w 1169"/>
                  <a:gd name="T11" fmla="*/ 359 h 1170"/>
                  <a:gd name="T12" fmla="*/ 1074 w 1169"/>
                  <a:gd name="T13" fmla="*/ 263 h 1170"/>
                  <a:gd name="T14" fmla="*/ 1008 w 1169"/>
                  <a:gd name="T15" fmla="*/ 180 h 1170"/>
                  <a:gd name="T16" fmla="*/ 897 w 1169"/>
                  <a:gd name="T17" fmla="*/ 233 h 1170"/>
                  <a:gd name="T18" fmla="*/ 829 w 1169"/>
                  <a:gd name="T19" fmla="*/ 183 h 1170"/>
                  <a:gd name="T20" fmla="*/ 847 w 1169"/>
                  <a:gd name="T21" fmla="*/ 62 h 1170"/>
                  <a:gd name="T22" fmla="*/ 749 w 1169"/>
                  <a:gd name="T23" fmla="*/ 23 h 1170"/>
                  <a:gd name="T24" fmla="*/ 679 w 1169"/>
                  <a:gd name="T25" fmla="*/ 124 h 1170"/>
                  <a:gd name="T26" fmla="*/ 596 w 1169"/>
                  <a:gd name="T27" fmla="*/ 114 h 1170"/>
                  <a:gd name="T28" fmla="*/ 550 w 1169"/>
                  <a:gd name="T29" fmla="*/ 0 h 1170"/>
                  <a:gd name="T30" fmla="*/ 454 w 1169"/>
                  <a:gd name="T31" fmla="*/ 14 h 1170"/>
                  <a:gd name="T32" fmla="*/ 446 w 1169"/>
                  <a:gd name="T33" fmla="*/ 16 h 1170"/>
                  <a:gd name="T34" fmla="*/ 436 w 1169"/>
                  <a:gd name="T35" fmla="*/ 139 h 1170"/>
                  <a:gd name="T36" fmla="*/ 359 w 1169"/>
                  <a:gd name="T37" fmla="*/ 172 h 1170"/>
                  <a:gd name="T38" fmla="*/ 262 w 1169"/>
                  <a:gd name="T39" fmla="*/ 96 h 1170"/>
                  <a:gd name="T40" fmla="*/ 180 w 1169"/>
                  <a:gd name="T41" fmla="*/ 162 h 1170"/>
                  <a:gd name="T42" fmla="*/ 232 w 1169"/>
                  <a:gd name="T43" fmla="*/ 273 h 1170"/>
                  <a:gd name="T44" fmla="*/ 183 w 1169"/>
                  <a:gd name="T45" fmla="*/ 340 h 1170"/>
                  <a:gd name="T46" fmla="*/ 61 w 1169"/>
                  <a:gd name="T47" fmla="*/ 323 h 1170"/>
                  <a:gd name="T48" fmla="*/ 22 w 1169"/>
                  <a:gd name="T49" fmla="*/ 421 h 1170"/>
                  <a:gd name="T50" fmla="*/ 123 w 1169"/>
                  <a:gd name="T51" fmla="*/ 491 h 1170"/>
                  <a:gd name="T52" fmla="*/ 114 w 1169"/>
                  <a:gd name="T53" fmla="*/ 574 h 1170"/>
                  <a:gd name="T54" fmla="*/ 0 w 1169"/>
                  <a:gd name="T55" fmla="*/ 619 h 1170"/>
                  <a:gd name="T56" fmla="*/ 14 w 1169"/>
                  <a:gd name="T57" fmla="*/ 716 h 1170"/>
                  <a:gd name="T58" fmla="*/ 16 w 1169"/>
                  <a:gd name="T59" fmla="*/ 724 h 1170"/>
                  <a:gd name="T60" fmla="*/ 138 w 1169"/>
                  <a:gd name="T61" fmla="*/ 734 h 1170"/>
                  <a:gd name="T62" fmla="*/ 171 w 1169"/>
                  <a:gd name="T63" fmla="*/ 811 h 1170"/>
                  <a:gd name="T64" fmla="*/ 95 w 1169"/>
                  <a:gd name="T65" fmla="*/ 907 h 1170"/>
                  <a:gd name="T66" fmla="*/ 161 w 1169"/>
                  <a:gd name="T67" fmla="*/ 990 h 1170"/>
                  <a:gd name="T68" fmla="*/ 272 w 1169"/>
                  <a:gd name="T69" fmla="*/ 937 h 1170"/>
                  <a:gd name="T70" fmla="*/ 340 w 1169"/>
                  <a:gd name="T71" fmla="*/ 987 h 1170"/>
                  <a:gd name="T72" fmla="*/ 322 w 1169"/>
                  <a:gd name="T73" fmla="*/ 1109 h 1170"/>
                  <a:gd name="T74" fmla="*/ 420 w 1169"/>
                  <a:gd name="T75" fmla="*/ 1147 h 1170"/>
                  <a:gd name="T76" fmla="*/ 490 w 1169"/>
                  <a:gd name="T77" fmla="*/ 1046 h 1170"/>
                  <a:gd name="T78" fmla="*/ 574 w 1169"/>
                  <a:gd name="T79" fmla="*/ 1056 h 1170"/>
                  <a:gd name="T80" fmla="*/ 619 w 1169"/>
                  <a:gd name="T81" fmla="*/ 1170 h 1170"/>
                  <a:gd name="T82" fmla="*/ 715 w 1169"/>
                  <a:gd name="T83" fmla="*/ 1156 h 1170"/>
                  <a:gd name="T84" fmla="*/ 723 w 1169"/>
                  <a:gd name="T85" fmla="*/ 1154 h 1170"/>
                  <a:gd name="T86" fmla="*/ 733 w 1169"/>
                  <a:gd name="T87" fmla="*/ 1032 h 1170"/>
                  <a:gd name="T88" fmla="*/ 810 w 1169"/>
                  <a:gd name="T89" fmla="*/ 998 h 1170"/>
                  <a:gd name="T90" fmla="*/ 907 w 1169"/>
                  <a:gd name="T91" fmla="*/ 1074 h 1170"/>
                  <a:gd name="T92" fmla="*/ 989 w 1169"/>
                  <a:gd name="T93" fmla="*/ 1008 h 1170"/>
                  <a:gd name="T94" fmla="*/ 937 w 1169"/>
                  <a:gd name="T95" fmla="*/ 897 h 1170"/>
                  <a:gd name="T96" fmla="*/ 987 w 1169"/>
                  <a:gd name="T97" fmla="*/ 830 h 1170"/>
                  <a:gd name="T98" fmla="*/ 1108 w 1169"/>
                  <a:gd name="T99" fmla="*/ 848 h 1170"/>
                  <a:gd name="T100" fmla="*/ 1147 w 1169"/>
                  <a:gd name="T101" fmla="*/ 749 h 1170"/>
                  <a:gd name="T102" fmla="*/ 1046 w 1169"/>
                  <a:gd name="T103" fmla="*/ 679 h 1170"/>
                  <a:gd name="T104" fmla="*/ 1055 w 1169"/>
                  <a:gd name="T105" fmla="*/ 596 h 1170"/>
                  <a:gd name="T106" fmla="*/ 657 w 1169"/>
                  <a:gd name="T107" fmla="*/ 901 h 1170"/>
                  <a:gd name="T108" fmla="*/ 584 w 1169"/>
                  <a:gd name="T109" fmla="*/ 909 h 1170"/>
                  <a:gd name="T110" fmla="*/ 384 w 1169"/>
                  <a:gd name="T111" fmla="*/ 839 h 1170"/>
                  <a:gd name="T112" fmla="*/ 269 w 1169"/>
                  <a:gd name="T113" fmla="*/ 657 h 1170"/>
                  <a:gd name="T114" fmla="*/ 310 w 1169"/>
                  <a:gd name="T115" fmla="*/ 413 h 1170"/>
                  <a:gd name="T116" fmla="*/ 512 w 1169"/>
                  <a:gd name="T117" fmla="*/ 270 h 1170"/>
                  <a:gd name="T118" fmla="*/ 585 w 1169"/>
                  <a:gd name="T119" fmla="*/ 261 h 1170"/>
                  <a:gd name="T120" fmla="*/ 785 w 1169"/>
                  <a:gd name="T121" fmla="*/ 331 h 1170"/>
                  <a:gd name="T122" fmla="*/ 900 w 1169"/>
                  <a:gd name="T123" fmla="*/ 513 h 1170"/>
                  <a:gd name="T124" fmla="*/ 657 w 1169"/>
                  <a:gd name="T125" fmla="*/ 901 h 1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69" h="1170">
                    <a:moveTo>
                      <a:pt x="1055" y="596"/>
                    </a:moveTo>
                    <a:cubicBezTo>
                      <a:pt x="1101" y="580"/>
                      <a:pt x="1140" y="564"/>
                      <a:pt x="1169" y="551"/>
                    </a:cubicBezTo>
                    <a:cubicBezTo>
                      <a:pt x="1167" y="519"/>
                      <a:pt x="1163" y="487"/>
                      <a:pt x="1156" y="455"/>
                    </a:cubicBezTo>
                    <a:cubicBezTo>
                      <a:pt x="1155" y="452"/>
                      <a:pt x="1154" y="449"/>
                      <a:pt x="1153" y="446"/>
                    </a:cubicBezTo>
                    <a:cubicBezTo>
                      <a:pt x="1121" y="442"/>
                      <a:pt x="1080" y="438"/>
                      <a:pt x="1031" y="436"/>
                    </a:cubicBezTo>
                    <a:cubicBezTo>
                      <a:pt x="1022" y="409"/>
                      <a:pt x="1011" y="384"/>
                      <a:pt x="998" y="359"/>
                    </a:cubicBezTo>
                    <a:cubicBezTo>
                      <a:pt x="1030" y="322"/>
                      <a:pt x="1055" y="290"/>
                      <a:pt x="1074" y="263"/>
                    </a:cubicBezTo>
                    <a:cubicBezTo>
                      <a:pt x="1054" y="233"/>
                      <a:pt x="1032" y="206"/>
                      <a:pt x="1008" y="180"/>
                    </a:cubicBezTo>
                    <a:cubicBezTo>
                      <a:pt x="977" y="193"/>
                      <a:pt x="940" y="210"/>
                      <a:pt x="897" y="233"/>
                    </a:cubicBezTo>
                    <a:cubicBezTo>
                      <a:pt x="876" y="214"/>
                      <a:pt x="853" y="198"/>
                      <a:pt x="829" y="183"/>
                    </a:cubicBezTo>
                    <a:cubicBezTo>
                      <a:pt x="838" y="135"/>
                      <a:pt x="844" y="94"/>
                      <a:pt x="847" y="62"/>
                    </a:cubicBezTo>
                    <a:cubicBezTo>
                      <a:pt x="816" y="46"/>
                      <a:pt x="783" y="33"/>
                      <a:pt x="749" y="23"/>
                    </a:cubicBezTo>
                    <a:cubicBezTo>
                      <a:pt x="729" y="49"/>
                      <a:pt x="705" y="82"/>
                      <a:pt x="679" y="124"/>
                    </a:cubicBezTo>
                    <a:cubicBezTo>
                      <a:pt x="652" y="118"/>
                      <a:pt x="624" y="115"/>
                      <a:pt x="596" y="114"/>
                    </a:cubicBezTo>
                    <a:cubicBezTo>
                      <a:pt x="579" y="68"/>
                      <a:pt x="564" y="30"/>
                      <a:pt x="550" y="0"/>
                    </a:cubicBezTo>
                    <a:cubicBezTo>
                      <a:pt x="518" y="2"/>
                      <a:pt x="486" y="7"/>
                      <a:pt x="454" y="14"/>
                    </a:cubicBezTo>
                    <a:cubicBezTo>
                      <a:pt x="451" y="15"/>
                      <a:pt x="449" y="15"/>
                      <a:pt x="446" y="16"/>
                    </a:cubicBezTo>
                    <a:cubicBezTo>
                      <a:pt x="441" y="49"/>
                      <a:pt x="438" y="89"/>
                      <a:pt x="436" y="139"/>
                    </a:cubicBezTo>
                    <a:cubicBezTo>
                      <a:pt x="409" y="147"/>
                      <a:pt x="383" y="159"/>
                      <a:pt x="359" y="172"/>
                    </a:cubicBezTo>
                    <a:cubicBezTo>
                      <a:pt x="321" y="140"/>
                      <a:pt x="289" y="115"/>
                      <a:pt x="262" y="96"/>
                    </a:cubicBezTo>
                    <a:cubicBezTo>
                      <a:pt x="233" y="115"/>
                      <a:pt x="205" y="137"/>
                      <a:pt x="180" y="162"/>
                    </a:cubicBezTo>
                    <a:cubicBezTo>
                      <a:pt x="192" y="192"/>
                      <a:pt x="210" y="229"/>
                      <a:pt x="232" y="273"/>
                    </a:cubicBezTo>
                    <a:cubicBezTo>
                      <a:pt x="214" y="294"/>
                      <a:pt x="197" y="316"/>
                      <a:pt x="183" y="340"/>
                    </a:cubicBezTo>
                    <a:cubicBezTo>
                      <a:pt x="134" y="331"/>
                      <a:pt x="94" y="325"/>
                      <a:pt x="61" y="323"/>
                    </a:cubicBezTo>
                    <a:cubicBezTo>
                      <a:pt x="45" y="354"/>
                      <a:pt x="32" y="387"/>
                      <a:pt x="22" y="421"/>
                    </a:cubicBezTo>
                    <a:cubicBezTo>
                      <a:pt x="48" y="441"/>
                      <a:pt x="82" y="464"/>
                      <a:pt x="123" y="491"/>
                    </a:cubicBezTo>
                    <a:cubicBezTo>
                      <a:pt x="118" y="518"/>
                      <a:pt x="115" y="546"/>
                      <a:pt x="114" y="574"/>
                    </a:cubicBezTo>
                    <a:cubicBezTo>
                      <a:pt x="68" y="590"/>
                      <a:pt x="30" y="606"/>
                      <a:pt x="0" y="619"/>
                    </a:cubicBezTo>
                    <a:cubicBezTo>
                      <a:pt x="2" y="651"/>
                      <a:pt x="6" y="683"/>
                      <a:pt x="14" y="716"/>
                    </a:cubicBezTo>
                    <a:cubicBezTo>
                      <a:pt x="14" y="718"/>
                      <a:pt x="15" y="721"/>
                      <a:pt x="16" y="724"/>
                    </a:cubicBezTo>
                    <a:cubicBezTo>
                      <a:pt x="48" y="729"/>
                      <a:pt x="89" y="732"/>
                      <a:pt x="138" y="734"/>
                    </a:cubicBezTo>
                    <a:cubicBezTo>
                      <a:pt x="147" y="761"/>
                      <a:pt x="158" y="787"/>
                      <a:pt x="171" y="811"/>
                    </a:cubicBezTo>
                    <a:cubicBezTo>
                      <a:pt x="140" y="848"/>
                      <a:pt x="114" y="880"/>
                      <a:pt x="95" y="907"/>
                    </a:cubicBezTo>
                    <a:cubicBezTo>
                      <a:pt x="115" y="937"/>
                      <a:pt x="137" y="965"/>
                      <a:pt x="161" y="990"/>
                    </a:cubicBezTo>
                    <a:cubicBezTo>
                      <a:pt x="192" y="977"/>
                      <a:pt x="229" y="960"/>
                      <a:pt x="272" y="937"/>
                    </a:cubicBezTo>
                    <a:cubicBezTo>
                      <a:pt x="293" y="956"/>
                      <a:pt x="316" y="972"/>
                      <a:pt x="340" y="987"/>
                    </a:cubicBezTo>
                    <a:cubicBezTo>
                      <a:pt x="331" y="1035"/>
                      <a:pt x="325" y="1076"/>
                      <a:pt x="322" y="1109"/>
                    </a:cubicBezTo>
                    <a:cubicBezTo>
                      <a:pt x="354" y="1124"/>
                      <a:pt x="386" y="1137"/>
                      <a:pt x="420" y="1147"/>
                    </a:cubicBezTo>
                    <a:cubicBezTo>
                      <a:pt x="441" y="1121"/>
                      <a:pt x="464" y="1088"/>
                      <a:pt x="490" y="1046"/>
                    </a:cubicBezTo>
                    <a:cubicBezTo>
                      <a:pt x="517" y="1052"/>
                      <a:pt x="545" y="1055"/>
                      <a:pt x="574" y="1056"/>
                    </a:cubicBezTo>
                    <a:cubicBezTo>
                      <a:pt x="590" y="1102"/>
                      <a:pt x="605" y="1140"/>
                      <a:pt x="619" y="1170"/>
                    </a:cubicBezTo>
                    <a:cubicBezTo>
                      <a:pt x="651" y="1168"/>
                      <a:pt x="683" y="1163"/>
                      <a:pt x="715" y="1156"/>
                    </a:cubicBezTo>
                    <a:cubicBezTo>
                      <a:pt x="718" y="1155"/>
                      <a:pt x="721" y="1155"/>
                      <a:pt x="723" y="1154"/>
                    </a:cubicBezTo>
                    <a:cubicBezTo>
                      <a:pt x="728" y="1121"/>
                      <a:pt x="731" y="1081"/>
                      <a:pt x="733" y="1032"/>
                    </a:cubicBezTo>
                    <a:cubicBezTo>
                      <a:pt x="760" y="1023"/>
                      <a:pt x="786" y="1011"/>
                      <a:pt x="810" y="998"/>
                    </a:cubicBezTo>
                    <a:cubicBezTo>
                      <a:pt x="848" y="1030"/>
                      <a:pt x="880" y="1055"/>
                      <a:pt x="907" y="1074"/>
                    </a:cubicBezTo>
                    <a:cubicBezTo>
                      <a:pt x="936" y="1055"/>
                      <a:pt x="964" y="1033"/>
                      <a:pt x="989" y="1008"/>
                    </a:cubicBezTo>
                    <a:cubicBezTo>
                      <a:pt x="977" y="978"/>
                      <a:pt x="960" y="941"/>
                      <a:pt x="937" y="897"/>
                    </a:cubicBezTo>
                    <a:cubicBezTo>
                      <a:pt x="955" y="876"/>
                      <a:pt x="972" y="854"/>
                      <a:pt x="987" y="830"/>
                    </a:cubicBezTo>
                    <a:cubicBezTo>
                      <a:pt x="1035" y="839"/>
                      <a:pt x="1075" y="845"/>
                      <a:pt x="1108" y="848"/>
                    </a:cubicBezTo>
                    <a:cubicBezTo>
                      <a:pt x="1124" y="816"/>
                      <a:pt x="1137" y="783"/>
                      <a:pt x="1147" y="749"/>
                    </a:cubicBezTo>
                    <a:cubicBezTo>
                      <a:pt x="1121" y="729"/>
                      <a:pt x="1087" y="706"/>
                      <a:pt x="1046" y="679"/>
                    </a:cubicBezTo>
                    <a:cubicBezTo>
                      <a:pt x="1051" y="652"/>
                      <a:pt x="1055" y="624"/>
                      <a:pt x="1055" y="596"/>
                    </a:cubicBezTo>
                    <a:close/>
                    <a:moveTo>
                      <a:pt x="657" y="901"/>
                    </a:moveTo>
                    <a:cubicBezTo>
                      <a:pt x="633" y="906"/>
                      <a:pt x="609" y="909"/>
                      <a:pt x="584" y="909"/>
                    </a:cubicBezTo>
                    <a:cubicBezTo>
                      <a:pt x="512" y="909"/>
                      <a:pt x="441" y="884"/>
                      <a:pt x="384" y="839"/>
                    </a:cubicBezTo>
                    <a:cubicBezTo>
                      <a:pt x="326" y="794"/>
                      <a:pt x="285" y="729"/>
                      <a:pt x="269" y="657"/>
                    </a:cubicBezTo>
                    <a:cubicBezTo>
                      <a:pt x="250" y="573"/>
                      <a:pt x="264" y="486"/>
                      <a:pt x="310" y="413"/>
                    </a:cubicBezTo>
                    <a:cubicBezTo>
                      <a:pt x="356" y="340"/>
                      <a:pt x="428" y="289"/>
                      <a:pt x="512" y="270"/>
                    </a:cubicBezTo>
                    <a:cubicBezTo>
                      <a:pt x="536" y="264"/>
                      <a:pt x="561" y="261"/>
                      <a:pt x="585" y="261"/>
                    </a:cubicBezTo>
                    <a:cubicBezTo>
                      <a:pt x="657" y="261"/>
                      <a:pt x="728" y="286"/>
                      <a:pt x="785" y="331"/>
                    </a:cubicBezTo>
                    <a:cubicBezTo>
                      <a:pt x="843" y="376"/>
                      <a:pt x="884" y="441"/>
                      <a:pt x="900" y="513"/>
                    </a:cubicBezTo>
                    <a:cubicBezTo>
                      <a:pt x="940" y="687"/>
                      <a:pt x="831" y="861"/>
                      <a:pt x="657" y="901"/>
                    </a:cubicBezTo>
                    <a:close/>
                  </a:path>
                </a:pathLst>
              </a:custGeom>
              <a:solidFill>
                <a:schemeClr val="accent1"/>
              </a:solidFill>
              <a:ln>
                <a:noFill/>
              </a:ln>
              <a:scene3d>
                <a:camera prst="orthographicFront"/>
                <a:lightRig rig="threePt" dir="t"/>
              </a:scene3d>
              <a:sp3d>
                <a:bevelT/>
              </a:sp3d>
            </p:spPr>
            <p:txBody>
              <a:bodyPr vert="horz" wrap="square" lIns="51435" tIns="25718" rIns="51435" bIns="25718" numCol="1" anchor="t" anchorCtr="0" compatLnSpc="1">
                <a:prstTxWarp prst="textNoShape">
                  <a:avLst/>
                </a:prstTxWarp>
              </a:bodyPr>
              <a:lstStyle/>
              <a:p>
                <a:endParaRPr lang="id-ID" sz="1013"/>
              </a:p>
            </p:txBody>
          </p:sp>
        </p:grpSp>
        <p:grpSp>
          <p:nvGrpSpPr>
            <p:cNvPr id="15" name="Group 14"/>
            <p:cNvGrpSpPr/>
            <p:nvPr/>
          </p:nvGrpSpPr>
          <p:grpSpPr>
            <a:xfrm rot="20862303">
              <a:off x="2363093" y="3922351"/>
              <a:ext cx="1284704" cy="1285631"/>
              <a:chOff x="1455738" y="2371725"/>
              <a:chExt cx="2198688" cy="2200275"/>
            </a:xfrm>
          </p:grpSpPr>
          <p:sp>
            <p:nvSpPr>
              <p:cNvPr id="16" name="Freeform 15"/>
              <p:cNvSpPr>
                <a:spLocks/>
              </p:cNvSpPr>
              <p:nvPr/>
            </p:nvSpPr>
            <p:spPr bwMode="auto">
              <a:xfrm>
                <a:off x="2035175" y="2967038"/>
                <a:ext cx="1071563" cy="1009650"/>
              </a:xfrm>
              <a:custGeom>
                <a:avLst/>
                <a:gdLst>
                  <a:gd name="T0" fmla="*/ 277 w 570"/>
                  <a:gd name="T1" fmla="*/ 0 h 536"/>
                  <a:gd name="T2" fmla="*/ 217 w 570"/>
                  <a:gd name="T3" fmla="*/ 7 h 536"/>
                  <a:gd name="T4" fmla="*/ 50 w 570"/>
                  <a:gd name="T5" fmla="*/ 126 h 536"/>
                  <a:gd name="T6" fmla="*/ 16 w 570"/>
                  <a:gd name="T7" fmla="*/ 328 h 536"/>
                  <a:gd name="T8" fmla="*/ 276 w 570"/>
                  <a:gd name="T9" fmla="*/ 536 h 536"/>
                  <a:gd name="T10" fmla="*/ 336 w 570"/>
                  <a:gd name="T11" fmla="*/ 529 h 536"/>
                  <a:gd name="T12" fmla="*/ 538 w 570"/>
                  <a:gd name="T13" fmla="*/ 208 h 536"/>
                  <a:gd name="T14" fmla="*/ 277 w 570"/>
                  <a:gd name="T15" fmla="*/ 0 h 5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536">
                    <a:moveTo>
                      <a:pt x="277" y="0"/>
                    </a:moveTo>
                    <a:cubicBezTo>
                      <a:pt x="257" y="0"/>
                      <a:pt x="237" y="3"/>
                      <a:pt x="217" y="7"/>
                    </a:cubicBezTo>
                    <a:cubicBezTo>
                      <a:pt x="147" y="23"/>
                      <a:pt x="88" y="65"/>
                      <a:pt x="50" y="126"/>
                    </a:cubicBezTo>
                    <a:cubicBezTo>
                      <a:pt x="12" y="186"/>
                      <a:pt x="0" y="258"/>
                      <a:pt x="16" y="328"/>
                    </a:cubicBezTo>
                    <a:cubicBezTo>
                      <a:pt x="44" y="450"/>
                      <a:pt x="151" y="536"/>
                      <a:pt x="276" y="536"/>
                    </a:cubicBezTo>
                    <a:cubicBezTo>
                      <a:pt x="296" y="536"/>
                      <a:pt x="316" y="533"/>
                      <a:pt x="336" y="529"/>
                    </a:cubicBezTo>
                    <a:cubicBezTo>
                      <a:pt x="480" y="496"/>
                      <a:pt x="570" y="352"/>
                      <a:pt x="538" y="208"/>
                    </a:cubicBezTo>
                    <a:cubicBezTo>
                      <a:pt x="510" y="86"/>
                      <a:pt x="402" y="0"/>
                      <a:pt x="277" y="0"/>
                    </a:cubicBezTo>
                    <a:close/>
                  </a:path>
                </a:pathLst>
              </a:custGeom>
              <a:solidFill>
                <a:schemeClr val="accent4"/>
              </a:solidFill>
              <a:ln>
                <a:noFill/>
              </a:ln>
              <a:scene3d>
                <a:camera prst="orthographicFront"/>
                <a:lightRig rig="threePt" dir="t"/>
              </a:scene3d>
              <a:sp3d>
                <a:bevelT/>
              </a:sp3d>
            </p:spPr>
            <p:txBody>
              <a:bodyPr vert="horz" wrap="square" lIns="51435" tIns="25718" rIns="51435" bIns="25718" numCol="1" anchor="t" anchorCtr="0" compatLnSpc="1">
                <a:prstTxWarp prst="textNoShape">
                  <a:avLst/>
                </a:prstTxWarp>
              </a:bodyPr>
              <a:lstStyle/>
              <a:p>
                <a:endParaRPr lang="id-ID" sz="1013"/>
              </a:p>
            </p:txBody>
          </p:sp>
          <p:sp>
            <p:nvSpPr>
              <p:cNvPr id="17" name="Freeform 16"/>
              <p:cNvSpPr>
                <a:spLocks noEditPoints="1"/>
              </p:cNvSpPr>
              <p:nvPr/>
            </p:nvSpPr>
            <p:spPr bwMode="auto">
              <a:xfrm>
                <a:off x="1455738" y="2371725"/>
                <a:ext cx="2198688" cy="2200275"/>
              </a:xfrm>
              <a:custGeom>
                <a:avLst/>
                <a:gdLst>
                  <a:gd name="T0" fmla="*/ 1055 w 1169"/>
                  <a:gd name="T1" fmla="*/ 596 h 1170"/>
                  <a:gd name="T2" fmla="*/ 1169 w 1169"/>
                  <a:gd name="T3" fmla="*/ 551 h 1170"/>
                  <a:gd name="T4" fmla="*/ 1156 w 1169"/>
                  <a:gd name="T5" fmla="*/ 455 h 1170"/>
                  <a:gd name="T6" fmla="*/ 1153 w 1169"/>
                  <a:gd name="T7" fmla="*/ 446 h 1170"/>
                  <a:gd name="T8" fmla="*/ 1031 w 1169"/>
                  <a:gd name="T9" fmla="*/ 436 h 1170"/>
                  <a:gd name="T10" fmla="*/ 998 w 1169"/>
                  <a:gd name="T11" fmla="*/ 359 h 1170"/>
                  <a:gd name="T12" fmla="*/ 1074 w 1169"/>
                  <a:gd name="T13" fmla="*/ 263 h 1170"/>
                  <a:gd name="T14" fmla="*/ 1008 w 1169"/>
                  <a:gd name="T15" fmla="*/ 180 h 1170"/>
                  <a:gd name="T16" fmla="*/ 897 w 1169"/>
                  <a:gd name="T17" fmla="*/ 233 h 1170"/>
                  <a:gd name="T18" fmla="*/ 829 w 1169"/>
                  <a:gd name="T19" fmla="*/ 183 h 1170"/>
                  <a:gd name="T20" fmla="*/ 847 w 1169"/>
                  <a:gd name="T21" fmla="*/ 62 h 1170"/>
                  <a:gd name="T22" fmla="*/ 749 w 1169"/>
                  <a:gd name="T23" fmla="*/ 23 h 1170"/>
                  <a:gd name="T24" fmla="*/ 679 w 1169"/>
                  <a:gd name="T25" fmla="*/ 124 h 1170"/>
                  <a:gd name="T26" fmla="*/ 596 w 1169"/>
                  <a:gd name="T27" fmla="*/ 114 h 1170"/>
                  <a:gd name="T28" fmla="*/ 550 w 1169"/>
                  <a:gd name="T29" fmla="*/ 0 h 1170"/>
                  <a:gd name="T30" fmla="*/ 454 w 1169"/>
                  <a:gd name="T31" fmla="*/ 14 h 1170"/>
                  <a:gd name="T32" fmla="*/ 446 w 1169"/>
                  <a:gd name="T33" fmla="*/ 16 h 1170"/>
                  <a:gd name="T34" fmla="*/ 436 w 1169"/>
                  <a:gd name="T35" fmla="*/ 139 h 1170"/>
                  <a:gd name="T36" fmla="*/ 359 w 1169"/>
                  <a:gd name="T37" fmla="*/ 172 h 1170"/>
                  <a:gd name="T38" fmla="*/ 262 w 1169"/>
                  <a:gd name="T39" fmla="*/ 96 h 1170"/>
                  <a:gd name="T40" fmla="*/ 180 w 1169"/>
                  <a:gd name="T41" fmla="*/ 162 h 1170"/>
                  <a:gd name="T42" fmla="*/ 232 w 1169"/>
                  <a:gd name="T43" fmla="*/ 273 h 1170"/>
                  <a:gd name="T44" fmla="*/ 183 w 1169"/>
                  <a:gd name="T45" fmla="*/ 340 h 1170"/>
                  <a:gd name="T46" fmla="*/ 61 w 1169"/>
                  <a:gd name="T47" fmla="*/ 323 h 1170"/>
                  <a:gd name="T48" fmla="*/ 22 w 1169"/>
                  <a:gd name="T49" fmla="*/ 421 h 1170"/>
                  <a:gd name="T50" fmla="*/ 123 w 1169"/>
                  <a:gd name="T51" fmla="*/ 491 h 1170"/>
                  <a:gd name="T52" fmla="*/ 114 w 1169"/>
                  <a:gd name="T53" fmla="*/ 574 h 1170"/>
                  <a:gd name="T54" fmla="*/ 0 w 1169"/>
                  <a:gd name="T55" fmla="*/ 619 h 1170"/>
                  <a:gd name="T56" fmla="*/ 14 w 1169"/>
                  <a:gd name="T57" fmla="*/ 716 h 1170"/>
                  <a:gd name="T58" fmla="*/ 16 w 1169"/>
                  <a:gd name="T59" fmla="*/ 724 h 1170"/>
                  <a:gd name="T60" fmla="*/ 138 w 1169"/>
                  <a:gd name="T61" fmla="*/ 734 h 1170"/>
                  <a:gd name="T62" fmla="*/ 171 w 1169"/>
                  <a:gd name="T63" fmla="*/ 811 h 1170"/>
                  <a:gd name="T64" fmla="*/ 95 w 1169"/>
                  <a:gd name="T65" fmla="*/ 907 h 1170"/>
                  <a:gd name="T66" fmla="*/ 161 w 1169"/>
                  <a:gd name="T67" fmla="*/ 990 h 1170"/>
                  <a:gd name="T68" fmla="*/ 272 w 1169"/>
                  <a:gd name="T69" fmla="*/ 937 h 1170"/>
                  <a:gd name="T70" fmla="*/ 340 w 1169"/>
                  <a:gd name="T71" fmla="*/ 987 h 1170"/>
                  <a:gd name="T72" fmla="*/ 322 w 1169"/>
                  <a:gd name="T73" fmla="*/ 1109 h 1170"/>
                  <a:gd name="T74" fmla="*/ 420 w 1169"/>
                  <a:gd name="T75" fmla="*/ 1147 h 1170"/>
                  <a:gd name="T76" fmla="*/ 490 w 1169"/>
                  <a:gd name="T77" fmla="*/ 1046 h 1170"/>
                  <a:gd name="T78" fmla="*/ 574 w 1169"/>
                  <a:gd name="T79" fmla="*/ 1056 h 1170"/>
                  <a:gd name="T80" fmla="*/ 619 w 1169"/>
                  <a:gd name="T81" fmla="*/ 1170 h 1170"/>
                  <a:gd name="T82" fmla="*/ 715 w 1169"/>
                  <a:gd name="T83" fmla="*/ 1156 h 1170"/>
                  <a:gd name="T84" fmla="*/ 723 w 1169"/>
                  <a:gd name="T85" fmla="*/ 1154 h 1170"/>
                  <a:gd name="T86" fmla="*/ 733 w 1169"/>
                  <a:gd name="T87" fmla="*/ 1032 h 1170"/>
                  <a:gd name="T88" fmla="*/ 810 w 1169"/>
                  <a:gd name="T89" fmla="*/ 998 h 1170"/>
                  <a:gd name="T90" fmla="*/ 907 w 1169"/>
                  <a:gd name="T91" fmla="*/ 1074 h 1170"/>
                  <a:gd name="T92" fmla="*/ 989 w 1169"/>
                  <a:gd name="T93" fmla="*/ 1008 h 1170"/>
                  <a:gd name="T94" fmla="*/ 937 w 1169"/>
                  <a:gd name="T95" fmla="*/ 897 h 1170"/>
                  <a:gd name="T96" fmla="*/ 987 w 1169"/>
                  <a:gd name="T97" fmla="*/ 830 h 1170"/>
                  <a:gd name="T98" fmla="*/ 1108 w 1169"/>
                  <a:gd name="T99" fmla="*/ 848 h 1170"/>
                  <a:gd name="T100" fmla="*/ 1147 w 1169"/>
                  <a:gd name="T101" fmla="*/ 749 h 1170"/>
                  <a:gd name="T102" fmla="*/ 1046 w 1169"/>
                  <a:gd name="T103" fmla="*/ 679 h 1170"/>
                  <a:gd name="T104" fmla="*/ 1055 w 1169"/>
                  <a:gd name="T105" fmla="*/ 596 h 1170"/>
                  <a:gd name="T106" fmla="*/ 657 w 1169"/>
                  <a:gd name="T107" fmla="*/ 901 h 1170"/>
                  <a:gd name="T108" fmla="*/ 584 w 1169"/>
                  <a:gd name="T109" fmla="*/ 909 h 1170"/>
                  <a:gd name="T110" fmla="*/ 384 w 1169"/>
                  <a:gd name="T111" fmla="*/ 839 h 1170"/>
                  <a:gd name="T112" fmla="*/ 269 w 1169"/>
                  <a:gd name="T113" fmla="*/ 657 h 1170"/>
                  <a:gd name="T114" fmla="*/ 310 w 1169"/>
                  <a:gd name="T115" fmla="*/ 413 h 1170"/>
                  <a:gd name="T116" fmla="*/ 512 w 1169"/>
                  <a:gd name="T117" fmla="*/ 270 h 1170"/>
                  <a:gd name="T118" fmla="*/ 585 w 1169"/>
                  <a:gd name="T119" fmla="*/ 261 h 1170"/>
                  <a:gd name="T120" fmla="*/ 785 w 1169"/>
                  <a:gd name="T121" fmla="*/ 331 h 1170"/>
                  <a:gd name="T122" fmla="*/ 900 w 1169"/>
                  <a:gd name="T123" fmla="*/ 513 h 1170"/>
                  <a:gd name="T124" fmla="*/ 657 w 1169"/>
                  <a:gd name="T125" fmla="*/ 901 h 1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69" h="1170">
                    <a:moveTo>
                      <a:pt x="1055" y="596"/>
                    </a:moveTo>
                    <a:cubicBezTo>
                      <a:pt x="1101" y="580"/>
                      <a:pt x="1140" y="564"/>
                      <a:pt x="1169" y="551"/>
                    </a:cubicBezTo>
                    <a:cubicBezTo>
                      <a:pt x="1167" y="519"/>
                      <a:pt x="1163" y="487"/>
                      <a:pt x="1156" y="455"/>
                    </a:cubicBezTo>
                    <a:cubicBezTo>
                      <a:pt x="1155" y="452"/>
                      <a:pt x="1154" y="449"/>
                      <a:pt x="1153" y="446"/>
                    </a:cubicBezTo>
                    <a:cubicBezTo>
                      <a:pt x="1121" y="442"/>
                      <a:pt x="1080" y="438"/>
                      <a:pt x="1031" y="436"/>
                    </a:cubicBezTo>
                    <a:cubicBezTo>
                      <a:pt x="1022" y="409"/>
                      <a:pt x="1011" y="384"/>
                      <a:pt x="998" y="359"/>
                    </a:cubicBezTo>
                    <a:cubicBezTo>
                      <a:pt x="1030" y="322"/>
                      <a:pt x="1055" y="290"/>
                      <a:pt x="1074" y="263"/>
                    </a:cubicBezTo>
                    <a:cubicBezTo>
                      <a:pt x="1054" y="233"/>
                      <a:pt x="1032" y="206"/>
                      <a:pt x="1008" y="180"/>
                    </a:cubicBezTo>
                    <a:cubicBezTo>
                      <a:pt x="977" y="193"/>
                      <a:pt x="940" y="210"/>
                      <a:pt x="897" y="233"/>
                    </a:cubicBezTo>
                    <a:cubicBezTo>
                      <a:pt x="876" y="214"/>
                      <a:pt x="853" y="198"/>
                      <a:pt x="829" y="183"/>
                    </a:cubicBezTo>
                    <a:cubicBezTo>
                      <a:pt x="838" y="135"/>
                      <a:pt x="844" y="94"/>
                      <a:pt x="847" y="62"/>
                    </a:cubicBezTo>
                    <a:cubicBezTo>
                      <a:pt x="816" y="46"/>
                      <a:pt x="783" y="33"/>
                      <a:pt x="749" y="23"/>
                    </a:cubicBezTo>
                    <a:cubicBezTo>
                      <a:pt x="729" y="49"/>
                      <a:pt x="705" y="82"/>
                      <a:pt x="679" y="124"/>
                    </a:cubicBezTo>
                    <a:cubicBezTo>
                      <a:pt x="652" y="118"/>
                      <a:pt x="624" y="115"/>
                      <a:pt x="596" y="114"/>
                    </a:cubicBezTo>
                    <a:cubicBezTo>
                      <a:pt x="579" y="68"/>
                      <a:pt x="564" y="30"/>
                      <a:pt x="550" y="0"/>
                    </a:cubicBezTo>
                    <a:cubicBezTo>
                      <a:pt x="518" y="2"/>
                      <a:pt x="486" y="7"/>
                      <a:pt x="454" y="14"/>
                    </a:cubicBezTo>
                    <a:cubicBezTo>
                      <a:pt x="451" y="15"/>
                      <a:pt x="449" y="15"/>
                      <a:pt x="446" y="16"/>
                    </a:cubicBezTo>
                    <a:cubicBezTo>
                      <a:pt x="441" y="49"/>
                      <a:pt x="438" y="89"/>
                      <a:pt x="436" y="139"/>
                    </a:cubicBezTo>
                    <a:cubicBezTo>
                      <a:pt x="409" y="147"/>
                      <a:pt x="383" y="159"/>
                      <a:pt x="359" y="172"/>
                    </a:cubicBezTo>
                    <a:cubicBezTo>
                      <a:pt x="321" y="140"/>
                      <a:pt x="289" y="115"/>
                      <a:pt x="262" y="96"/>
                    </a:cubicBezTo>
                    <a:cubicBezTo>
                      <a:pt x="233" y="115"/>
                      <a:pt x="205" y="137"/>
                      <a:pt x="180" y="162"/>
                    </a:cubicBezTo>
                    <a:cubicBezTo>
                      <a:pt x="192" y="192"/>
                      <a:pt x="210" y="229"/>
                      <a:pt x="232" y="273"/>
                    </a:cubicBezTo>
                    <a:cubicBezTo>
                      <a:pt x="214" y="294"/>
                      <a:pt x="197" y="316"/>
                      <a:pt x="183" y="340"/>
                    </a:cubicBezTo>
                    <a:cubicBezTo>
                      <a:pt x="134" y="331"/>
                      <a:pt x="94" y="325"/>
                      <a:pt x="61" y="323"/>
                    </a:cubicBezTo>
                    <a:cubicBezTo>
                      <a:pt x="45" y="354"/>
                      <a:pt x="32" y="387"/>
                      <a:pt x="22" y="421"/>
                    </a:cubicBezTo>
                    <a:cubicBezTo>
                      <a:pt x="48" y="441"/>
                      <a:pt x="82" y="464"/>
                      <a:pt x="123" y="491"/>
                    </a:cubicBezTo>
                    <a:cubicBezTo>
                      <a:pt x="118" y="518"/>
                      <a:pt x="115" y="546"/>
                      <a:pt x="114" y="574"/>
                    </a:cubicBezTo>
                    <a:cubicBezTo>
                      <a:pt x="68" y="590"/>
                      <a:pt x="30" y="606"/>
                      <a:pt x="0" y="619"/>
                    </a:cubicBezTo>
                    <a:cubicBezTo>
                      <a:pt x="2" y="651"/>
                      <a:pt x="6" y="683"/>
                      <a:pt x="14" y="716"/>
                    </a:cubicBezTo>
                    <a:cubicBezTo>
                      <a:pt x="14" y="718"/>
                      <a:pt x="15" y="721"/>
                      <a:pt x="16" y="724"/>
                    </a:cubicBezTo>
                    <a:cubicBezTo>
                      <a:pt x="48" y="729"/>
                      <a:pt x="89" y="732"/>
                      <a:pt x="138" y="734"/>
                    </a:cubicBezTo>
                    <a:cubicBezTo>
                      <a:pt x="147" y="761"/>
                      <a:pt x="158" y="787"/>
                      <a:pt x="171" y="811"/>
                    </a:cubicBezTo>
                    <a:cubicBezTo>
                      <a:pt x="140" y="848"/>
                      <a:pt x="114" y="880"/>
                      <a:pt x="95" y="907"/>
                    </a:cubicBezTo>
                    <a:cubicBezTo>
                      <a:pt x="115" y="937"/>
                      <a:pt x="137" y="965"/>
                      <a:pt x="161" y="990"/>
                    </a:cubicBezTo>
                    <a:cubicBezTo>
                      <a:pt x="192" y="977"/>
                      <a:pt x="229" y="960"/>
                      <a:pt x="272" y="937"/>
                    </a:cubicBezTo>
                    <a:cubicBezTo>
                      <a:pt x="293" y="956"/>
                      <a:pt x="316" y="972"/>
                      <a:pt x="340" y="987"/>
                    </a:cubicBezTo>
                    <a:cubicBezTo>
                      <a:pt x="331" y="1035"/>
                      <a:pt x="325" y="1076"/>
                      <a:pt x="322" y="1109"/>
                    </a:cubicBezTo>
                    <a:cubicBezTo>
                      <a:pt x="354" y="1124"/>
                      <a:pt x="386" y="1137"/>
                      <a:pt x="420" y="1147"/>
                    </a:cubicBezTo>
                    <a:cubicBezTo>
                      <a:pt x="441" y="1121"/>
                      <a:pt x="464" y="1088"/>
                      <a:pt x="490" y="1046"/>
                    </a:cubicBezTo>
                    <a:cubicBezTo>
                      <a:pt x="517" y="1052"/>
                      <a:pt x="545" y="1055"/>
                      <a:pt x="574" y="1056"/>
                    </a:cubicBezTo>
                    <a:cubicBezTo>
                      <a:pt x="590" y="1102"/>
                      <a:pt x="605" y="1140"/>
                      <a:pt x="619" y="1170"/>
                    </a:cubicBezTo>
                    <a:cubicBezTo>
                      <a:pt x="651" y="1168"/>
                      <a:pt x="683" y="1163"/>
                      <a:pt x="715" y="1156"/>
                    </a:cubicBezTo>
                    <a:cubicBezTo>
                      <a:pt x="718" y="1155"/>
                      <a:pt x="721" y="1155"/>
                      <a:pt x="723" y="1154"/>
                    </a:cubicBezTo>
                    <a:cubicBezTo>
                      <a:pt x="728" y="1121"/>
                      <a:pt x="731" y="1081"/>
                      <a:pt x="733" y="1032"/>
                    </a:cubicBezTo>
                    <a:cubicBezTo>
                      <a:pt x="760" y="1023"/>
                      <a:pt x="786" y="1011"/>
                      <a:pt x="810" y="998"/>
                    </a:cubicBezTo>
                    <a:cubicBezTo>
                      <a:pt x="848" y="1030"/>
                      <a:pt x="880" y="1055"/>
                      <a:pt x="907" y="1074"/>
                    </a:cubicBezTo>
                    <a:cubicBezTo>
                      <a:pt x="936" y="1055"/>
                      <a:pt x="964" y="1033"/>
                      <a:pt x="989" y="1008"/>
                    </a:cubicBezTo>
                    <a:cubicBezTo>
                      <a:pt x="977" y="978"/>
                      <a:pt x="960" y="941"/>
                      <a:pt x="937" y="897"/>
                    </a:cubicBezTo>
                    <a:cubicBezTo>
                      <a:pt x="955" y="876"/>
                      <a:pt x="972" y="854"/>
                      <a:pt x="987" y="830"/>
                    </a:cubicBezTo>
                    <a:cubicBezTo>
                      <a:pt x="1035" y="839"/>
                      <a:pt x="1075" y="845"/>
                      <a:pt x="1108" y="848"/>
                    </a:cubicBezTo>
                    <a:cubicBezTo>
                      <a:pt x="1124" y="816"/>
                      <a:pt x="1137" y="783"/>
                      <a:pt x="1147" y="749"/>
                    </a:cubicBezTo>
                    <a:cubicBezTo>
                      <a:pt x="1121" y="729"/>
                      <a:pt x="1087" y="706"/>
                      <a:pt x="1046" y="679"/>
                    </a:cubicBezTo>
                    <a:cubicBezTo>
                      <a:pt x="1051" y="652"/>
                      <a:pt x="1055" y="624"/>
                      <a:pt x="1055" y="596"/>
                    </a:cubicBezTo>
                    <a:close/>
                    <a:moveTo>
                      <a:pt x="657" y="901"/>
                    </a:moveTo>
                    <a:cubicBezTo>
                      <a:pt x="633" y="906"/>
                      <a:pt x="609" y="909"/>
                      <a:pt x="584" y="909"/>
                    </a:cubicBezTo>
                    <a:cubicBezTo>
                      <a:pt x="512" y="909"/>
                      <a:pt x="441" y="884"/>
                      <a:pt x="384" y="839"/>
                    </a:cubicBezTo>
                    <a:cubicBezTo>
                      <a:pt x="326" y="794"/>
                      <a:pt x="285" y="729"/>
                      <a:pt x="269" y="657"/>
                    </a:cubicBezTo>
                    <a:cubicBezTo>
                      <a:pt x="250" y="573"/>
                      <a:pt x="264" y="486"/>
                      <a:pt x="310" y="413"/>
                    </a:cubicBezTo>
                    <a:cubicBezTo>
                      <a:pt x="356" y="340"/>
                      <a:pt x="428" y="289"/>
                      <a:pt x="512" y="270"/>
                    </a:cubicBezTo>
                    <a:cubicBezTo>
                      <a:pt x="536" y="264"/>
                      <a:pt x="561" y="261"/>
                      <a:pt x="585" y="261"/>
                    </a:cubicBezTo>
                    <a:cubicBezTo>
                      <a:pt x="657" y="261"/>
                      <a:pt x="728" y="286"/>
                      <a:pt x="785" y="331"/>
                    </a:cubicBezTo>
                    <a:cubicBezTo>
                      <a:pt x="843" y="376"/>
                      <a:pt x="884" y="441"/>
                      <a:pt x="900" y="513"/>
                    </a:cubicBezTo>
                    <a:cubicBezTo>
                      <a:pt x="940" y="687"/>
                      <a:pt x="831" y="861"/>
                      <a:pt x="657" y="901"/>
                    </a:cubicBezTo>
                    <a:close/>
                  </a:path>
                </a:pathLst>
              </a:custGeom>
              <a:solidFill>
                <a:schemeClr val="accent4"/>
              </a:solidFill>
              <a:ln>
                <a:noFill/>
              </a:ln>
              <a:scene3d>
                <a:camera prst="orthographicFront"/>
                <a:lightRig rig="threePt" dir="t"/>
              </a:scene3d>
              <a:sp3d>
                <a:bevelT/>
              </a:sp3d>
            </p:spPr>
            <p:txBody>
              <a:bodyPr vert="horz" wrap="square" lIns="51435" tIns="25718" rIns="51435" bIns="25718" numCol="1" anchor="t" anchorCtr="0" compatLnSpc="1">
                <a:prstTxWarp prst="textNoShape">
                  <a:avLst/>
                </a:prstTxWarp>
              </a:bodyPr>
              <a:lstStyle/>
              <a:p>
                <a:endParaRPr lang="id-ID" sz="1013"/>
              </a:p>
            </p:txBody>
          </p:sp>
        </p:grpSp>
      </p:grpSp>
      <p:pic>
        <p:nvPicPr>
          <p:cNvPr id="22" name="Picture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0638" y="3233987"/>
            <a:ext cx="228600" cy="228600"/>
          </a:xfrm>
          <a:prstGeom prst="rect">
            <a:avLst/>
          </a:prstGeom>
        </p:spPr>
      </p:pic>
      <p:grpSp>
        <p:nvGrpSpPr>
          <p:cNvPr id="25" name="Group 24"/>
          <p:cNvGrpSpPr/>
          <p:nvPr/>
        </p:nvGrpSpPr>
        <p:grpSpPr>
          <a:xfrm>
            <a:off x="132257" y="1417563"/>
            <a:ext cx="4400550" cy="727443"/>
            <a:chOff x="6324600" y="633031"/>
            <a:chExt cx="5867400" cy="969924"/>
          </a:xfrm>
        </p:grpSpPr>
        <p:sp>
          <p:nvSpPr>
            <p:cNvPr id="26" name="TextBox 25"/>
            <p:cNvSpPr txBox="1"/>
            <p:nvPr/>
          </p:nvSpPr>
          <p:spPr>
            <a:xfrm>
              <a:off x="6324600" y="633031"/>
              <a:ext cx="5867400" cy="615553"/>
            </a:xfrm>
            <a:prstGeom prst="rect">
              <a:avLst/>
            </a:prstGeom>
            <a:noFill/>
            <a:scene3d>
              <a:camera prst="orthographicFront"/>
              <a:lightRig rig="threePt" dir="t"/>
            </a:scene3d>
            <a:sp3d>
              <a:bevelT/>
            </a:sp3d>
          </p:spPr>
          <p:txBody>
            <a:bodyPr wrap="square" rtlCol="0">
              <a:spAutoFit/>
            </a:bodyPr>
            <a:lstStyle/>
            <a:p>
              <a:r>
                <a:rPr lang="en-US" sz="2400" dirty="0">
                  <a:solidFill>
                    <a:schemeClr val="tx2">
                      <a:lumMod val="50000"/>
                    </a:schemeClr>
                  </a:solidFill>
                  <a:latin typeface="Bebas Neue" panose="020B0606020202050201" pitchFamily="34" charset="0"/>
                </a:rPr>
                <a:t>The disciplinary process</a:t>
              </a:r>
            </a:p>
          </p:txBody>
        </p:sp>
        <p:sp>
          <p:nvSpPr>
            <p:cNvPr id="27" name="Rectangle 26"/>
            <p:cNvSpPr/>
            <p:nvPr/>
          </p:nvSpPr>
          <p:spPr>
            <a:xfrm>
              <a:off x="6324600" y="1119330"/>
              <a:ext cx="5243732" cy="338555"/>
            </a:xfrm>
            <a:prstGeom prst="rect">
              <a:avLst/>
            </a:prstGeom>
            <a:scene3d>
              <a:camera prst="orthographicFront"/>
              <a:lightRig rig="threePt" dir="t"/>
            </a:scene3d>
            <a:sp3d>
              <a:bevelT/>
            </a:sp3d>
          </p:spPr>
          <p:txBody>
            <a:bodyPr wrap="square">
              <a:spAutoFit/>
            </a:bodyPr>
            <a:lstStyle/>
            <a:p>
              <a:r>
                <a:rPr lang="en-US" sz="1050" dirty="0">
                  <a:solidFill>
                    <a:schemeClr val="tx2">
                      <a:lumMod val="50000"/>
                    </a:schemeClr>
                  </a:solidFill>
                </a:rPr>
                <a:t>How to approach…</a:t>
              </a:r>
            </a:p>
          </p:txBody>
        </p:sp>
        <p:sp>
          <p:nvSpPr>
            <p:cNvPr id="28" name="Rectangle 27"/>
            <p:cNvSpPr/>
            <p:nvPr/>
          </p:nvSpPr>
          <p:spPr>
            <a:xfrm>
              <a:off x="6415084"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 name="Rectangle 28"/>
            <p:cNvSpPr/>
            <p:nvPr/>
          </p:nvSpPr>
          <p:spPr>
            <a:xfrm>
              <a:off x="6891334"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 name="Rectangle 29"/>
            <p:cNvSpPr/>
            <p:nvPr/>
          </p:nvSpPr>
          <p:spPr>
            <a:xfrm>
              <a:off x="7367584"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Rectangle 30"/>
            <p:cNvSpPr/>
            <p:nvPr/>
          </p:nvSpPr>
          <p:spPr>
            <a:xfrm>
              <a:off x="7843834"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Rectangle 31"/>
            <p:cNvSpPr/>
            <p:nvPr/>
          </p:nvSpPr>
          <p:spPr>
            <a:xfrm>
              <a:off x="8320084"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33" name="Rectangle 32"/>
          <p:cNvSpPr/>
          <p:nvPr/>
        </p:nvSpPr>
        <p:spPr>
          <a:xfrm>
            <a:off x="832922" y="2507302"/>
            <a:ext cx="3943879" cy="769441"/>
          </a:xfrm>
          <a:prstGeom prst="rect">
            <a:avLst/>
          </a:prstGeom>
        </p:spPr>
        <p:txBody>
          <a:bodyPr wrap="square">
            <a:spAutoFit/>
          </a:bodyPr>
          <a:lstStyle/>
          <a:p>
            <a:r>
              <a:rPr lang="en-US" sz="1100" dirty="0">
                <a:solidFill>
                  <a:schemeClr val="tx2">
                    <a:lumMod val="50000"/>
                  </a:schemeClr>
                </a:solidFill>
                <a:effectLst>
                  <a:glow rad="228600">
                    <a:schemeClr val="accent1">
                      <a:satMod val="175000"/>
                      <a:alpha val="40000"/>
                    </a:schemeClr>
                  </a:glow>
                </a:effectLst>
              </a:rPr>
              <a:t>It’s okay to ask for help</a:t>
            </a:r>
          </a:p>
          <a:p>
            <a:r>
              <a:rPr lang="en-US" sz="1100" dirty="0">
                <a:solidFill>
                  <a:schemeClr val="tx2">
                    <a:lumMod val="50000"/>
                  </a:schemeClr>
                </a:solidFill>
              </a:rPr>
              <a:t>Get professional support and advice. </a:t>
            </a:r>
          </a:p>
          <a:p>
            <a:r>
              <a:rPr lang="en-US" sz="1100" dirty="0">
                <a:solidFill>
                  <a:schemeClr val="tx2">
                    <a:lumMod val="50000"/>
                  </a:schemeClr>
                </a:solidFill>
              </a:rPr>
              <a:t>Take a support person to meetings</a:t>
            </a:r>
          </a:p>
          <a:p>
            <a:r>
              <a:rPr lang="en-US" sz="1100" dirty="0">
                <a:solidFill>
                  <a:schemeClr val="tx2">
                    <a:lumMod val="50000"/>
                  </a:schemeClr>
                </a:solidFill>
              </a:rPr>
              <a:t>Use the Employee Assistance programme (EAP) or similar services </a:t>
            </a:r>
          </a:p>
        </p:txBody>
      </p:sp>
      <p:sp>
        <p:nvSpPr>
          <p:cNvPr id="34" name="TextBox 33"/>
          <p:cNvSpPr txBox="1"/>
          <p:nvPr/>
        </p:nvSpPr>
        <p:spPr>
          <a:xfrm>
            <a:off x="824410" y="2224717"/>
            <a:ext cx="369294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Get support</a:t>
            </a:r>
          </a:p>
        </p:txBody>
      </p:sp>
      <p:sp>
        <p:nvSpPr>
          <p:cNvPr id="35" name="Oval 34"/>
          <p:cNvSpPr/>
          <p:nvPr/>
        </p:nvSpPr>
        <p:spPr>
          <a:xfrm>
            <a:off x="162830" y="2343383"/>
            <a:ext cx="548640" cy="548640"/>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36" name="Picture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708" y="2503403"/>
            <a:ext cx="228600" cy="228600"/>
          </a:xfrm>
          <a:prstGeom prst="rect">
            <a:avLst/>
          </a:prstGeom>
        </p:spPr>
      </p:pic>
      <p:sp>
        <p:nvSpPr>
          <p:cNvPr id="37" name="Rectangle 36"/>
          <p:cNvSpPr/>
          <p:nvPr/>
        </p:nvSpPr>
        <p:spPr>
          <a:xfrm>
            <a:off x="852448" y="3486356"/>
            <a:ext cx="4204470" cy="261610"/>
          </a:xfrm>
          <a:prstGeom prst="rect">
            <a:avLst/>
          </a:prstGeom>
        </p:spPr>
        <p:txBody>
          <a:bodyPr wrap="square">
            <a:spAutoFit/>
          </a:bodyPr>
          <a:lstStyle/>
          <a:p>
            <a:r>
              <a:rPr lang="en-US" sz="1100" dirty="0">
                <a:solidFill>
                  <a:schemeClr val="tx2">
                    <a:lumMod val="50000"/>
                  </a:schemeClr>
                </a:solidFill>
              </a:rPr>
              <a:t>Focus your response to the issues raised in the disciplinary notification.</a:t>
            </a:r>
          </a:p>
        </p:txBody>
      </p:sp>
      <p:sp>
        <p:nvSpPr>
          <p:cNvPr id="38" name="TextBox 37"/>
          <p:cNvSpPr txBox="1"/>
          <p:nvPr/>
        </p:nvSpPr>
        <p:spPr>
          <a:xfrm>
            <a:off x="842685" y="3211346"/>
            <a:ext cx="369294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Be specific</a:t>
            </a:r>
          </a:p>
        </p:txBody>
      </p:sp>
      <p:sp>
        <p:nvSpPr>
          <p:cNvPr id="39" name="Oval 38"/>
          <p:cNvSpPr/>
          <p:nvPr/>
        </p:nvSpPr>
        <p:spPr>
          <a:xfrm>
            <a:off x="179594" y="3238395"/>
            <a:ext cx="548640" cy="54864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0" name="Rectangle 39"/>
          <p:cNvSpPr/>
          <p:nvPr/>
        </p:nvSpPr>
        <p:spPr>
          <a:xfrm>
            <a:off x="829221" y="4178853"/>
            <a:ext cx="5285829" cy="600164"/>
          </a:xfrm>
          <a:prstGeom prst="rect">
            <a:avLst/>
          </a:prstGeom>
        </p:spPr>
        <p:txBody>
          <a:bodyPr wrap="square">
            <a:spAutoFit/>
          </a:bodyPr>
          <a:lstStyle/>
          <a:p>
            <a:r>
              <a:rPr lang="en-US" sz="1100" dirty="0">
                <a:solidFill>
                  <a:schemeClr val="tx2">
                    <a:lumMod val="50000"/>
                  </a:schemeClr>
                </a:solidFill>
              </a:rPr>
              <a:t>Gather all relevant information, which could be from document review, staff interview or third party evidence. Ensure you have read all the evidence provided by your employer to allow you to respond fully to the allegation.</a:t>
            </a:r>
          </a:p>
        </p:txBody>
      </p:sp>
      <p:sp>
        <p:nvSpPr>
          <p:cNvPr id="41" name="TextBox 40"/>
          <p:cNvSpPr txBox="1"/>
          <p:nvPr/>
        </p:nvSpPr>
        <p:spPr>
          <a:xfrm>
            <a:off x="837661" y="3901854"/>
            <a:ext cx="369294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Be prepared</a:t>
            </a:r>
          </a:p>
        </p:txBody>
      </p:sp>
      <p:sp>
        <p:nvSpPr>
          <p:cNvPr id="42" name="Oval 41"/>
          <p:cNvSpPr/>
          <p:nvPr/>
        </p:nvSpPr>
        <p:spPr>
          <a:xfrm>
            <a:off x="180118" y="4108984"/>
            <a:ext cx="548640" cy="548640"/>
          </a:xfrm>
          <a:prstGeom prst="ellipse">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3" name="Rectangle 42"/>
          <p:cNvSpPr/>
          <p:nvPr/>
        </p:nvSpPr>
        <p:spPr>
          <a:xfrm>
            <a:off x="837659" y="5218691"/>
            <a:ext cx="6443673" cy="600164"/>
          </a:xfrm>
          <a:prstGeom prst="rect">
            <a:avLst/>
          </a:prstGeom>
        </p:spPr>
        <p:txBody>
          <a:bodyPr wrap="square">
            <a:spAutoFit/>
          </a:bodyPr>
          <a:lstStyle/>
          <a:p>
            <a:r>
              <a:rPr lang="en-US" sz="1100" dirty="0">
                <a:solidFill>
                  <a:schemeClr val="tx2">
                    <a:lumMod val="50000"/>
                  </a:schemeClr>
                </a:solidFill>
              </a:rPr>
              <a:t>Don’t forget you can appeal a disciplinary decision if you feel you have not been fairly treated through the process, this is initially through a more senior manager in the organisation but ultimately you have the right to lodge a personal grievance.</a:t>
            </a:r>
          </a:p>
        </p:txBody>
      </p:sp>
      <p:sp>
        <p:nvSpPr>
          <p:cNvPr id="44" name="TextBox 43"/>
          <p:cNvSpPr txBox="1"/>
          <p:nvPr/>
        </p:nvSpPr>
        <p:spPr>
          <a:xfrm>
            <a:off x="799230" y="4925222"/>
            <a:ext cx="369294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Right to appeal</a:t>
            </a:r>
          </a:p>
        </p:txBody>
      </p:sp>
      <p:sp>
        <p:nvSpPr>
          <p:cNvPr id="45" name="Oval 44"/>
          <p:cNvSpPr/>
          <p:nvPr/>
        </p:nvSpPr>
        <p:spPr>
          <a:xfrm>
            <a:off x="180118" y="5048683"/>
            <a:ext cx="548640" cy="533701"/>
          </a:xfrm>
          <a:prstGeom prst="ellipse">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6" name="Picture 4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2203" y="3386203"/>
            <a:ext cx="228600" cy="228600"/>
          </a:xfrm>
          <a:prstGeom prst="rect">
            <a:avLst/>
          </a:prstGeom>
        </p:spPr>
      </p:pic>
      <p:pic>
        <p:nvPicPr>
          <p:cNvPr id="47" name="Picture 4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9614" y="4273418"/>
            <a:ext cx="228600" cy="228600"/>
          </a:xfrm>
          <a:prstGeom prst="rect">
            <a:avLst/>
          </a:prstGeom>
        </p:spPr>
      </p:pic>
      <p:sp>
        <p:nvSpPr>
          <p:cNvPr id="49" name="TextBox 48"/>
          <p:cNvSpPr txBox="1"/>
          <p:nvPr/>
        </p:nvSpPr>
        <p:spPr>
          <a:xfrm>
            <a:off x="1639765" y="5957886"/>
            <a:ext cx="5864469" cy="430887"/>
          </a:xfrm>
          <a:prstGeom prst="rect">
            <a:avLst/>
          </a:prstGeom>
          <a:solidFill>
            <a:schemeClr val="accent5">
              <a:lumMod val="20000"/>
              <a:lumOff val="80000"/>
            </a:schemeClr>
          </a:solidFill>
          <a:scene3d>
            <a:camera prst="orthographicFront"/>
            <a:lightRig rig="threePt" dir="t"/>
          </a:scene3d>
          <a:sp3d>
            <a:bevelT/>
          </a:sp3d>
        </p:spPr>
        <p:txBody>
          <a:bodyPr wrap="square" rtlCol="0">
            <a:spAutoFit/>
          </a:bodyPr>
          <a:lstStyle/>
          <a:p>
            <a:pPr algn="ctr"/>
            <a:r>
              <a:rPr lang="en-NZ" sz="1100" dirty="0">
                <a:solidFill>
                  <a:schemeClr val="accent5">
                    <a:lumMod val="50000"/>
                  </a:schemeClr>
                </a:solidFill>
              </a:rPr>
              <a:t>This can be a challenging time, so remember to take care of yourself.</a:t>
            </a:r>
          </a:p>
          <a:p>
            <a:pPr algn="ctr"/>
            <a:r>
              <a:rPr lang="en-NZ" sz="1100" dirty="0">
                <a:solidFill>
                  <a:schemeClr val="accent5">
                    <a:lumMod val="50000"/>
                  </a:schemeClr>
                </a:solidFill>
              </a:rPr>
              <a:t>Remain 100% professional.</a:t>
            </a:r>
          </a:p>
        </p:txBody>
      </p:sp>
      <p:sp>
        <p:nvSpPr>
          <p:cNvPr id="51" name="Footer Placeholder 4"/>
          <p:cNvSpPr>
            <a:spLocks noGrp="1"/>
          </p:cNvSpPr>
          <p:nvPr>
            <p:ph type="ftr" sz="quarter" idx="11"/>
          </p:nvPr>
        </p:nvSpPr>
        <p:spPr>
          <a:xfrm>
            <a:off x="3028950" y="6356351"/>
            <a:ext cx="3086100" cy="365125"/>
          </a:xfrm>
        </p:spPr>
        <p:txBody>
          <a:bodyPr/>
          <a:lstStyle/>
          <a:p>
            <a:endParaRPr lang="en-US" dirty="0">
              <a:hlinkClick r:id="" action="ppaction://noaction"/>
            </a:endParaRPr>
          </a:p>
          <a:p>
            <a:r>
              <a:rPr lang="en-US" dirty="0">
                <a:hlinkClick r:id="" action="ppaction://noaction"/>
              </a:rPr>
              <a:t>www.nurse.org.nz</a:t>
            </a:r>
            <a:endParaRPr lang="en-US" dirty="0"/>
          </a:p>
          <a:p>
            <a:endParaRPr lang="en-US" dirty="0"/>
          </a:p>
        </p:txBody>
      </p:sp>
      <p:pic>
        <p:nvPicPr>
          <p:cNvPr id="52" name="Picture 5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0138" y="5201233"/>
            <a:ext cx="228600" cy="228600"/>
          </a:xfrm>
          <a:prstGeom prst="rect">
            <a:avLst/>
          </a:prstGeom>
        </p:spPr>
      </p:pic>
      <p:pic>
        <p:nvPicPr>
          <p:cNvPr id="53" name="Picture 5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flipV="1">
            <a:off x="7903782" y="1389412"/>
            <a:ext cx="237331" cy="237331"/>
          </a:xfrm>
          <a:prstGeom prst="rect">
            <a:avLst/>
          </a:prstGeom>
        </p:spPr>
      </p:pic>
      <p:pic>
        <p:nvPicPr>
          <p:cNvPr id="54" name="Picture 5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10806" y="1847826"/>
            <a:ext cx="228600" cy="228600"/>
          </a:xfrm>
          <a:prstGeom prst="rect">
            <a:avLst/>
          </a:prstGeom>
        </p:spPr>
      </p:pic>
    </p:spTree>
    <p:extLst>
      <p:ext uri="{BB962C8B-B14F-4D97-AF65-F5344CB8AC3E}">
        <p14:creationId xmlns:p14="http://schemas.microsoft.com/office/powerpoint/2010/main" val="7072025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1000"/>
                                        <p:tgtEl>
                                          <p:spTgt spid="35"/>
                                        </p:tgtEl>
                                      </p:cBhvr>
                                    </p:animEffect>
                                    <p:anim calcmode="lin" valueType="num">
                                      <p:cBhvr>
                                        <p:cTn id="12" dur="1000" fill="hold"/>
                                        <p:tgtEl>
                                          <p:spTgt spid="35"/>
                                        </p:tgtEl>
                                        <p:attrNameLst>
                                          <p:attrName>ppt_x</p:attrName>
                                        </p:attrNameLst>
                                      </p:cBhvr>
                                      <p:tavLst>
                                        <p:tav tm="0">
                                          <p:val>
                                            <p:strVal val="#ppt_x"/>
                                          </p:val>
                                        </p:tav>
                                        <p:tav tm="100000">
                                          <p:val>
                                            <p:strVal val="#ppt_x"/>
                                          </p:val>
                                        </p:tav>
                                      </p:tavLst>
                                    </p:anim>
                                    <p:anim calcmode="lin" valueType="num">
                                      <p:cBhvr>
                                        <p:cTn id="13" dur="1000" fill="hold"/>
                                        <p:tgtEl>
                                          <p:spTgt spid="3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1000"/>
                                        <p:tgtEl>
                                          <p:spTgt spid="39"/>
                                        </p:tgtEl>
                                      </p:cBhvr>
                                    </p:animEffect>
                                    <p:anim calcmode="lin" valueType="num">
                                      <p:cBhvr>
                                        <p:cTn id="24" dur="1000" fill="hold"/>
                                        <p:tgtEl>
                                          <p:spTgt spid="39"/>
                                        </p:tgtEl>
                                        <p:attrNameLst>
                                          <p:attrName>ppt_x</p:attrName>
                                        </p:attrNameLst>
                                      </p:cBhvr>
                                      <p:tavLst>
                                        <p:tav tm="0">
                                          <p:val>
                                            <p:strVal val="#ppt_x"/>
                                          </p:val>
                                        </p:tav>
                                        <p:tav tm="100000">
                                          <p:val>
                                            <p:strVal val="#ppt_x"/>
                                          </p:val>
                                        </p:tav>
                                      </p:tavLst>
                                    </p:anim>
                                    <p:anim calcmode="lin" valueType="num">
                                      <p:cBhvr>
                                        <p:cTn id="25" dur="1000" fill="hold"/>
                                        <p:tgtEl>
                                          <p:spTgt spid="39"/>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fade">
                                      <p:cBhvr>
                                        <p:cTn id="29" dur="1000"/>
                                        <p:tgtEl>
                                          <p:spTgt spid="46"/>
                                        </p:tgtEl>
                                      </p:cBhvr>
                                    </p:animEffect>
                                    <p:anim calcmode="lin" valueType="num">
                                      <p:cBhvr>
                                        <p:cTn id="30" dur="1000" fill="hold"/>
                                        <p:tgtEl>
                                          <p:spTgt spid="46"/>
                                        </p:tgtEl>
                                        <p:attrNameLst>
                                          <p:attrName>ppt_x</p:attrName>
                                        </p:attrNameLst>
                                      </p:cBhvr>
                                      <p:tavLst>
                                        <p:tav tm="0">
                                          <p:val>
                                            <p:strVal val="#ppt_x"/>
                                          </p:val>
                                        </p:tav>
                                        <p:tav tm="100000">
                                          <p:val>
                                            <p:strVal val="#ppt_x"/>
                                          </p:val>
                                        </p:tav>
                                      </p:tavLst>
                                    </p:anim>
                                    <p:anim calcmode="lin" valueType="num">
                                      <p:cBhvr>
                                        <p:cTn id="31" dur="1000" fill="hold"/>
                                        <p:tgtEl>
                                          <p:spTgt spid="46"/>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fade">
                                      <p:cBhvr>
                                        <p:cTn id="35" dur="1000"/>
                                        <p:tgtEl>
                                          <p:spTgt spid="42"/>
                                        </p:tgtEl>
                                      </p:cBhvr>
                                    </p:animEffect>
                                    <p:anim calcmode="lin" valueType="num">
                                      <p:cBhvr>
                                        <p:cTn id="36" dur="1000" fill="hold"/>
                                        <p:tgtEl>
                                          <p:spTgt spid="42"/>
                                        </p:tgtEl>
                                        <p:attrNameLst>
                                          <p:attrName>ppt_x</p:attrName>
                                        </p:attrNameLst>
                                      </p:cBhvr>
                                      <p:tavLst>
                                        <p:tav tm="0">
                                          <p:val>
                                            <p:strVal val="#ppt_x"/>
                                          </p:val>
                                        </p:tav>
                                        <p:tav tm="100000">
                                          <p:val>
                                            <p:strVal val="#ppt_x"/>
                                          </p:val>
                                        </p:tav>
                                      </p:tavLst>
                                    </p:anim>
                                    <p:anim calcmode="lin" valueType="num">
                                      <p:cBhvr>
                                        <p:cTn id="37" dur="1000" fill="hold"/>
                                        <p:tgtEl>
                                          <p:spTgt spid="42"/>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42" presetClass="entr" presetSubtype="0" fill="hold" nodeType="after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1000"/>
                                        <p:tgtEl>
                                          <p:spTgt spid="47"/>
                                        </p:tgtEl>
                                      </p:cBhvr>
                                    </p:animEffect>
                                    <p:anim calcmode="lin" valueType="num">
                                      <p:cBhvr>
                                        <p:cTn id="42" dur="1000" fill="hold"/>
                                        <p:tgtEl>
                                          <p:spTgt spid="47"/>
                                        </p:tgtEl>
                                        <p:attrNameLst>
                                          <p:attrName>ppt_x</p:attrName>
                                        </p:attrNameLst>
                                      </p:cBhvr>
                                      <p:tavLst>
                                        <p:tav tm="0">
                                          <p:val>
                                            <p:strVal val="#ppt_x"/>
                                          </p:val>
                                        </p:tav>
                                        <p:tav tm="100000">
                                          <p:val>
                                            <p:strVal val="#ppt_x"/>
                                          </p:val>
                                        </p:tav>
                                      </p:tavLst>
                                    </p:anim>
                                    <p:anim calcmode="lin" valueType="num">
                                      <p:cBhvr>
                                        <p:cTn id="43" dur="1000" fill="hold"/>
                                        <p:tgtEl>
                                          <p:spTgt spid="47"/>
                                        </p:tgtEl>
                                        <p:attrNameLst>
                                          <p:attrName>ppt_y</p:attrName>
                                        </p:attrNameLst>
                                      </p:cBhvr>
                                      <p:tavLst>
                                        <p:tav tm="0">
                                          <p:val>
                                            <p:strVal val="#ppt_y+.1"/>
                                          </p:val>
                                        </p:tav>
                                        <p:tav tm="100000">
                                          <p:val>
                                            <p:strVal val="#ppt_y"/>
                                          </p:val>
                                        </p:tav>
                                      </p:tavLst>
                                    </p:anim>
                                  </p:childTnLst>
                                </p:cTn>
                              </p:par>
                            </p:childTnLst>
                          </p:cTn>
                        </p:par>
                        <p:par>
                          <p:cTn id="44" fill="hold">
                            <p:stCondLst>
                              <p:cond delay="6500"/>
                            </p:stCondLst>
                            <p:childTnLst>
                              <p:par>
                                <p:cTn id="45" presetID="42" presetClass="entr" presetSubtype="0"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1000"/>
                                        <p:tgtEl>
                                          <p:spTgt spid="45"/>
                                        </p:tgtEl>
                                      </p:cBhvr>
                                    </p:animEffect>
                                    <p:anim calcmode="lin" valueType="num">
                                      <p:cBhvr>
                                        <p:cTn id="48" dur="1000" fill="hold"/>
                                        <p:tgtEl>
                                          <p:spTgt spid="45"/>
                                        </p:tgtEl>
                                        <p:attrNameLst>
                                          <p:attrName>ppt_x</p:attrName>
                                        </p:attrNameLst>
                                      </p:cBhvr>
                                      <p:tavLst>
                                        <p:tav tm="0">
                                          <p:val>
                                            <p:strVal val="#ppt_x"/>
                                          </p:val>
                                        </p:tav>
                                        <p:tav tm="100000">
                                          <p:val>
                                            <p:strVal val="#ppt_x"/>
                                          </p:val>
                                        </p:tav>
                                      </p:tavLst>
                                    </p:anim>
                                    <p:anim calcmode="lin" valueType="num">
                                      <p:cBhvr>
                                        <p:cTn id="49" dur="1000" fill="hold"/>
                                        <p:tgtEl>
                                          <p:spTgt spid="45"/>
                                        </p:tgtEl>
                                        <p:attrNameLst>
                                          <p:attrName>ppt_y</p:attrName>
                                        </p:attrNameLst>
                                      </p:cBhvr>
                                      <p:tavLst>
                                        <p:tav tm="0">
                                          <p:val>
                                            <p:strVal val="#ppt_y+.1"/>
                                          </p:val>
                                        </p:tav>
                                        <p:tav tm="100000">
                                          <p:val>
                                            <p:strVal val="#ppt_y"/>
                                          </p:val>
                                        </p:tav>
                                      </p:tavLst>
                                    </p:anim>
                                  </p:childTnLst>
                                </p:cTn>
                              </p:par>
                            </p:childTnLst>
                          </p:cTn>
                        </p:par>
                        <p:par>
                          <p:cTn id="50" fill="hold">
                            <p:stCondLst>
                              <p:cond delay="7500"/>
                            </p:stCondLst>
                            <p:childTnLst>
                              <p:par>
                                <p:cTn id="51" presetID="42" presetClass="entr" presetSubtype="0" fill="hold" nodeType="afterEffect">
                                  <p:stCondLst>
                                    <p:cond delay="0"/>
                                  </p:stCondLst>
                                  <p:childTnLst>
                                    <p:set>
                                      <p:cBhvr>
                                        <p:cTn id="52" dur="1" fill="hold">
                                          <p:stCondLst>
                                            <p:cond delay="0"/>
                                          </p:stCondLst>
                                        </p:cTn>
                                        <p:tgtEl>
                                          <p:spTgt spid="52"/>
                                        </p:tgtEl>
                                        <p:attrNameLst>
                                          <p:attrName>style.visibility</p:attrName>
                                        </p:attrNameLst>
                                      </p:cBhvr>
                                      <p:to>
                                        <p:strVal val="visible"/>
                                      </p:to>
                                    </p:set>
                                    <p:animEffect transition="in" filter="fade">
                                      <p:cBhvr>
                                        <p:cTn id="53" dur="1000"/>
                                        <p:tgtEl>
                                          <p:spTgt spid="52"/>
                                        </p:tgtEl>
                                      </p:cBhvr>
                                    </p:animEffect>
                                    <p:anim calcmode="lin" valueType="num">
                                      <p:cBhvr>
                                        <p:cTn id="54" dur="1000" fill="hold"/>
                                        <p:tgtEl>
                                          <p:spTgt spid="52"/>
                                        </p:tgtEl>
                                        <p:attrNameLst>
                                          <p:attrName>ppt_x</p:attrName>
                                        </p:attrNameLst>
                                      </p:cBhvr>
                                      <p:tavLst>
                                        <p:tav tm="0">
                                          <p:val>
                                            <p:strVal val="#ppt_x"/>
                                          </p:val>
                                        </p:tav>
                                        <p:tav tm="100000">
                                          <p:val>
                                            <p:strVal val="#ppt_x"/>
                                          </p:val>
                                        </p:tav>
                                      </p:tavLst>
                                    </p:anim>
                                    <p:anim calcmode="lin" valueType="num">
                                      <p:cBhvr>
                                        <p:cTn id="55"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9" grpId="0" animBg="1"/>
      <p:bldP spid="42" grpId="0" animBg="1"/>
      <p:bldP spid="4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835865"/>
            <a:ext cx="9144000" cy="673339"/>
            <a:chOff x="-1" y="705170"/>
            <a:chExt cx="12192000" cy="897785"/>
          </a:xfrm>
        </p:grpSpPr>
        <p:sp>
          <p:nvSpPr>
            <p:cNvPr id="5" name="TextBox 4"/>
            <p:cNvSpPr txBox="1"/>
            <p:nvPr/>
          </p:nvSpPr>
          <p:spPr>
            <a:xfrm>
              <a:off x="-1" y="705170"/>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For more information…</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 name="Rectangle 1"/>
          <p:cNvSpPr/>
          <p:nvPr/>
        </p:nvSpPr>
        <p:spPr>
          <a:xfrm>
            <a:off x="2310015" y="2912212"/>
            <a:ext cx="4866871" cy="2554545"/>
          </a:xfrm>
          <a:prstGeom prst="rect">
            <a:avLst/>
          </a:prstGeom>
        </p:spPr>
        <p:txBody>
          <a:bodyPr wrap="square">
            <a:spAutoFit/>
          </a:bodyPr>
          <a:lstStyle/>
          <a:p>
            <a:pPr algn="ctr"/>
            <a:r>
              <a:rPr lang="en-NZ" sz="3200" dirty="0">
                <a:hlinkClick r:id="rId2"/>
              </a:rPr>
              <a:t>http://www.nurse.org.nz/</a:t>
            </a:r>
            <a:endParaRPr lang="en-NZ" sz="3200" dirty="0"/>
          </a:p>
          <a:p>
            <a:pPr algn="ctr"/>
            <a:endParaRPr lang="en-NZ" sz="3200" dirty="0"/>
          </a:p>
          <a:p>
            <a:pPr algn="ctr"/>
            <a:r>
              <a:rPr lang="en-NZ" sz="3200" dirty="0">
                <a:hlinkClick r:id="rId3"/>
              </a:rPr>
              <a:t>admin@nurse.org.nz</a:t>
            </a:r>
            <a:endParaRPr lang="en-NZ" sz="3200" dirty="0"/>
          </a:p>
          <a:p>
            <a:pPr algn="ctr"/>
            <a:endParaRPr lang="en-NZ" sz="3200" dirty="0"/>
          </a:p>
          <a:p>
            <a:pPr algn="ctr"/>
            <a:endParaRPr lang="en-NZ" sz="3200" dirty="0"/>
          </a:p>
        </p:txBody>
      </p:sp>
      <p:pic>
        <p:nvPicPr>
          <p:cNvPr id="3" name="Picture 2"/>
          <p:cNvPicPr>
            <a:picLocks noChangeAspect="1"/>
          </p:cNvPicPr>
          <p:nvPr/>
        </p:nvPicPr>
        <p:blipFill>
          <a:blip r:embed="rId4"/>
          <a:stretch>
            <a:fillRect/>
          </a:stretch>
        </p:blipFill>
        <p:spPr>
          <a:xfrm>
            <a:off x="2876550" y="4898180"/>
            <a:ext cx="3733800" cy="1400175"/>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extLst>
      <p:ext uri="{BB962C8B-B14F-4D97-AF65-F5344CB8AC3E}">
        <p14:creationId xmlns:p14="http://schemas.microsoft.com/office/powerpoint/2010/main" val="13639484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7999"/>
          </a:xfrm>
          <a:prstGeom prst="rect">
            <a:avLst/>
          </a:prstGeom>
          <a:solidFill>
            <a:schemeClr val="tx2">
              <a:lumMod val="5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5" name="Group 4"/>
          <p:cNvGrpSpPr/>
          <p:nvPr/>
        </p:nvGrpSpPr>
        <p:grpSpPr>
          <a:xfrm>
            <a:off x="0" y="3006343"/>
            <a:ext cx="9144000" cy="1756653"/>
            <a:chOff x="0" y="633031"/>
            <a:chExt cx="12192000" cy="2342202"/>
          </a:xfrm>
        </p:grpSpPr>
        <p:sp>
          <p:nvSpPr>
            <p:cNvPr id="6" name="TextBox 5"/>
            <p:cNvSpPr txBox="1"/>
            <p:nvPr/>
          </p:nvSpPr>
          <p:spPr>
            <a:xfrm>
              <a:off x="0" y="633031"/>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bg1"/>
                  </a:solidFill>
                  <a:latin typeface="Bebas Neue" panose="020B0606020202050201" pitchFamily="34" charset="0"/>
                </a:rPr>
                <a:t>The end</a:t>
              </a:r>
            </a:p>
          </p:txBody>
        </p:sp>
        <p:sp>
          <p:nvSpPr>
            <p:cNvPr id="7" name="Rectangle 6"/>
            <p:cNvSpPr/>
            <p:nvPr/>
          </p:nvSpPr>
          <p:spPr>
            <a:xfrm>
              <a:off x="623667" y="1774906"/>
              <a:ext cx="10944665" cy="1200327"/>
            </a:xfrm>
            <a:prstGeom prst="rect">
              <a:avLst/>
            </a:prstGeom>
            <a:scene3d>
              <a:camera prst="orthographicFront"/>
              <a:lightRig rig="threePt" dir="t"/>
            </a:scene3d>
            <a:sp3d>
              <a:bevelT/>
            </a:sp3d>
          </p:spPr>
          <p:txBody>
            <a:bodyPr wrap="square">
              <a:spAutoFit/>
            </a:bodyPr>
            <a:lstStyle/>
            <a:p>
              <a:pPr algn="ctr"/>
              <a:r>
                <a:rPr lang="en-US" sz="1050" dirty="0">
                  <a:solidFill>
                    <a:schemeClr val="bg1"/>
                  </a:solidFill>
                </a:rPr>
                <a:t>Check out our other professional support presentations</a:t>
              </a:r>
            </a:p>
            <a:p>
              <a:pPr algn="ctr"/>
              <a:r>
                <a:rPr lang="en-US" sz="1050" dirty="0">
                  <a:solidFill>
                    <a:schemeClr val="bg1"/>
                  </a:solidFill>
                </a:rPr>
                <a:t>About us</a:t>
              </a:r>
            </a:p>
            <a:p>
              <a:pPr algn="ctr"/>
              <a:r>
                <a:rPr lang="en-US" sz="1050" dirty="0">
                  <a:solidFill>
                    <a:schemeClr val="bg1"/>
                  </a:solidFill>
                </a:rPr>
                <a:t>Portfolios</a:t>
              </a:r>
            </a:p>
            <a:p>
              <a:pPr algn="ctr"/>
              <a:r>
                <a:rPr lang="en-US" sz="1050" dirty="0">
                  <a:solidFill>
                    <a:schemeClr val="bg1"/>
                  </a:solidFill>
                </a:rPr>
                <a:t>Bullying</a:t>
              </a:r>
            </a:p>
            <a:p>
              <a:pPr algn="ctr"/>
              <a:r>
                <a:rPr lang="en-US" sz="1050" dirty="0">
                  <a:solidFill>
                    <a:schemeClr val="bg1"/>
                  </a:solidFill>
                </a:rPr>
                <a:t> </a:t>
              </a:r>
            </a:p>
          </p:txBody>
        </p:sp>
        <p:sp>
          <p:nvSpPr>
            <p:cNvPr id="8" name="Rectangle 7"/>
            <p:cNvSpPr/>
            <p:nvPr/>
          </p:nvSpPr>
          <p:spPr>
            <a:xfrm>
              <a:off x="491490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39115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586740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3436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5124" y="1876931"/>
            <a:ext cx="914400" cy="914400"/>
          </a:xfrm>
          <a:prstGeom prst="rect">
            <a:avLst/>
          </a:prstGeom>
          <a:effectLst>
            <a:glow rad="228600">
              <a:schemeClr val="accent4">
                <a:satMod val="175000"/>
                <a:alpha val="40000"/>
              </a:schemeClr>
            </a:glow>
          </a:effectLst>
        </p:spPr>
      </p:pic>
    </p:spTree>
    <p:extLst>
      <p:ext uri="{BB962C8B-B14F-4D97-AF65-F5344CB8AC3E}">
        <p14:creationId xmlns:p14="http://schemas.microsoft.com/office/powerpoint/2010/main" val="18084485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Z Colors">
      <a:dk1>
        <a:sysClr val="windowText" lastClr="000000"/>
      </a:dk1>
      <a:lt1>
        <a:sysClr val="window" lastClr="FFFFFF"/>
      </a:lt1>
      <a:dk2>
        <a:srgbClr val="44546A"/>
      </a:dk2>
      <a:lt2>
        <a:srgbClr val="E7E6E6"/>
      </a:lt2>
      <a:accent1>
        <a:srgbClr val="46556A"/>
      </a:accent1>
      <a:accent2>
        <a:srgbClr val="0087B1"/>
      </a:accent2>
      <a:accent3>
        <a:srgbClr val="45BE9B"/>
      </a:accent3>
      <a:accent4>
        <a:srgbClr val="A0BC34"/>
      </a:accent4>
      <a:accent5>
        <a:srgbClr val="FB8734"/>
      </a:accent5>
      <a:accent6>
        <a:srgbClr val="D44024"/>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2510</TotalTime>
  <Words>1702</Words>
  <Application>Microsoft Office PowerPoint</Application>
  <PresentationFormat>On-screen Show (4:3)</PresentationFormat>
  <Paragraphs>196</Paragraphs>
  <Slides>16</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Bebas Neue</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Matthew Mcgrath</cp:lastModifiedBy>
  <cp:revision>76</cp:revision>
  <dcterms:created xsi:type="dcterms:W3CDTF">2016-11-11T20:36:48Z</dcterms:created>
  <dcterms:modified xsi:type="dcterms:W3CDTF">2020-10-01T22:42:19Z</dcterms:modified>
</cp:coreProperties>
</file>