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Ex2.xml" ContentType="application/vnd.ms-office.chartex+xml"/>
  <Override PartName="/ppt/charts/style2.xml" ContentType="application/vnd.ms-office.chartstyle+xml"/>
  <Override PartName="/ppt/charts/colors2.xml" ContentType="application/vnd.ms-office.chartcolorstyle+xml"/>
  <Override PartName="/ppt/charts/chartEx3.xml" ContentType="application/vnd.ms-office.chartex+xml"/>
  <Override PartName="/ppt/charts/style3.xml" ContentType="application/vnd.ms-office.chartstyle+xml"/>
  <Override PartName="/ppt/charts/colors3.xml" ContentType="application/vnd.ms-office.chartcolorstyle+xml"/>
  <Override PartName="/ppt/charts/chartEx4.xml" ContentType="application/vnd.ms-office.chartex+xml"/>
  <Override PartName="/ppt/charts/style4.xml" ContentType="application/vnd.ms-office.chartstyle+xml"/>
  <Override PartName="/ppt/charts/colors4.xml" ContentType="application/vnd.ms-office.chartcolorstyle+xml"/>
  <Override PartName="/ppt/charts/chartEx5.xml" ContentType="application/vnd.ms-office.chartex+xml"/>
  <Override PartName="/ppt/charts/style5.xml" ContentType="application/vnd.ms-office.chartstyle+xml"/>
  <Override PartName="/ppt/charts/colors5.xml" ContentType="application/vnd.ms-office.chartcolorstyle+xml"/>
  <Override PartName="/ppt/charts/chartEx6.xml" ContentType="application/vnd.ms-office.chartex+xml"/>
  <Override PartName="/ppt/charts/style6.xml" ContentType="application/vnd.ms-office.chartstyle+xml"/>
  <Override PartName="/ppt/charts/colors6.xml" ContentType="application/vnd.ms-office.chartcolorstyle+xml"/>
  <Override PartName="/ppt/charts/chartEx7.xml" ContentType="application/vnd.ms-office.chartex+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63" r:id="rId4"/>
  </p:sldMasterIdLst>
  <p:sldIdLst>
    <p:sldId id="257" r:id="rId5"/>
    <p:sldId id="289" r:id="rId6"/>
    <p:sldId id="258" r:id="rId7"/>
    <p:sldId id="259" r:id="rId8"/>
    <p:sldId id="260" r:id="rId9"/>
    <p:sldId id="261" r:id="rId10"/>
    <p:sldId id="262" r:id="rId11"/>
    <p:sldId id="263" r:id="rId12"/>
    <p:sldId id="291" r:id="rId13"/>
    <p:sldId id="264" r:id="rId14"/>
    <p:sldId id="265" r:id="rId15"/>
    <p:sldId id="266" r:id="rId16"/>
    <p:sldId id="292" r:id="rId17"/>
    <p:sldId id="271" r:id="rId18"/>
    <p:sldId id="293" r:id="rId19"/>
    <p:sldId id="272" r:id="rId20"/>
    <p:sldId id="294" r:id="rId21"/>
    <p:sldId id="276" r:id="rId22"/>
    <p:sldId id="295" r:id="rId23"/>
    <p:sldId id="283" r:id="rId24"/>
    <p:sldId id="277" r:id="rId25"/>
    <p:sldId id="290" r:id="rId26"/>
    <p:sldId id="296" r:id="rId27"/>
    <p:sldId id="281" r:id="rId28"/>
    <p:sldId id="285" r:id="rId29"/>
    <p:sldId id="297" r:id="rId30"/>
    <p:sldId id="299" r:id="rId31"/>
    <p:sldId id="28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19" autoAdjust="0"/>
  </p:normalViewPr>
  <p:slideViewPr>
    <p:cSldViewPr snapToGrid="0">
      <p:cViewPr varScale="1">
        <p:scale>
          <a:sx n="72" d="100"/>
          <a:sy n="72"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dj124\AppData\Roaming\Microsoft\Excel\Nurse%20Practitioners%20New%20Zealand%20(version%201).xlsb"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dj124\AppData\Roaming\Microsoft\Excel\Nurse%20Practitioners%20New%20Zealand%20(version%201).xlsb" TargetMode="External"/></Relationships>
</file>

<file path=ppt/charts/_rels/chartEx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https://d.docs.live.net/ef3d4266d448451e/Documents/Nurse%20Practitioners%20New%20Zealand(AutoRecovered)%20with%20extra%20graphs.xlsx" TargetMode="External"/></Relationships>
</file>

<file path=ppt/charts/_rels/chartEx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dj124\OneDrive\Documents\Nurse%20Practitioners%20New%20Zealand(AutoRecovered).xlsx" TargetMode="External"/></Relationships>
</file>

<file path=ppt/charts/_rels/chartEx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https://d.docs.live.net/ef3d4266d448451e/Documents/Nurse%20Practitioners%20New%20Zealand(AutoRecovered)%20with%20extra%20graphs.xlsx" TargetMode="External"/></Relationships>
</file>

<file path=ppt/charts/_rels/chartEx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d.docs.live.net/ef3d4266d448451e/Documents/Nurse%20Practitioners%20New%20Zealand(AutoRecovered)%20with%20extra%20graphs.xlsx" TargetMode="External"/></Relationships>
</file>

<file path=ppt/charts/_rels/chartEx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https://d.docs.live.net/ef3d4266d448451e/Documents/Nurse%20Practitioners%20New%20Zealand(AutoRecovered)%20with%20extra%20graphs.xlsx" TargetMode="Externa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Sheet1!$A$3:$A$17</cx:f>
        <cx:lvl ptCount="15">
          <cx:pt idx="0">PCH lifespan</cx:pt>
          <cx:pt idx="1">2ndry Care speciality</cx:pt>
          <cx:pt idx="2">Emergency Acute</cx:pt>
          <cx:pt idx="3"> Mental health</cx:pt>
          <cx:pt idx="4">PHC aged care</cx:pt>
          <cx:pt idx="5">NO response</cx:pt>
          <cx:pt idx="6">Palliative</cx:pt>
          <cx:pt idx="7">Paeds</cx:pt>
          <cx:pt idx="8"> Youth Health</cx:pt>
          <cx:pt idx="9">Sexual Health</cx:pt>
          <cx:pt idx="10">Neonatal</cx:pt>
          <cx:pt idx="11">PHC LTC</cx:pt>
          <cx:pt idx="12">PRIME</cx:pt>
          <cx:pt idx="13">Private Surgical</cx:pt>
          <cx:pt idx="14">UCC</cx:pt>
        </cx:lvl>
      </cx:strDim>
      <cx:numDim type="val">
        <cx:f>Sheet1!$B$3:$B$17</cx:f>
        <cx:lvl ptCount="15" formatCode="General">
          <cx:pt idx="0">96</cx:pt>
          <cx:pt idx="1">53</cx:pt>
          <cx:pt idx="2">45</cx:pt>
          <cx:pt idx="3">19</cx:pt>
          <cx:pt idx="4">17</cx:pt>
          <cx:pt idx="5">15</cx:pt>
          <cx:pt idx="6">13</cx:pt>
          <cx:pt idx="7">12</cx:pt>
          <cx:pt idx="8">10</cx:pt>
          <cx:pt idx="9">9</cx:pt>
          <cx:pt idx="10">7</cx:pt>
          <cx:pt idx="11">7</cx:pt>
          <cx:pt idx="12">4</cx:pt>
          <cx:pt idx="13">4</cx:pt>
          <cx:pt idx="14">2</cx:pt>
        </cx:lvl>
      </cx:numDim>
    </cx:data>
  </cx:chartData>
  <cx:chart>
    <cx:title pos="t" align="ctr" overlay="0">
      <cx:tx>
        <cx:rich>
          <a:bodyPr spcFirstLastPara="1" vertOverflow="ellipsis" horzOverflow="overflow" wrap="square" lIns="0" tIns="0" rIns="0" bIns="0" anchor="ctr" anchorCtr="1"/>
          <a:lstStyle/>
          <a:p>
            <a:pPr algn="ctr" rtl="0">
              <a:defRPr/>
            </a:pPr>
            <a:r>
              <a:rPr lang="en-US" sz="2400" b="1" i="0" u="none" strike="noStrike" baseline="0" dirty="0">
                <a:solidFill>
                  <a:schemeClr val="bg1"/>
                </a:solidFill>
                <a:latin typeface="Calibri" panose="020F0502020204030204"/>
              </a:rPr>
              <a:t>                      275 NP = 313 </a:t>
            </a:r>
            <a:r>
              <a:rPr lang="en-US" sz="2400" b="1" i="0" u="none" strike="noStrike" baseline="0" dirty="0" err="1">
                <a:solidFill>
                  <a:schemeClr val="bg1"/>
                </a:solidFill>
                <a:latin typeface="Calibri" panose="020F0502020204030204"/>
              </a:rPr>
              <a:t>Speciality</a:t>
            </a:r>
            <a:r>
              <a:rPr lang="en-US" sz="2400" b="1" i="0" u="none" strike="noStrike" baseline="0" dirty="0">
                <a:solidFill>
                  <a:schemeClr val="bg1"/>
                </a:solidFill>
                <a:latin typeface="Calibri" panose="020F0502020204030204"/>
              </a:rPr>
              <a:t> areas</a:t>
            </a:r>
          </a:p>
        </cx:rich>
      </cx:tx>
    </cx:title>
    <cx:plotArea>
      <cx:plotAreaRegion>
        <cx:series layoutId="funnel" uniqueId="{6EF16A6E-9830-4236-AC29-4C31F275341D}">
          <cx:dataLabels>
            <cx:visibility seriesName="0" categoryName="0" value="1"/>
          </cx:dataLabels>
          <cx:dataId val="0"/>
        </cx:series>
      </cx:plotAreaRegion>
      <cx:axis id="0">
        <cx:catScaling gapWidth="0.5"/>
        <cx:tickLabels/>
      </cx:axis>
    </cx:plotArea>
    <cx:legend pos="t" align="ctr" overlay="0"/>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Sheet1!$A$23:$A$36</cx:f>
        <cx:lvl ptCount="14">
          <cx:pt idx="0">Blood Biochem/Haematology standard</cx:pt>
          <cx:pt idx="1">Blood Hormone / Endocrine</cx:pt>
          <cx:pt idx="2">Blood Immunology</cx:pt>
          <cx:pt idx="3">Blood 1st /Subsequent Ante Natal</cx:pt>
          <cx:pt idx="4">Blood Other ; incl HLAB27, PSA,TTG</cx:pt>
          <cx:pt idx="5">Blood cultures</cx:pt>
          <cx:pt idx="6">Micro/Virology swabs</cx:pt>
          <cx:pt idx="7">Micro Covid</cx:pt>
          <cx:pt idx="8">Micro Urine</cx:pt>
          <cx:pt idx="9">Micro Faecal</cx:pt>
          <cx:pt idx="10">Micro Body fluids/Sputum</cx:pt>
          <cx:pt idx="11">Cytology Cx</cx:pt>
          <cx:pt idx="12">Cytology urine</cx:pt>
          <cx:pt idx="13">Other </cx:pt>
        </cx:lvl>
      </cx:strDim>
      <cx:numDim type="val">
        <cx:f>Sheet1!$B$23:$B$36</cx:f>
        <cx:lvl ptCount="14" formatCode="General">
          <cx:pt idx="0">255</cx:pt>
          <cx:pt idx="1">187</cx:pt>
          <cx:pt idx="2">170</cx:pt>
          <cx:pt idx="3">118</cx:pt>
          <cx:pt idx="4">112</cx:pt>
          <cx:pt idx="5">102</cx:pt>
          <cx:pt idx="6">200</cx:pt>
          <cx:pt idx="7">157</cx:pt>
          <cx:pt idx="8">236</cx:pt>
          <cx:pt idx="9">176</cx:pt>
          <cx:pt idx="10">108</cx:pt>
          <cx:pt idx="11">102</cx:pt>
          <cx:pt idx="12">79</cx:pt>
          <cx:pt idx="13">10</cx:pt>
        </cx:lvl>
      </cx:numDim>
    </cx:data>
  </cx:chartData>
  <cx:chart>
    <cx:title pos="t" align="ctr" overlay="0">
      <cx:tx>
        <cx:txData>
          <cx:v>                               NP Lab Orders by type 2020</cx:v>
        </cx:txData>
      </cx:tx>
      <cx:txPr>
        <a:bodyPr spcFirstLastPara="1" vertOverflow="ellipsis" horzOverflow="overflow" wrap="square" lIns="0" tIns="0" rIns="0" bIns="0" anchor="ctr" anchorCtr="1"/>
        <a:lstStyle/>
        <a:p>
          <a:pPr algn="ctr" rtl="0">
            <a:defRPr/>
          </a:pPr>
          <a:r>
            <a:rPr lang="en-US" sz="1400" b="0" i="0" u="none" strike="noStrike" baseline="0" dirty="0">
              <a:solidFill>
                <a:schemeClr val="bg1"/>
              </a:solidFill>
              <a:latin typeface="Calibri" panose="020F0502020204030204"/>
            </a:rPr>
            <a:t>                               NP Lab Orders by type 2020</a:t>
          </a:r>
        </a:p>
      </cx:txPr>
    </cx:title>
    <cx:plotArea>
      <cx:plotAreaRegion>
        <cx:series layoutId="funnel" uniqueId="{ADD5A2B9-9153-4D66-AE73-55A59E14A117}">
          <cx:tx>
            <cx:txData>
              <cx:f>Sheet1!$B$22</cx:f>
              <cx:v>No.</cx:v>
            </cx:txData>
          </cx:tx>
          <cx:dataLabels>
            <cx:visibility seriesName="0" categoryName="0" value="1"/>
          </cx:dataLabels>
          <cx:dataId val="0"/>
        </cx:series>
      </cx:plotAreaRegion>
      <cx:axis id="0">
        <cx:catScaling gapWidth="0.5"/>
        <cx:tickLabels/>
      </cx:axis>
    </cx:plotArea>
    <cx:legend pos="t" align="ctr" overlay="0"/>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'[Nurse Practitioners New Zealand(AutoRecovered) with extra graphs.xlsx]Sheet1'!$A$75:$A$87</cx:f>
        <cx:lvl ptCount="13">
          <cx:pt idx="0">USS General</cx:pt>
          <cx:pt idx="1">ACC Private Radiology</cx:pt>
          <cx:pt idx="2">ACC DHB Radiology</cx:pt>
          <cx:pt idx="3">CT head</cx:pt>
          <cx:pt idx="4">USS Top/ Preg</cx:pt>
          <cx:pt idx="5">CT other</cx:pt>
          <cx:pt idx="6">Echogardiogram</cx:pt>
          <cx:pt idx="7">Bone scan/ DEXA</cx:pt>
          <cx:pt idx="8">MRI</cx:pt>
          <cx:pt idx="9">USS at bedside</cx:pt>
          <cx:pt idx="10">Not ordering imaging </cx:pt>
          <cx:pt idx="11">Barium imaging</cx:pt>
          <cx:pt idx="12">Other </cx:pt>
        </cx:lvl>
      </cx:strDim>
      <cx:numDim type="val">
        <cx:f>'[Nurse Practitioners New Zealand(AutoRecovered) with extra graphs.xlsx]Sheet1'!$B$75:$B$87</cx:f>
        <cx:lvl ptCount="13" formatCode="General">
          <cx:pt idx="0">186</cx:pt>
          <cx:pt idx="1">125</cx:pt>
          <cx:pt idx="2">97</cx:pt>
          <cx:pt idx="3">94</cx:pt>
          <cx:pt idx="4">92</cx:pt>
          <cx:pt idx="5">90</cx:pt>
          <cx:pt idx="6">79</cx:pt>
          <cx:pt idx="7">51</cx:pt>
          <cx:pt idx="8">42</cx:pt>
          <cx:pt idx="9">26</cx:pt>
          <cx:pt idx="10">22</cx:pt>
          <cx:pt idx="11">17</cx:pt>
          <cx:pt idx="12">13</cx:pt>
        </cx:lvl>
      </cx:numDim>
    </cx:data>
  </cx:chartData>
  <cx:chart>
    <cx:title pos="t" align="ctr" overlay="0">
      <cx:tx>
        <cx:txData>
          <cx:v>Types of imaging ordered by NPs 2020</cx:v>
        </cx:txData>
      </cx:tx>
      <cx:spPr>
        <a:noFill/>
      </cx:spPr>
      <cx:txPr>
        <a:bodyPr spcFirstLastPara="1" vertOverflow="ellipsis" horzOverflow="overflow" wrap="square" lIns="0" tIns="0" rIns="0" bIns="0" anchor="ctr" anchorCtr="1"/>
        <a:lstStyle/>
        <a:p>
          <a:pPr algn="ctr" rtl="0">
            <a:defRPr sz="1600" b="1"/>
          </a:pPr>
          <a:r>
            <a:rPr lang="en-US" sz="1600" b="1" i="0" u="none" strike="noStrike" baseline="0" dirty="0">
              <a:solidFill>
                <a:schemeClr val="bg1"/>
              </a:solidFill>
              <a:latin typeface="Calibri" panose="020F0502020204030204"/>
            </a:rPr>
            <a:t>Types of imaging ordered by NPs 2020</a:t>
          </a:r>
        </a:p>
      </cx:txPr>
    </cx:title>
    <cx:plotArea>
      <cx:plotAreaRegion>
        <cx:series layoutId="funnel" uniqueId="{17E00717-7A39-4E60-80E2-8D9A6EDB2E1C}">
          <cx:tx>
            <cx:txData>
              <cx:f>'[Nurse Practitioners New Zealand(AutoRecovered) with extra graphs.xlsx]Sheet1'!$B$74</cx:f>
              <cx:v>No.</cx:v>
            </cx:txData>
          </cx:tx>
          <cx:dataLabels>
            <cx:visibility seriesName="0" categoryName="0" value="1"/>
          </cx:dataLabels>
          <cx:dataId val="0"/>
        </cx:series>
      </cx:plotAreaRegion>
      <cx:axis id="0">
        <cx:catScaling gapWidth="0.5"/>
        <cx:tickLabels/>
        <cx:txPr>
          <a:bodyPr spcFirstLastPara="1" vertOverflow="ellipsis" horzOverflow="overflow" wrap="square" lIns="0" tIns="0" rIns="0" bIns="0" anchor="ctr" anchorCtr="1"/>
          <a:lstStyle/>
          <a:p>
            <a:pPr algn="ctr" rtl="0">
              <a:defRPr sz="1000" b="1">
                <a:solidFill>
                  <a:schemeClr val="bg1"/>
                </a:solidFill>
              </a:defRPr>
            </a:pPr>
            <a:endParaRPr lang="en-US" sz="1000" b="1" i="0" u="none" strike="noStrike" baseline="0">
              <a:solidFill>
                <a:schemeClr val="bg1"/>
              </a:solidFill>
              <a:latin typeface="Corbel" panose="020B0503020204020204"/>
            </a:endParaRPr>
          </a:p>
        </cx:txPr>
      </cx:axis>
    </cx:plotArea>
    <cx:legend pos="t" align="ctr" overlay="0"/>
  </cx:chart>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Sheet1!$A$108:$A$124</cx:f>
        <cx:lvl ptCount="17">
          <cx:pt idx="0">ACC M45/ARC18</cx:pt>
          <cx:pt idx="1">Work &amp; Income forms</cx:pt>
          <cx:pt idx="2">Disability Allowance Child/ Adult</cx:pt>
          <cx:pt idx="3">Hospital Admission/ Discharge</cx:pt>
          <cx:pt idx="4">Medical alarms/alerts</cx:pt>
          <cx:pt idx="5">Insurance Medicals</cx:pt>
          <cx:pt idx="6">Drivers Lisencing</cx:pt>
          <cx:pt idx="7">Disability Parking forms</cx:pt>
          <cx:pt idx="8">Death &amp; Cremation Certs</cx:pt>
          <cx:pt idx="9">Travel Documentation</cx:pt>
          <cx:pt idx="10">Advanced Careplans/ Directives</cx:pt>
          <cx:pt idx="11">Controlled Drug Agreements</cx:pt>
          <cx:pt idx="12">EPOA</cx:pt>
          <cx:pt idx="13">Police Documentation</cx:pt>
          <cx:pt idx="14">Drug Testing Compliance</cx:pt>
          <cx:pt idx="15">Compulsary Treatment forms </cx:pt>
          <cx:pt idx="16">Immigration</cx:pt>
        </cx:lvl>
      </cx:strDim>
      <cx:numDim type="val">
        <cx:f>Sheet1!$B$108:$B$124</cx:f>
        <cx:lvl ptCount="17" formatCode="General">
          <cx:pt idx="0">164</cx:pt>
          <cx:pt idx="1">135</cx:pt>
          <cx:pt idx="2">129</cx:pt>
          <cx:pt idx="3">124</cx:pt>
          <cx:pt idx="4">106</cx:pt>
          <cx:pt idx="5">105</cx:pt>
          <cx:pt idx="6">104</cx:pt>
          <cx:pt idx="7">101</cx:pt>
          <cx:pt idx="8">96</cx:pt>
          <cx:pt idx="9">85</cx:pt>
          <cx:pt idx="10">75</cx:pt>
          <cx:pt idx="11">44</cx:pt>
          <cx:pt idx="12">44</cx:pt>
          <cx:pt idx="13">29</cx:pt>
          <cx:pt idx="14">19</cx:pt>
          <cx:pt idx="15">15</cx:pt>
          <cx:pt idx="16">9</cx:pt>
        </cx:lvl>
      </cx:numDim>
    </cx:data>
  </cx:chartData>
  <cx:chart>
    <cx:title pos="t" align="ctr" overlay="0">
      <cx:tx>
        <cx:txData>
          <cx:v>Types of formal paperwork completed by NPs 2020</cx:v>
        </cx:txData>
      </cx:tx>
      <cx:txPr>
        <a:bodyPr spcFirstLastPara="1" vertOverflow="ellipsis" horzOverflow="overflow" wrap="square" lIns="0" tIns="0" rIns="0" bIns="0" anchor="ctr" anchorCtr="1"/>
        <a:lstStyle/>
        <a:p>
          <a:pPr algn="ctr" rtl="0">
            <a:defRPr/>
          </a:pPr>
          <a:r>
            <a:rPr lang="en-US" sz="1400" b="0" i="0" u="none" strike="noStrike" baseline="0" dirty="0">
              <a:solidFill>
                <a:schemeClr val="bg1"/>
              </a:solidFill>
              <a:latin typeface="Calibri" panose="020F0502020204030204"/>
            </a:rPr>
            <a:t>Types of formal paperwork completed by NPs 2020</a:t>
          </a:r>
        </a:p>
      </cx:txPr>
    </cx:title>
    <cx:plotArea>
      <cx:plotAreaRegion>
        <cx:series layoutId="funnel" uniqueId="{4066379A-63D0-46CB-B81D-0C221B5C6CFF}">
          <cx:tx>
            <cx:txData>
              <cx:f>Sheet1!$B$107</cx:f>
              <cx:v>No.</cx:v>
            </cx:txData>
          </cx:tx>
          <cx:dataLabels>
            <cx:visibility seriesName="0" categoryName="0" value="1"/>
          </cx:dataLabels>
          <cx:dataId val="0"/>
        </cx:series>
      </cx:plotAreaRegion>
      <cx:axis id="0">
        <cx:catScaling gapWidth="0.5"/>
        <cx:tickLabels/>
      </cx:axis>
    </cx:plotArea>
    <cx:legend pos="t" align="ctr" overlay="0"/>
  </cx:chart>
</cx:chartSpace>
</file>

<file path=ppt/charts/chartEx5.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Sheet1!$A$134:$A$141</cx:f>
        <cx:lvl ptCount="8">
          <cx:pt idx="1">New NP/ expanding role</cx:pt>
          <cx:pt idx="2">Limiting model of care </cx:pt>
          <cx:pt idx="3">Medical model restrictions</cx:pt>
          <cx:pt idx="4">Management restrictions</cx:pt>
          <cx:pt idx="5">Covering CNS role</cx:pt>
          <cx:pt idx="6">Combined role</cx:pt>
          <cx:pt idx="7">Reduced hours/ studying</cx:pt>
        </cx:lvl>
      </cx:strDim>
      <cx:numDim type="val">
        <cx:f>Sheet1!$B$134:$B$141</cx:f>
        <cx:lvl ptCount="8" formatCode="General">
          <cx:pt idx="1">17</cx:pt>
          <cx:pt idx="2">11</cx:pt>
          <cx:pt idx="3">10</cx:pt>
          <cx:pt idx="4">10</cx:pt>
          <cx:pt idx="5">5</cx:pt>
          <cx:pt idx="6">3</cx:pt>
          <cx:pt idx="7">2</cx:pt>
        </cx:lvl>
      </cx:numDim>
    </cx:data>
  </cx:chartData>
  <cx:chart>
    <cx:title pos="t" align="ctr" overlay="0">
      <cx:tx>
        <cx:rich>
          <a:bodyPr spcFirstLastPara="1" vertOverflow="ellipsis" horzOverflow="overflow" wrap="square" lIns="0" tIns="0" rIns="0" bIns="0" anchor="ctr" anchorCtr="1"/>
          <a:lstStyle/>
          <a:p>
            <a:pPr algn="ctr" rtl="0">
              <a:defRPr/>
            </a:pPr>
            <a:r>
              <a:rPr lang="en-US" sz="2400" b="1" i="0" u="none" strike="noStrike" baseline="0" dirty="0">
                <a:solidFill>
                  <a:schemeClr val="bg1"/>
                </a:solidFill>
                <a:latin typeface="Calibri" panose="020F0502020204030204"/>
              </a:rPr>
              <a:t>Why not practicing at top of NP scope </a:t>
            </a:r>
            <a:r>
              <a:rPr lang="en-US" sz="1400" b="0" i="0" u="none" strike="noStrike" baseline="0" dirty="0">
                <a:solidFill>
                  <a:sysClr val="windowText" lastClr="000000">
                    <a:lumMod val="65000"/>
                    <a:lumOff val="35000"/>
                  </a:sysClr>
                </a:solidFill>
                <a:latin typeface="Calibri" panose="020F0502020204030204"/>
              </a:rPr>
              <a:t>?</a:t>
            </a:r>
          </a:p>
        </cx:rich>
      </cx:tx>
    </cx:title>
    <cx:plotArea>
      <cx:plotAreaRegion>
        <cx:series layoutId="funnel" uniqueId="{F67E6C3D-4F5B-4BC1-8579-8C6FCF5486E3}">
          <cx:tx>
            <cx:txData>
              <cx:f>Sheet1!$B$133</cx:f>
              <cx:v/>
            </cx:txData>
          </cx:tx>
          <cx:dataLabels>
            <cx:visibility seriesName="0" categoryName="0" value="1"/>
          </cx:dataLabels>
          <cx:dataId val="0"/>
        </cx:series>
      </cx:plotAreaRegion>
      <cx:axis id="0">
        <cx:catScaling gapWidth="0.5"/>
        <cx:tickLabels/>
      </cx:axis>
    </cx:plotArea>
    <cx:legend pos="t" align="ctr" overlay="0"/>
  </cx:chart>
</cx:chartSpace>
</file>

<file path=ppt/charts/chartEx6.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Sheet1!$A$150:$A$161</cx:f>
        <cx:lvl ptCount="12">
          <cx:pt idx="0">4K</cx:pt>
          <cx:pt idx="1">6K</cx:pt>
          <cx:pt idx="2">5K</cx:pt>
          <cx:pt idx="3">3K</cx:pt>
          <cx:pt idx="4">1K</cx:pt>
          <cx:pt idx="5">2K</cx:pt>
          <cx:pt idx="6">3.5K</cx:pt>
          <cx:pt idx="7">4.5K</cx:pt>
          <cx:pt idx="8">2.5 K</cx:pt>
          <cx:pt idx="9">0.75K</cx:pt>
          <cx:pt idx="10">8K</cx:pt>
          <cx:pt idx="11">13K</cx:pt>
        </cx:lvl>
      </cx:strDim>
      <cx:numDim type="val">
        <cx:f>Sheet1!$B$150:$B$161</cx:f>
        <cx:lvl ptCount="12" formatCode="General">
          <cx:pt idx="0">32</cx:pt>
          <cx:pt idx="1">20</cx:pt>
          <cx:pt idx="2">15</cx:pt>
          <cx:pt idx="3">14</cx:pt>
          <cx:pt idx="4">8</cx:pt>
          <cx:pt idx="5">6</cx:pt>
          <cx:pt idx="6">4</cx:pt>
          <cx:pt idx="7">3</cx:pt>
          <cx:pt idx="8">2</cx:pt>
          <cx:pt idx="9">2</cx:pt>
          <cx:pt idx="10">1</cx:pt>
          <cx:pt idx="11">1</cx:pt>
        </cx:lvl>
      </cx:numDim>
    </cx:data>
  </cx:chartData>
  <cx:chart>
    <cx:title pos="t" align="ctr" overlay="0">
      <cx:tx>
        <cx:txData>
          <cx:v>Annual $ PD budget </cx:v>
        </cx:txData>
      </cx:tx>
      <cx:txPr>
        <a:bodyPr spcFirstLastPara="1" vertOverflow="ellipsis" horzOverflow="overflow" wrap="square" lIns="0" tIns="0" rIns="0" bIns="0" anchor="ctr" anchorCtr="1"/>
        <a:lstStyle/>
        <a:p>
          <a:pPr algn="ctr" rtl="0">
            <a:defRPr sz="2010" baseline="0">
              <a:solidFill>
                <a:schemeClr val="tx1"/>
              </a:solidFill>
            </a:defRPr>
          </a:pPr>
          <a:r>
            <a:rPr lang="en-US" sz="3200" b="1" i="0" u="none" strike="noStrike" baseline="0" dirty="0">
              <a:solidFill>
                <a:schemeClr val="tx1"/>
              </a:solidFill>
              <a:latin typeface="Calibri" panose="020F0502020204030204"/>
            </a:rPr>
            <a:t>Annual $ PD budget </a:t>
          </a:r>
        </a:p>
      </cx:txPr>
    </cx:title>
    <cx:plotArea>
      <cx:plotAreaRegion>
        <cx:series layoutId="funnel" uniqueId="{80A6D3FC-FE7E-43A5-AEFA-1274DABDB0EA}">
          <cx:tx>
            <cx:txData>
              <cx:f>Sheet1!$B$149</cx:f>
              <cx:v>No.</cx:v>
            </cx:txData>
          </cx:tx>
          <cx:spPr>
            <a:ln>
              <a:solidFill>
                <a:schemeClr val="bg2">
                  <a:lumMod val="25000"/>
                </a:schemeClr>
              </a:solidFill>
            </a:ln>
          </cx:spPr>
          <cx:dataLabels>
            <cx:txPr>
              <a:bodyPr vertOverflow="overflow" horzOverflow="overflow" wrap="square" lIns="0" tIns="0" rIns="0" bIns="0"/>
              <a:lstStyle/>
              <a:p>
                <a:pPr algn="ctr" rtl="0">
                  <a:defRPr sz="2010" b="0" i="0" baseline="0">
                    <a:solidFill>
                      <a:schemeClr val="tx1"/>
                    </a:solidFill>
                    <a:latin typeface="Corbel" panose="020B0503020204020204" pitchFamily="34" charset="0"/>
                    <a:ea typeface="Corbel" panose="020B0503020204020204" pitchFamily="34" charset="0"/>
                    <a:cs typeface="Corbel" panose="020B0503020204020204" pitchFamily="34" charset="0"/>
                  </a:defRPr>
                </a:pPr>
                <a:endParaRPr lang="en-NZ" sz="2010" baseline="0">
                  <a:solidFill>
                    <a:schemeClr val="tx1"/>
                  </a:solidFill>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2010" b="1" baseline="0">
                <a:solidFill>
                  <a:schemeClr val="tx1"/>
                </a:solidFill>
              </a:defRPr>
            </a:pPr>
            <a:endParaRPr lang="en-US" sz="2010" b="1" i="0" u="none" strike="noStrike" baseline="0">
              <a:solidFill>
                <a:schemeClr val="tx1"/>
              </a:solidFill>
              <a:latin typeface="Calibri" panose="020F0502020204030204"/>
            </a:endParaRPr>
          </a:p>
        </cx:txPr>
      </cx:axis>
    </cx:plotArea>
  </cx:chart>
</cx:chartSpace>
</file>

<file path=ppt/charts/chartEx7.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'[Nurse Practitioners New Zealand(AutoRecovered) with extra graphs.xlsx]Sheet1'!$O$135:$O$143</cx:f>
        <cx:lvl ptCount="9">
          <cx:pt idx="1">Understanding &amp; perception of role</cx:pt>
          <cx:pt idx="2">Pay equity across sector /to Dr</cx:pt>
          <cx:pt idx="3">Removal of barriers to practice</cx:pt>
          <cx:pt idx="4">Education pathways NP intern &amp; post reg</cx:pt>
          <cx:pt idx="5">Model of pratice</cx:pt>
          <cx:pt idx="6">Attitudes from colleagues</cx:pt>
          <cx:pt idx="7">Nothing :)</cx:pt>
        </cx:lvl>
      </cx:strDim>
      <cx:numDim type="val">
        <cx:f>'[Nurse Practitioners New Zealand(AutoRecovered) with extra graphs.xlsx]Sheet1'!$P$135:$P$143</cx:f>
        <cx:lvl ptCount="9" formatCode="General">
          <cx:pt idx="1">58</cx:pt>
          <cx:pt idx="2">53</cx:pt>
          <cx:pt idx="3">32</cx:pt>
          <cx:pt idx="4">23</cx:pt>
          <cx:pt idx="5">21</cx:pt>
          <cx:pt idx="6">20</cx:pt>
          <cx:pt idx="7">5</cx:pt>
        </cx:lvl>
      </cx:numDim>
    </cx:data>
  </cx:chartData>
  <cx:chart>
    <cx:title pos="t" align="ctr" overlay="0">
      <cx:tx>
        <cx:txData>
          <cx:v>What's the  one thing would you change for NPs? </cx:v>
        </cx:txData>
      </cx:tx>
      <cx:txPr>
        <a:bodyPr spcFirstLastPara="1" vertOverflow="ellipsis" horzOverflow="overflow" wrap="square" lIns="0" tIns="0" rIns="0" bIns="0" anchor="ctr" anchorCtr="1"/>
        <a:lstStyle/>
        <a:p>
          <a:pPr algn="ctr" rtl="0">
            <a:defRPr/>
          </a:pPr>
          <a:r>
            <a:rPr lang="en-US" sz="1800" b="1" i="0" u="none" strike="noStrike" baseline="0" dirty="0">
              <a:solidFill>
                <a:schemeClr val="bg1"/>
              </a:solidFill>
              <a:latin typeface="Calibri" panose="020F0502020204030204"/>
            </a:rPr>
            <a:t>What's the  one thing would you change for NPs? </a:t>
          </a:r>
        </a:p>
      </cx:txPr>
    </cx:title>
    <cx:plotArea>
      <cx:plotAreaRegion>
        <cx:series layoutId="funnel" uniqueId="{8E0BA373-AF1B-47C6-9618-FB0284C523EC}">
          <cx:tx>
            <cx:txData>
              <cx:f>'[Nurse Practitioners New Zealand(AutoRecovered) with extra graphs.xlsx]Sheet1'!$P$134</cx:f>
              <cx:v/>
            </cx:txData>
          </cx:tx>
          <cx:dataLabels>
            <cx:visibility seriesName="0" categoryName="0" value="1"/>
          </cx:dataLabels>
          <cx:dataId val="0"/>
        </cx:series>
      </cx:plotAreaRegion>
      <cx:axis id="0">
        <cx:catScaling gapWidth="0.5"/>
        <cx:tickLabels/>
        <cx:txPr>
          <a:bodyPr spcFirstLastPara="1" vertOverflow="ellipsis" horzOverflow="overflow" wrap="square" lIns="0" tIns="0" rIns="0" bIns="0" anchor="ctr" anchorCtr="1"/>
          <a:lstStyle/>
          <a:p>
            <a:pPr algn="ctr" rtl="0">
              <a:defRPr b="1"/>
            </a:pPr>
            <a:endParaRPr lang="en-US" sz="1197" b="1" i="0" u="none" strike="noStrike" baseline="0">
              <a:solidFill>
                <a:srgbClr val="FFFFFF">
                  <a:lumMod val="95000"/>
                </a:srgbClr>
              </a:solidFill>
              <a:latin typeface="Corbel" panose="020B0503020204020204"/>
            </a:endParaRPr>
          </a:p>
        </cx:txPr>
      </cx:axis>
    </cx:plotArea>
    <cx:legend pos="t" align="ctr" overlay="0"/>
  </cx:chart>
</cx: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27">
  <cs:axisTitle>
    <cs:lnRef idx="0"/>
    <cs:fillRef idx="0"/>
    <cs:effectRef idx="0"/>
    <cs:fontRef idx="minor">
      <a:schemeClr val="lt1">
        <a:lumMod val="95000"/>
      </a:schemeClr>
    </cs:fontRef>
    <cs:defRPr sz="1197"/>
  </cs:axisTitle>
  <cs:category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cs:chartArea>
  <cs:dataLabel>
    <cs:lnRef idx="0"/>
    <cs:fillRef idx="0"/>
    <cs:effectRef idx="0"/>
    <cs:fontRef idx="minor">
      <a:schemeClr val="lt1">
        <a:lumMod val="9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lt1"/>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a:solidFill>
          <a:schemeClr val="tx1"/>
        </a:solidFill>
      </a:ln>
    </cs:spPr>
  </cs:dataPoint>
  <cs:dataPoint3D>
    <cs:lnRef idx="0"/>
    <cs:fillRef idx="0">
      <cs:styleClr val="auto"/>
    </cs:fillRef>
    <cs:effectRef idx="0"/>
    <cs:fontRef idx="minor">
      <a:schemeClr val="lt1"/>
    </cs:fontRef>
    <cs:spPr>
      <a:solidFill>
        <a:schemeClr val="phClr"/>
      </a:solidFill>
    </cs:spPr>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fillRef idx="0">
      <cs:styleClr val="auto"/>
    </cs:fillRef>
    <cs:effectRef idx="0"/>
    <cs:fontRef idx="minor">
      <a:schemeClr val="lt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lt1"/>
    </cs:fontRef>
    <cs:spPr>
      <a:ln w="28575" cap="rnd">
        <a:solidFill>
          <a:schemeClr val="phClr"/>
        </a:solidFill>
        <a:round/>
      </a:ln>
    </cs:spPr>
  </cs:dataPointWireframe>
  <cs:dataTable>
    <cs:lnRef idx="0"/>
    <cs:fillRef idx="0"/>
    <cs:effectRef idx="0"/>
    <cs:fontRef idx="minor">
      <a:schemeClr val="lt1">
        <a:lumMod val="95000"/>
      </a:schemeClr>
    </cs:fontRef>
    <cs:spPr>
      <a:ln w="9525">
        <a:solidFill>
          <a:schemeClr val="lt1">
            <a:lumMod val="95000"/>
            <a:alpha val="54000"/>
          </a:schemeClr>
        </a:solidFill>
      </a:ln>
    </cs:spPr>
    <cs:defRPr sz="1197"/>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10000"/>
            <a:lumOff val="1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95000"/>
      </a:schemeClr>
    </cs:fontRef>
    <cs:defRPr sz="1197"/>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seriesAxis>
  <cs:seriesLine>
    <cs:lnRef idx="0"/>
    <cs:fillRef idx="0"/>
    <cs:effectRef idx="0"/>
    <cs:fontRef idx="minor">
      <a:schemeClr val="lt1"/>
    </cs:fontRef>
    <cs:spPr>
      <a:ln w="9525" cap="flat">
        <a:solidFill>
          <a:srgbClr val="D9D9D9"/>
        </a:solidFill>
        <a:round/>
      </a:ln>
    </cs:spPr>
  </cs:seriesLine>
  <cs:title>
    <cs:lnRef idx="0"/>
    <cs:fillRef idx="0"/>
    <cs:effectRef idx="0"/>
    <cs:fontRef idx="minor">
      <a:schemeClr val="lt1">
        <a:lumMod val="95000"/>
      </a:schemeClr>
    </cs:fontRef>
    <cs:defRPr sz="2128" b="1" spc="10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prstDash val="sysDash"/>
      </a:ln>
    </cs:spPr>
  </cs:trendline>
  <cs:trendlineLabel>
    <cs:lnRef idx="0"/>
    <cs:fillRef idx="0"/>
    <cs:effectRef idx="0"/>
    <cs:fontRef idx="minor">
      <a:schemeClr val="lt1">
        <a:lumMod val="95000"/>
      </a:schemeClr>
    </cs:fontRef>
    <cs:defRPr sz="1197"/>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95000"/>
      </a:schemeClr>
    </cs:fontRef>
    <cs:defRPr sz="1197"/>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427">
  <cs:axisTitle>
    <cs:lnRef idx="0"/>
    <cs:fillRef idx="0"/>
    <cs:effectRef idx="0"/>
    <cs:fontRef idx="minor">
      <a:schemeClr val="lt1">
        <a:lumMod val="95000"/>
      </a:schemeClr>
    </cs:fontRef>
    <cs:defRPr sz="1197"/>
  </cs:axisTitle>
  <cs:category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cs:chartArea>
  <cs:dataLabel>
    <cs:lnRef idx="0"/>
    <cs:fillRef idx="0"/>
    <cs:effectRef idx="0"/>
    <cs:fontRef idx="minor">
      <a:schemeClr val="lt1">
        <a:lumMod val="9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lt1"/>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a:solidFill>
          <a:schemeClr val="tx1"/>
        </a:solidFill>
      </a:ln>
    </cs:spPr>
  </cs:dataPoint>
  <cs:dataPoint3D>
    <cs:lnRef idx="0"/>
    <cs:fillRef idx="0">
      <cs:styleClr val="auto"/>
    </cs:fillRef>
    <cs:effectRef idx="0"/>
    <cs:fontRef idx="minor">
      <a:schemeClr val="lt1"/>
    </cs:fontRef>
    <cs:spPr>
      <a:solidFill>
        <a:schemeClr val="phClr"/>
      </a:solidFill>
    </cs:spPr>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fillRef idx="0">
      <cs:styleClr val="auto"/>
    </cs:fillRef>
    <cs:effectRef idx="0"/>
    <cs:fontRef idx="minor">
      <a:schemeClr val="lt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lt1"/>
    </cs:fontRef>
    <cs:spPr>
      <a:ln w="28575" cap="rnd">
        <a:solidFill>
          <a:schemeClr val="phClr"/>
        </a:solidFill>
        <a:round/>
      </a:ln>
    </cs:spPr>
  </cs:dataPointWireframe>
  <cs:dataTable>
    <cs:lnRef idx="0"/>
    <cs:fillRef idx="0"/>
    <cs:effectRef idx="0"/>
    <cs:fontRef idx="minor">
      <a:schemeClr val="lt1">
        <a:lumMod val="95000"/>
      </a:schemeClr>
    </cs:fontRef>
    <cs:spPr>
      <a:ln w="9525">
        <a:solidFill>
          <a:schemeClr val="lt1">
            <a:lumMod val="95000"/>
            <a:alpha val="54000"/>
          </a:schemeClr>
        </a:solidFill>
      </a:ln>
    </cs:spPr>
    <cs:defRPr sz="1197"/>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10000"/>
            <a:lumOff val="1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95000"/>
      </a:schemeClr>
    </cs:fontRef>
    <cs:defRPr sz="1197"/>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seriesAxis>
  <cs:seriesLine>
    <cs:lnRef idx="0"/>
    <cs:fillRef idx="0"/>
    <cs:effectRef idx="0"/>
    <cs:fontRef idx="minor">
      <a:schemeClr val="lt1"/>
    </cs:fontRef>
    <cs:spPr>
      <a:ln w="9525" cap="flat">
        <a:solidFill>
          <a:srgbClr val="D9D9D9"/>
        </a:solidFill>
        <a:round/>
      </a:ln>
    </cs:spPr>
  </cs:seriesLine>
  <cs:title>
    <cs:lnRef idx="0"/>
    <cs:fillRef idx="0"/>
    <cs:effectRef idx="0"/>
    <cs:fontRef idx="minor">
      <a:schemeClr val="lt1">
        <a:lumMod val="95000"/>
      </a:schemeClr>
    </cs:fontRef>
    <cs:defRPr sz="2128" b="1" spc="10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prstDash val="sysDash"/>
      </a:ln>
    </cs:spPr>
  </cs:trendline>
  <cs:trendlineLabel>
    <cs:lnRef idx="0"/>
    <cs:fillRef idx="0"/>
    <cs:effectRef idx="0"/>
    <cs:fontRef idx="minor">
      <a:schemeClr val="lt1">
        <a:lumMod val="95000"/>
      </a:schemeClr>
    </cs:fontRef>
    <cs:defRPr sz="1197"/>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95000"/>
      </a:schemeClr>
    </cs:fontRef>
    <cs:defRPr sz="1197"/>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427">
  <cs:axisTitle>
    <cs:lnRef idx="0"/>
    <cs:fillRef idx="0"/>
    <cs:effectRef idx="0"/>
    <cs:fontRef idx="minor">
      <a:schemeClr val="lt1">
        <a:lumMod val="95000"/>
      </a:schemeClr>
    </cs:fontRef>
    <cs:defRPr sz="1197"/>
  </cs:axisTitle>
  <cs:category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cs:chartArea>
  <cs:dataLabel>
    <cs:lnRef idx="0"/>
    <cs:fillRef idx="0"/>
    <cs:effectRef idx="0"/>
    <cs:fontRef idx="minor">
      <a:schemeClr val="lt1">
        <a:lumMod val="9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lt1"/>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a:solidFill>
          <a:schemeClr val="tx1"/>
        </a:solidFill>
      </a:ln>
    </cs:spPr>
  </cs:dataPoint>
  <cs:dataPoint3D>
    <cs:lnRef idx="0"/>
    <cs:fillRef idx="0">
      <cs:styleClr val="auto"/>
    </cs:fillRef>
    <cs:effectRef idx="0"/>
    <cs:fontRef idx="minor">
      <a:schemeClr val="lt1"/>
    </cs:fontRef>
    <cs:spPr>
      <a:solidFill>
        <a:schemeClr val="phClr"/>
      </a:solidFill>
    </cs:spPr>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fillRef idx="0">
      <cs:styleClr val="auto"/>
    </cs:fillRef>
    <cs:effectRef idx="0"/>
    <cs:fontRef idx="minor">
      <a:schemeClr val="lt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lt1"/>
    </cs:fontRef>
    <cs:spPr>
      <a:ln w="28575" cap="rnd">
        <a:solidFill>
          <a:schemeClr val="phClr"/>
        </a:solidFill>
        <a:round/>
      </a:ln>
    </cs:spPr>
  </cs:dataPointWireframe>
  <cs:dataTable>
    <cs:lnRef idx="0"/>
    <cs:fillRef idx="0"/>
    <cs:effectRef idx="0"/>
    <cs:fontRef idx="minor">
      <a:schemeClr val="lt1">
        <a:lumMod val="95000"/>
      </a:schemeClr>
    </cs:fontRef>
    <cs:spPr>
      <a:ln w="9525">
        <a:solidFill>
          <a:schemeClr val="lt1">
            <a:lumMod val="95000"/>
            <a:alpha val="54000"/>
          </a:schemeClr>
        </a:solidFill>
      </a:ln>
    </cs:spPr>
    <cs:defRPr sz="1197"/>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10000"/>
            <a:lumOff val="1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95000"/>
      </a:schemeClr>
    </cs:fontRef>
    <cs:defRPr sz="1197"/>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seriesAxis>
  <cs:seriesLine>
    <cs:lnRef idx="0"/>
    <cs:fillRef idx="0"/>
    <cs:effectRef idx="0"/>
    <cs:fontRef idx="minor">
      <a:schemeClr val="lt1"/>
    </cs:fontRef>
    <cs:spPr>
      <a:ln w="9525" cap="flat">
        <a:solidFill>
          <a:srgbClr val="D9D9D9"/>
        </a:solidFill>
        <a:round/>
      </a:ln>
    </cs:spPr>
  </cs:seriesLine>
  <cs:title>
    <cs:lnRef idx="0"/>
    <cs:fillRef idx="0"/>
    <cs:effectRef idx="0"/>
    <cs:fontRef idx="minor">
      <a:schemeClr val="lt1">
        <a:lumMod val="95000"/>
      </a:schemeClr>
    </cs:fontRef>
    <cs:defRPr sz="2128" b="1" spc="10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prstDash val="sysDash"/>
      </a:ln>
    </cs:spPr>
  </cs:trendline>
  <cs:trendlineLabel>
    <cs:lnRef idx="0"/>
    <cs:fillRef idx="0"/>
    <cs:effectRef idx="0"/>
    <cs:fontRef idx="minor">
      <a:schemeClr val="lt1">
        <a:lumMod val="95000"/>
      </a:schemeClr>
    </cs:fontRef>
    <cs:defRPr sz="1197"/>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95000"/>
      </a:schemeClr>
    </cs:fontRef>
    <cs:defRPr sz="1197"/>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427">
  <cs:axisTitle>
    <cs:lnRef idx="0"/>
    <cs:fillRef idx="0"/>
    <cs:effectRef idx="0"/>
    <cs:fontRef idx="minor">
      <a:schemeClr val="lt1">
        <a:lumMod val="95000"/>
      </a:schemeClr>
    </cs:fontRef>
    <cs:defRPr sz="1197"/>
  </cs:axisTitle>
  <cs:category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cs:chartArea>
  <cs:dataLabel>
    <cs:lnRef idx="0"/>
    <cs:fillRef idx="0"/>
    <cs:effectRef idx="0"/>
    <cs:fontRef idx="minor">
      <a:schemeClr val="lt1">
        <a:lumMod val="9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lt1"/>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a:solidFill>
          <a:schemeClr val="tx1"/>
        </a:solidFill>
      </a:ln>
    </cs:spPr>
  </cs:dataPoint>
  <cs:dataPoint3D>
    <cs:lnRef idx="0"/>
    <cs:fillRef idx="0">
      <cs:styleClr val="auto"/>
    </cs:fillRef>
    <cs:effectRef idx="0"/>
    <cs:fontRef idx="minor">
      <a:schemeClr val="lt1"/>
    </cs:fontRef>
    <cs:spPr>
      <a:solidFill>
        <a:schemeClr val="phClr"/>
      </a:solidFill>
    </cs:spPr>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fillRef idx="0">
      <cs:styleClr val="auto"/>
    </cs:fillRef>
    <cs:effectRef idx="0"/>
    <cs:fontRef idx="minor">
      <a:schemeClr val="lt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lt1"/>
    </cs:fontRef>
    <cs:spPr>
      <a:ln w="28575" cap="rnd">
        <a:solidFill>
          <a:schemeClr val="phClr"/>
        </a:solidFill>
        <a:round/>
      </a:ln>
    </cs:spPr>
  </cs:dataPointWireframe>
  <cs:dataTable>
    <cs:lnRef idx="0"/>
    <cs:fillRef idx="0"/>
    <cs:effectRef idx="0"/>
    <cs:fontRef idx="minor">
      <a:schemeClr val="lt1">
        <a:lumMod val="95000"/>
      </a:schemeClr>
    </cs:fontRef>
    <cs:spPr>
      <a:ln w="9525">
        <a:solidFill>
          <a:schemeClr val="lt1">
            <a:lumMod val="95000"/>
            <a:alpha val="54000"/>
          </a:schemeClr>
        </a:solidFill>
      </a:ln>
    </cs:spPr>
    <cs:defRPr sz="1197"/>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10000"/>
            <a:lumOff val="1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95000"/>
      </a:schemeClr>
    </cs:fontRef>
    <cs:defRPr sz="1197"/>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seriesAxis>
  <cs:seriesLine>
    <cs:lnRef idx="0"/>
    <cs:fillRef idx="0"/>
    <cs:effectRef idx="0"/>
    <cs:fontRef idx="minor">
      <a:schemeClr val="lt1"/>
    </cs:fontRef>
    <cs:spPr>
      <a:ln w="9525" cap="flat">
        <a:solidFill>
          <a:srgbClr val="D9D9D9"/>
        </a:solidFill>
        <a:round/>
      </a:ln>
    </cs:spPr>
  </cs:seriesLine>
  <cs:title>
    <cs:lnRef idx="0"/>
    <cs:fillRef idx="0"/>
    <cs:effectRef idx="0"/>
    <cs:fontRef idx="minor">
      <a:schemeClr val="lt1">
        <a:lumMod val="95000"/>
      </a:schemeClr>
    </cs:fontRef>
    <cs:defRPr sz="2128" b="1" spc="10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prstDash val="sysDash"/>
      </a:ln>
    </cs:spPr>
  </cs:trendline>
  <cs:trendlineLabel>
    <cs:lnRef idx="0"/>
    <cs:fillRef idx="0"/>
    <cs:effectRef idx="0"/>
    <cs:fontRef idx="minor">
      <a:schemeClr val="lt1">
        <a:lumMod val="95000"/>
      </a:schemeClr>
    </cs:fontRef>
    <cs:defRPr sz="1197"/>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95000"/>
      </a:schemeClr>
    </cs:fontRef>
    <cs:defRPr sz="1197"/>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427">
  <cs:axisTitle>
    <cs:lnRef idx="0"/>
    <cs:fillRef idx="0"/>
    <cs:effectRef idx="0"/>
    <cs:fontRef idx="minor">
      <a:schemeClr val="lt1">
        <a:lumMod val="95000"/>
      </a:schemeClr>
    </cs:fontRef>
    <cs:defRPr sz="1197"/>
  </cs:axisTitle>
  <cs:category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cs:chartArea>
  <cs:dataLabel>
    <cs:lnRef idx="0"/>
    <cs:fillRef idx="0"/>
    <cs:effectRef idx="0"/>
    <cs:fontRef idx="minor">
      <a:schemeClr val="lt1">
        <a:lumMod val="9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lt1"/>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a:solidFill>
          <a:schemeClr val="tx1"/>
        </a:solidFill>
      </a:ln>
    </cs:spPr>
  </cs:dataPoint>
  <cs:dataPoint3D>
    <cs:lnRef idx="0"/>
    <cs:fillRef idx="0">
      <cs:styleClr val="auto"/>
    </cs:fillRef>
    <cs:effectRef idx="0"/>
    <cs:fontRef idx="minor">
      <a:schemeClr val="lt1"/>
    </cs:fontRef>
    <cs:spPr>
      <a:solidFill>
        <a:schemeClr val="phClr"/>
      </a:solidFill>
    </cs:spPr>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fillRef idx="0">
      <cs:styleClr val="auto"/>
    </cs:fillRef>
    <cs:effectRef idx="0"/>
    <cs:fontRef idx="minor">
      <a:schemeClr val="lt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lt1"/>
    </cs:fontRef>
    <cs:spPr>
      <a:ln w="28575" cap="rnd">
        <a:solidFill>
          <a:schemeClr val="phClr"/>
        </a:solidFill>
        <a:round/>
      </a:ln>
    </cs:spPr>
  </cs:dataPointWireframe>
  <cs:dataTable>
    <cs:lnRef idx="0"/>
    <cs:fillRef idx="0"/>
    <cs:effectRef idx="0"/>
    <cs:fontRef idx="minor">
      <a:schemeClr val="lt1">
        <a:lumMod val="95000"/>
      </a:schemeClr>
    </cs:fontRef>
    <cs:spPr>
      <a:ln w="9525">
        <a:solidFill>
          <a:schemeClr val="lt1">
            <a:lumMod val="95000"/>
            <a:alpha val="54000"/>
          </a:schemeClr>
        </a:solidFill>
      </a:ln>
    </cs:spPr>
    <cs:defRPr sz="1197"/>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10000"/>
            <a:lumOff val="1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95000"/>
      </a:schemeClr>
    </cs:fontRef>
    <cs:defRPr sz="1197"/>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seriesAxis>
  <cs:seriesLine>
    <cs:lnRef idx="0"/>
    <cs:fillRef idx="0"/>
    <cs:effectRef idx="0"/>
    <cs:fontRef idx="minor">
      <a:schemeClr val="lt1"/>
    </cs:fontRef>
    <cs:spPr>
      <a:ln w="9525" cap="flat">
        <a:solidFill>
          <a:srgbClr val="D9D9D9"/>
        </a:solidFill>
        <a:round/>
      </a:ln>
    </cs:spPr>
  </cs:seriesLine>
  <cs:title>
    <cs:lnRef idx="0"/>
    <cs:fillRef idx="0"/>
    <cs:effectRef idx="0"/>
    <cs:fontRef idx="minor">
      <a:schemeClr val="lt1">
        <a:lumMod val="95000"/>
      </a:schemeClr>
    </cs:fontRef>
    <cs:defRPr sz="2128" b="1" spc="10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prstDash val="sysDash"/>
      </a:ln>
    </cs:spPr>
  </cs:trendline>
  <cs:trendlineLabel>
    <cs:lnRef idx="0"/>
    <cs:fillRef idx="0"/>
    <cs:effectRef idx="0"/>
    <cs:fontRef idx="minor">
      <a:schemeClr val="lt1">
        <a:lumMod val="95000"/>
      </a:schemeClr>
    </cs:fontRef>
    <cs:defRPr sz="1197"/>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95000"/>
      </a:schemeClr>
    </cs:fontRef>
    <cs:defRPr sz="1197"/>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427">
  <cs:axisTitle>
    <cs:lnRef idx="0"/>
    <cs:fillRef idx="0"/>
    <cs:effectRef idx="0"/>
    <cs:fontRef idx="minor">
      <a:schemeClr val="lt1">
        <a:lumMod val="95000"/>
      </a:schemeClr>
    </cs:fontRef>
    <cs:defRPr sz="1197"/>
  </cs:axisTitle>
  <cs:category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cs:chartArea>
  <cs:dataLabel>
    <cs:lnRef idx="0"/>
    <cs:fillRef idx="0"/>
    <cs:effectRef idx="0"/>
    <cs:fontRef idx="minor">
      <a:schemeClr val="lt1">
        <a:lumMod val="9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lt1"/>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a:solidFill>
          <a:schemeClr val="tx1"/>
        </a:solidFill>
      </a:ln>
    </cs:spPr>
  </cs:dataPoint>
  <cs:dataPoint3D>
    <cs:lnRef idx="0"/>
    <cs:fillRef idx="0">
      <cs:styleClr val="auto"/>
    </cs:fillRef>
    <cs:effectRef idx="0"/>
    <cs:fontRef idx="minor">
      <a:schemeClr val="lt1"/>
    </cs:fontRef>
    <cs:spPr>
      <a:solidFill>
        <a:schemeClr val="phClr"/>
      </a:solidFill>
    </cs:spPr>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fillRef idx="0">
      <cs:styleClr val="auto"/>
    </cs:fillRef>
    <cs:effectRef idx="0"/>
    <cs:fontRef idx="minor">
      <a:schemeClr val="lt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lt1"/>
    </cs:fontRef>
    <cs:spPr>
      <a:ln w="28575" cap="rnd">
        <a:solidFill>
          <a:schemeClr val="phClr"/>
        </a:solidFill>
        <a:round/>
      </a:ln>
    </cs:spPr>
  </cs:dataPointWireframe>
  <cs:dataTable>
    <cs:lnRef idx="0"/>
    <cs:fillRef idx="0"/>
    <cs:effectRef idx="0"/>
    <cs:fontRef idx="minor">
      <a:schemeClr val="lt1">
        <a:lumMod val="95000"/>
      </a:schemeClr>
    </cs:fontRef>
    <cs:spPr>
      <a:ln w="9525">
        <a:solidFill>
          <a:schemeClr val="lt1">
            <a:lumMod val="95000"/>
            <a:alpha val="54000"/>
          </a:schemeClr>
        </a:solidFill>
      </a:ln>
    </cs:spPr>
    <cs:defRPr sz="1197"/>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10000"/>
            <a:lumOff val="1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95000"/>
      </a:schemeClr>
    </cs:fontRef>
    <cs:defRPr sz="1197"/>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seriesAxis>
  <cs:seriesLine>
    <cs:lnRef idx="0"/>
    <cs:fillRef idx="0"/>
    <cs:effectRef idx="0"/>
    <cs:fontRef idx="minor">
      <a:schemeClr val="lt1"/>
    </cs:fontRef>
    <cs:spPr>
      <a:ln w="9525" cap="flat">
        <a:solidFill>
          <a:srgbClr val="D9D9D9"/>
        </a:solidFill>
        <a:round/>
      </a:ln>
    </cs:spPr>
  </cs:seriesLine>
  <cs:title>
    <cs:lnRef idx="0"/>
    <cs:fillRef idx="0"/>
    <cs:effectRef idx="0"/>
    <cs:fontRef idx="minor">
      <a:schemeClr val="lt1">
        <a:lumMod val="95000"/>
      </a:schemeClr>
    </cs:fontRef>
    <cs:defRPr sz="2128" b="1" spc="10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prstDash val="sysDash"/>
      </a:ln>
    </cs:spPr>
  </cs:trendline>
  <cs:trendlineLabel>
    <cs:lnRef idx="0"/>
    <cs:fillRef idx="0"/>
    <cs:effectRef idx="0"/>
    <cs:fontRef idx="minor">
      <a:schemeClr val="lt1">
        <a:lumMod val="95000"/>
      </a:schemeClr>
    </cs:fontRef>
    <cs:defRPr sz="1197"/>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95000"/>
      </a:schemeClr>
    </cs:fontRef>
    <cs:defRPr sz="1197"/>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a:lstStyle/>
        <a:p>
          <a:endParaRPr lang="en-US"/>
        </a:p>
      </dgm:t>
    </dgm:pt>
    <dgm:pt modelId="{8DB5D7D5-6A1C-4ABC-8850-759A9D876047}">
      <dgm:prSet custT="1"/>
      <dgm:spPr/>
      <dgm:t>
        <a:bodyPr/>
        <a:lstStyle/>
        <a:p>
          <a:r>
            <a:rPr lang="en-US" sz="1600" b="1" dirty="0">
              <a:solidFill>
                <a:schemeClr val="tx1"/>
              </a:solidFill>
            </a:rPr>
            <a:t>2012</a:t>
          </a:r>
        </a:p>
      </dgm:t>
    </dgm:pt>
    <dgm:pt modelId="{D8874F40-D7B0-41DE-BB6F-A6014FEAB2D7}" type="parTrans" cxnId="{C5202EE1-10E9-4076-9D55-9E0CF8B152AF}">
      <dgm:prSet/>
      <dgm:spPr/>
      <dgm:t>
        <a:bodyPr/>
        <a:lstStyle/>
        <a:p>
          <a:endParaRPr lang="en-US"/>
        </a:p>
      </dgm:t>
    </dgm:pt>
    <dgm:pt modelId="{BD6E0A2E-99C8-4F5A-971A-CD211D1099FF}" type="sibTrans" cxnId="{C5202EE1-10E9-4076-9D55-9E0CF8B152AF}">
      <dgm:prSet/>
      <dgm:spPr/>
      <dgm:t>
        <a:bodyPr/>
        <a:lstStyle/>
        <a:p>
          <a:endParaRPr lang="en-US"/>
        </a:p>
      </dgm:t>
    </dgm:pt>
    <dgm:pt modelId="{96262926-A67D-4E4E-9515-5EBC67F0B634}">
      <dgm:prSet custT="1"/>
      <dgm:spPr/>
      <dgm:t>
        <a:bodyPr/>
        <a:lstStyle/>
        <a:p>
          <a:r>
            <a:rPr lang="en-US" sz="1800" b="1" dirty="0">
              <a:solidFill>
                <a:schemeClr val="bg1"/>
              </a:solidFill>
            </a:rPr>
            <a:t>Start of study</a:t>
          </a:r>
        </a:p>
        <a:p>
          <a:r>
            <a:rPr lang="en-US" sz="1800" b="1" dirty="0">
              <a:solidFill>
                <a:schemeClr val="bg1"/>
              </a:solidFill>
            </a:rPr>
            <a:t>76% NPs [n 76 0f 100] NPs </a:t>
          </a:r>
          <a:endParaRPr lang="en-US" sz="1600" b="1" dirty="0">
            <a:solidFill>
              <a:schemeClr val="bg1"/>
            </a:solidFill>
          </a:endParaRPr>
        </a:p>
      </dgm:t>
    </dgm:pt>
    <dgm:pt modelId="{EC74E552-C501-4B0E-9400-E8B410F53D50}" type="parTrans" cxnId="{8C5B110A-FBC3-4CBF-BED2-413E87D4DAD5}">
      <dgm:prSet/>
      <dgm:spPr/>
      <dgm:t>
        <a:bodyPr/>
        <a:lstStyle/>
        <a:p>
          <a:endParaRPr lang="en-US"/>
        </a:p>
      </dgm:t>
    </dgm:pt>
    <dgm:pt modelId="{1DA7ACEB-F642-43C1-BCB5-F580B9B985B9}" type="sibTrans" cxnId="{8C5B110A-FBC3-4CBF-BED2-413E87D4DAD5}">
      <dgm:prSet/>
      <dgm:spPr/>
      <dgm:t>
        <a:bodyPr/>
        <a:lstStyle/>
        <a:p>
          <a:endParaRPr lang="en-US"/>
        </a:p>
      </dgm:t>
    </dgm:pt>
    <dgm:pt modelId="{C5146535-FD3D-4589-98A3-623B8DA4B8DB}">
      <dgm:prSet custT="1"/>
      <dgm:spPr/>
      <dgm:t>
        <a:bodyPr/>
        <a:lstStyle/>
        <a:p>
          <a:r>
            <a:rPr lang="en-US" sz="1600" b="1" dirty="0">
              <a:solidFill>
                <a:schemeClr val="tx1"/>
              </a:solidFill>
            </a:rPr>
            <a:t>2014</a:t>
          </a:r>
        </a:p>
      </dgm:t>
    </dgm:pt>
    <dgm:pt modelId="{20848F78-EC70-4162-96CE-CC68006930F0}" type="parTrans" cxnId="{8EBF857E-7408-4941-91E4-293B0F59EEF7}">
      <dgm:prSet/>
      <dgm:spPr/>
      <dgm:t>
        <a:bodyPr/>
        <a:lstStyle/>
        <a:p>
          <a:endParaRPr lang="en-US"/>
        </a:p>
      </dgm:t>
    </dgm:pt>
    <dgm:pt modelId="{7A3CCAF8-AC3A-401E-AEDD-44BBC1AA9C31}" type="sibTrans" cxnId="{8EBF857E-7408-4941-91E4-293B0F59EEF7}">
      <dgm:prSet/>
      <dgm:spPr/>
      <dgm:t>
        <a:bodyPr/>
        <a:lstStyle/>
        <a:p>
          <a:endParaRPr lang="en-US"/>
        </a:p>
      </dgm:t>
    </dgm:pt>
    <dgm:pt modelId="{E80CA270-6C90-4E17-ACEA-46B56AD54DD1}">
      <dgm:prSet/>
      <dgm:spPr/>
      <dgm:t>
        <a:bodyPr/>
        <a:lstStyle/>
        <a:p>
          <a:r>
            <a:rPr lang="en-NZ" b="1" dirty="0">
              <a:solidFill>
                <a:schemeClr val="bg1"/>
              </a:solidFill>
            </a:rPr>
            <a:t>70%  NPs [n91 of 129] </a:t>
          </a:r>
          <a:r>
            <a:rPr lang="en-US" dirty="0">
              <a:solidFill>
                <a:schemeClr val="bg1"/>
              </a:solidFill>
            </a:rPr>
            <a:t> </a:t>
          </a:r>
        </a:p>
      </dgm:t>
    </dgm:pt>
    <dgm:pt modelId="{7EEC8067-96EF-4BE0-8BE3-BA59ED78A31F}" type="parTrans" cxnId="{2DC28DF8-5C1B-4F53-A4C1-D5B63FB54BAF}">
      <dgm:prSet/>
      <dgm:spPr/>
      <dgm:t>
        <a:bodyPr/>
        <a:lstStyle/>
        <a:p>
          <a:endParaRPr lang="en-US"/>
        </a:p>
      </dgm:t>
    </dgm:pt>
    <dgm:pt modelId="{1AFE46E5-6B07-4894-8ECB-21BD7E7B8AF1}" type="sibTrans" cxnId="{2DC28DF8-5C1B-4F53-A4C1-D5B63FB54BAF}">
      <dgm:prSet/>
      <dgm:spPr/>
      <dgm:t>
        <a:bodyPr/>
        <a:lstStyle/>
        <a:p>
          <a:endParaRPr lang="en-US"/>
        </a:p>
      </dgm:t>
    </dgm:pt>
    <dgm:pt modelId="{09C152DA-7620-4852-8162-A77EC3609F3F}">
      <dgm:prSet custT="1"/>
      <dgm:spPr/>
      <dgm:t>
        <a:bodyPr/>
        <a:lstStyle/>
        <a:p>
          <a:r>
            <a:rPr lang="en-US" sz="1600" b="1" dirty="0">
              <a:solidFill>
                <a:schemeClr val="tx1"/>
              </a:solidFill>
            </a:rPr>
            <a:t>2020</a:t>
          </a:r>
        </a:p>
      </dgm:t>
    </dgm:pt>
    <dgm:pt modelId="{9F6D14C0-6C82-4CBD-8D6D-B0E117B6F2ED}" type="parTrans" cxnId="{23ECAC8B-17A4-4883-AA0E-06D66B7E788A}">
      <dgm:prSet/>
      <dgm:spPr/>
      <dgm:t>
        <a:bodyPr/>
        <a:lstStyle/>
        <a:p>
          <a:endParaRPr lang="en-US"/>
        </a:p>
      </dgm:t>
    </dgm:pt>
    <dgm:pt modelId="{0AE8D36D-0F0F-4206-AE39-0A2D73987B68}" type="sibTrans" cxnId="{23ECAC8B-17A4-4883-AA0E-06D66B7E788A}">
      <dgm:prSet/>
      <dgm:spPr/>
      <dgm:t>
        <a:bodyPr/>
        <a:lstStyle/>
        <a:p>
          <a:endParaRPr lang="en-US"/>
        </a:p>
      </dgm:t>
    </dgm:pt>
    <dgm:pt modelId="{6C8937BE-93F8-4DED-8538-1C601DAEBA66}">
      <dgm:prSet/>
      <dgm:spPr/>
      <dgm:t>
        <a:bodyPr/>
        <a:lstStyle/>
        <a:p>
          <a:r>
            <a:rPr lang="en-US" dirty="0"/>
            <a:t> </a:t>
          </a:r>
          <a:r>
            <a:rPr lang="en-US" b="1" dirty="0">
              <a:solidFill>
                <a:schemeClr val="bg1"/>
              </a:solidFill>
            </a:rPr>
            <a:t>Current study Sept 2020</a:t>
          </a:r>
        </a:p>
        <a:p>
          <a:r>
            <a:rPr lang="en-US" b="1" dirty="0">
              <a:solidFill>
                <a:schemeClr val="bg1"/>
              </a:solidFill>
            </a:rPr>
            <a:t> 58% NPs  [n275  of 470]</a:t>
          </a:r>
        </a:p>
      </dgm:t>
    </dgm:pt>
    <dgm:pt modelId="{77D169C6-D77F-456D-B18B-D7BE016AD87A}" type="parTrans" cxnId="{FAA8D3DD-12E8-457D-9144-B037C5678347}">
      <dgm:prSet/>
      <dgm:spPr/>
      <dgm:t>
        <a:bodyPr/>
        <a:lstStyle/>
        <a:p>
          <a:endParaRPr lang="en-US"/>
        </a:p>
      </dgm:t>
    </dgm:pt>
    <dgm:pt modelId="{A97BE953-FA9D-4BA6-A92C-494DB1F3BA59}" type="sibTrans" cxnId="{FAA8D3DD-12E8-457D-9144-B037C5678347}">
      <dgm:prSet/>
      <dgm:spPr/>
      <dgm:t>
        <a:bodyPr/>
        <a:lstStyle/>
        <a:p>
          <a:endParaRPr lang="en-US"/>
        </a:p>
      </dgm:t>
    </dgm:pt>
    <dgm:pt modelId="{AB52B3CC-6563-466D-BFC3-9B6B5AFA0881}" type="pres">
      <dgm:prSet presAssocID="{6A70FD8F-0050-42E3-8B3A-6ED7CFB9852E}" presName="Name0" presStyleCnt="0">
        <dgm:presLayoutVars>
          <dgm:chMax/>
          <dgm:chPref/>
          <dgm:animLvl val="lvl"/>
        </dgm:presLayoutVars>
      </dgm:prSet>
      <dgm:spPr/>
    </dgm:pt>
    <dgm:pt modelId="{815EDF7B-AC93-4A61-87AA-CAA5D85C31A8}" type="pres">
      <dgm:prSet presAssocID="{8DB5D7D5-6A1C-4ABC-8850-759A9D876047}" presName="composite1" presStyleCnt="0"/>
      <dgm:spPr/>
    </dgm:pt>
    <dgm:pt modelId="{954381E7-0584-46DD-8108-E9BF4F2B5005}" type="pres">
      <dgm:prSet presAssocID="{8DB5D7D5-6A1C-4ABC-8850-759A9D876047}" presName="parent1" presStyleLbl="alignNode1" presStyleIdx="0" presStyleCnt="3">
        <dgm:presLayoutVars>
          <dgm:chMax val="1"/>
          <dgm:chPref val="1"/>
          <dgm:bulletEnabled val="1"/>
        </dgm:presLayoutVars>
      </dgm:prSet>
      <dgm:spPr/>
    </dgm:pt>
    <dgm:pt modelId="{5A1B764B-0DC5-47CD-BDEA-9E67799496EC}" type="pres">
      <dgm:prSet presAssocID="{8DB5D7D5-6A1C-4ABC-8850-759A9D876047}" presName="Childtext1" presStyleLbl="revTx" presStyleIdx="0" presStyleCnt="3">
        <dgm:presLayoutVars>
          <dgm:bulletEnabled val="1"/>
        </dgm:presLayoutVars>
      </dgm:prSet>
      <dgm:spPr/>
    </dgm:pt>
    <dgm:pt modelId="{122B38A3-0442-4747-820C-1F37877E2B0E}" type="pres">
      <dgm:prSet presAssocID="{8DB5D7D5-6A1C-4ABC-8850-759A9D876047}" presName="ConnectLine1" presStyleLbl="sibTrans1D1" presStyleIdx="0" presStyleCnt="3"/>
      <dgm:spPr>
        <a:noFill/>
        <a:ln w="12700" cap="rnd" cmpd="sng" algn="ctr">
          <a:solidFill>
            <a:schemeClr val="accent1">
              <a:shade val="90000"/>
              <a:hueOff val="93466"/>
              <a:satOff val="1924"/>
              <a:lumOff val="8231"/>
              <a:alphaOff val="0"/>
            </a:schemeClr>
          </a:solidFill>
          <a:prstDash val="dash"/>
        </a:ln>
        <a:effectLst/>
      </dgm:spPr>
    </dgm:pt>
    <dgm:pt modelId="{A73181F6-69BB-4A47-8277-4671A45AC8C8}" type="pres">
      <dgm:prSet presAssocID="{8DB5D7D5-6A1C-4ABC-8850-759A9D876047}" presName="ConnectLineEnd1" presStyleLbl="lnNode1" presStyleIdx="0" presStyleCnt="3"/>
      <dgm:spPr/>
    </dgm:pt>
    <dgm:pt modelId="{6E76EADA-5F61-4A59-B2F8-FA10112079FC}" type="pres">
      <dgm:prSet presAssocID="{8DB5D7D5-6A1C-4ABC-8850-759A9D876047}" presName="EmptyPane1" presStyleCnt="0"/>
      <dgm:spPr/>
    </dgm:pt>
    <dgm:pt modelId="{A8189248-0785-43F1-844C-4DE92841F254}" type="pres">
      <dgm:prSet presAssocID="{BD6E0A2E-99C8-4F5A-971A-CD211D1099FF}"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1" presStyleCnt="3">
        <dgm:presLayoutVars>
          <dgm:chMax val="1"/>
          <dgm:chPref val="1"/>
          <dgm:bulletEnabled val="1"/>
        </dgm:presLayoutVars>
      </dgm:prSet>
      <dgm:spPr/>
    </dgm:pt>
    <dgm:pt modelId="{DF65791B-462E-4589-B98D-F60587330CA8}" type="pres">
      <dgm:prSet presAssocID="{C5146535-FD3D-4589-98A3-623B8DA4B8DB}" presName="Childtext1" presStyleLbl="revTx" presStyleIdx="1" presStyleCnt="3">
        <dgm:presLayoutVars>
          <dgm:bulletEnabled val="1"/>
        </dgm:presLayoutVars>
      </dgm:prSet>
      <dgm:spPr/>
    </dgm:pt>
    <dgm:pt modelId="{DBA410EB-5F61-4F46-92D9-C5B0AA59EE15}" type="pres">
      <dgm:prSet presAssocID="{C5146535-FD3D-4589-98A3-623B8DA4B8DB}" presName="ConnectLine1" presStyleLbl="sibTrans1D1" presStyleIdx="1" presStyleCnt="3"/>
      <dgm:spPr>
        <a:noFill/>
        <a:ln w="12700" cap="rnd" cmpd="sng" algn="ctr">
          <a:solidFill>
            <a:schemeClr val="accent1">
              <a:shade val="90000"/>
              <a:hueOff val="140199"/>
              <a:satOff val="2886"/>
              <a:lumOff val="12346"/>
              <a:alphaOff val="0"/>
            </a:schemeClr>
          </a:solidFill>
          <a:prstDash val="dash"/>
        </a:ln>
        <a:effectLst/>
      </dgm:spPr>
    </dgm:pt>
    <dgm:pt modelId="{E1220EDB-B75C-43A5-B862-97E4C09130A7}" type="pres">
      <dgm:prSet presAssocID="{C5146535-FD3D-4589-98A3-623B8DA4B8DB}" presName="ConnectLineEnd1" presStyleLbl="lnNode1" presStyleIdx="1" presStyleCnt="3"/>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3E3E944D-A6EC-4962-9AC1-C585A4F97BDA}" type="pres">
      <dgm:prSet presAssocID="{09C152DA-7620-4852-8162-A77EC3609F3F}" presName="composite1" presStyleCnt="0"/>
      <dgm:spPr/>
    </dgm:pt>
    <dgm:pt modelId="{566B79CB-1A41-4F5C-BF91-58D94BF93913}" type="pres">
      <dgm:prSet presAssocID="{09C152DA-7620-4852-8162-A77EC3609F3F}" presName="parent1" presStyleLbl="alignNode1" presStyleIdx="2" presStyleCnt="3">
        <dgm:presLayoutVars>
          <dgm:chMax val="1"/>
          <dgm:chPref val="1"/>
          <dgm:bulletEnabled val="1"/>
        </dgm:presLayoutVars>
      </dgm:prSet>
      <dgm:spPr/>
    </dgm:pt>
    <dgm:pt modelId="{B4723E2A-4FF1-452A-BD25-8EC364F15A6F}" type="pres">
      <dgm:prSet presAssocID="{09C152DA-7620-4852-8162-A77EC3609F3F}" presName="Childtext1" presStyleLbl="revTx" presStyleIdx="2" presStyleCnt="3">
        <dgm:presLayoutVars>
          <dgm:bulletEnabled val="1"/>
        </dgm:presLayoutVars>
      </dgm:prSet>
      <dgm:spPr/>
    </dgm:pt>
    <dgm:pt modelId="{440E9361-37D2-4157-AF38-7B49AD23708B}" type="pres">
      <dgm:prSet presAssocID="{09C152DA-7620-4852-8162-A77EC3609F3F}" presName="ConnectLine1" presStyleLbl="sibTrans1D1" presStyleIdx="2" presStyleCnt="3"/>
      <dgm:spPr>
        <a:noFill/>
        <a:ln w="12700" cap="rnd" cmpd="sng" algn="ctr">
          <a:solidFill>
            <a:schemeClr val="accent1">
              <a:shade val="90000"/>
              <a:hueOff val="186931"/>
              <a:satOff val="3848"/>
              <a:lumOff val="16461"/>
              <a:alphaOff val="0"/>
            </a:schemeClr>
          </a:solidFill>
          <a:prstDash val="dash"/>
        </a:ln>
        <a:effectLst/>
      </dgm:spPr>
    </dgm:pt>
    <dgm:pt modelId="{C45E7B63-1C71-483E-A3A8-705CE86D4D8E}" type="pres">
      <dgm:prSet presAssocID="{09C152DA-7620-4852-8162-A77EC3609F3F}" presName="ConnectLineEnd1" presStyleLbl="lnNode1" presStyleIdx="2" presStyleCnt="3"/>
      <dgm:spPr/>
    </dgm:pt>
    <dgm:pt modelId="{4174F691-D9D3-451C-9893-D177DC3AED58}" type="pres">
      <dgm:prSet presAssocID="{09C152DA-7620-4852-8162-A77EC3609F3F}" presName="EmptyPane1" presStyleCnt="0"/>
      <dgm:spPr/>
    </dgm:pt>
  </dgm:ptLst>
  <dgm:cxnLst>
    <dgm:cxn modelId="{5C25BB02-FA66-40A4-9DA6-9E1CAE3A8D4E}" type="presOf" srcId="{C5146535-FD3D-4589-98A3-623B8DA4B8DB}" destId="{30804A27-188E-4A17-8FFE-97BCCA0597B8}" srcOrd="0" destOrd="0" presId="urn:microsoft.com/office/officeart/2016/7/layout/RoundedRectangleTimeline"/>
    <dgm:cxn modelId="{8C5B110A-FBC3-4CBF-BED2-413E87D4DAD5}" srcId="{8DB5D7D5-6A1C-4ABC-8850-759A9D876047}" destId="{96262926-A67D-4E4E-9515-5EBC67F0B634}" srcOrd="0" destOrd="0" parTransId="{EC74E552-C501-4B0E-9400-E8B410F53D50}" sibTransId="{1DA7ACEB-F642-43C1-BCB5-F580B9B985B9}"/>
    <dgm:cxn modelId="{84C67813-55CE-4EBC-9032-03BD847DC17E}" type="presOf" srcId="{6A70FD8F-0050-42E3-8B3A-6ED7CFB9852E}" destId="{AB52B3CC-6563-466D-BFC3-9B6B5AFA0881}" srcOrd="0" destOrd="0" presId="urn:microsoft.com/office/officeart/2016/7/layout/RoundedRectangleTimeline"/>
    <dgm:cxn modelId="{22ECA226-C4EA-44F1-BCB5-77F78841DA6F}" type="presOf" srcId="{09C152DA-7620-4852-8162-A77EC3609F3F}" destId="{566B79CB-1A41-4F5C-BF91-58D94BF93913}" srcOrd="0" destOrd="0" presId="urn:microsoft.com/office/officeart/2016/7/layout/RoundedRectangleTimeline"/>
    <dgm:cxn modelId="{E2BBA750-A5E4-4F50-BE16-016934379F81}" type="presOf" srcId="{6C8937BE-93F8-4DED-8538-1C601DAEBA66}" destId="{B4723E2A-4FF1-452A-BD25-8EC364F15A6F}" srcOrd="0" destOrd="0" presId="urn:microsoft.com/office/officeart/2016/7/layout/RoundedRectangleTimeline"/>
    <dgm:cxn modelId="{F9B2D375-40BE-4E5D-AA88-61805FBFF819}" type="presOf" srcId="{8DB5D7D5-6A1C-4ABC-8850-759A9D876047}" destId="{954381E7-0584-46DD-8108-E9BF4F2B5005}" srcOrd="0" destOrd="0" presId="urn:microsoft.com/office/officeart/2016/7/layout/RoundedRectangleTimeline"/>
    <dgm:cxn modelId="{8EBF857E-7408-4941-91E4-293B0F59EEF7}" srcId="{6A70FD8F-0050-42E3-8B3A-6ED7CFB9852E}" destId="{C5146535-FD3D-4589-98A3-623B8DA4B8DB}" srcOrd="1" destOrd="0" parTransId="{20848F78-EC70-4162-96CE-CC68006930F0}" sibTransId="{7A3CCAF8-AC3A-401E-AEDD-44BBC1AA9C31}"/>
    <dgm:cxn modelId="{23ECAC8B-17A4-4883-AA0E-06D66B7E788A}" srcId="{6A70FD8F-0050-42E3-8B3A-6ED7CFB9852E}" destId="{09C152DA-7620-4852-8162-A77EC3609F3F}" srcOrd="2" destOrd="0" parTransId="{9F6D14C0-6C82-4CBD-8D6D-B0E117B6F2ED}" sibTransId="{0AE8D36D-0F0F-4206-AE39-0A2D73987B68}"/>
    <dgm:cxn modelId="{F9540599-A193-456C-A9A9-8962E3855B0B}" type="presOf" srcId="{96262926-A67D-4E4E-9515-5EBC67F0B634}" destId="{5A1B764B-0DC5-47CD-BDEA-9E67799496EC}" srcOrd="0" destOrd="0" presId="urn:microsoft.com/office/officeart/2016/7/layout/RoundedRectangleTimeline"/>
    <dgm:cxn modelId="{E13585A2-54F2-486A-B317-F4D6AF7E83B9}" type="presOf" srcId="{E80CA270-6C90-4E17-ACEA-46B56AD54DD1}" destId="{DF65791B-462E-4589-B98D-F60587330CA8}" srcOrd="0" destOrd="0" presId="urn:microsoft.com/office/officeart/2016/7/layout/RoundedRectangleTimeline"/>
    <dgm:cxn modelId="{FAA8D3DD-12E8-457D-9144-B037C5678347}" srcId="{09C152DA-7620-4852-8162-A77EC3609F3F}" destId="{6C8937BE-93F8-4DED-8538-1C601DAEBA66}" srcOrd="0" destOrd="0" parTransId="{77D169C6-D77F-456D-B18B-D7BE016AD87A}" sibTransId="{A97BE953-FA9D-4BA6-A92C-494DB1F3BA59}"/>
    <dgm:cxn modelId="{C5202EE1-10E9-4076-9D55-9E0CF8B152AF}" srcId="{6A70FD8F-0050-42E3-8B3A-6ED7CFB9852E}" destId="{8DB5D7D5-6A1C-4ABC-8850-759A9D876047}" srcOrd="0" destOrd="0" parTransId="{D8874F40-D7B0-41DE-BB6F-A6014FEAB2D7}" sibTransId="{BD6E0A2E-99C8-4F5A-971A-CD211D1099FF}"/>
    <dgm:cxn modelId="{2DC28DF8-5C1B-4F53-A4C1-D5B63FB54BAF}" srcId="{C5146535-FD3D-4589-98A3-623B8DA4B8DB}" destId="{E80CA270-6C90-4E17-ACEA-46B56AD54DD1}" srcOrd="0" destOrd="0" parTransId="{7EEC8067-96EF-4BE0-8BE3-BA59ED78A31F}" sibTransId="{1AFE46E5-6B07-4894-8ECB-21BD7E7B8AF1}"/>
    <dgm:cxn modelId="{76459B4A-BC95-4631-A3CC-1410E80D5DFD}" type="presParOf" srcId="{AB52B3CC-6563-466D-BFC3-9B6B5AFA0881}" destId="{815EDF7B-AC93-4A61-87AA-CAA5D85C31A8}" srcOrd="0" destOrd="0" presId="urn:microsoft.com/office/officeart/2016/7/layout/RoundedRectangleTimeline"/>
    <dgm:cxn modelId="{4238FA88-CE43-4680-BFB0-73DED5612698}" type="presParOf" srcId="{815EDF7B-AC93-4A61-87AA-CAA5D85C31A8}" destId="{954381E7-0584-46DD-8108-E9BF4F2B5005}" srcOrd="0" destOrd="0" presId="urn:microsoft.com/office/officeart/2016/7/layout/RoundedRectangleTimeline"/>
    <dgm:cxn modelId="{6497CE05-0893-4952-B18A-28D71D90B841}" type="presParOf" srcId="{815EDF7B-AC93-4A61-87AA-CAA5D85C31A8}" destId="{5A1B764B-0DC5-47CD-BDEA-9E67799496EC}" srcOrd="1" destOrd="0" presId="urn:microsoft.com/office/officeart/2016/7/layout/RoundedRectangleTimeline"/>
    <dgm:cxn modelId="{CB8BA570-C0D4-4400-BED8-C9BC961A6553}" type="presParOf" srcId="{815EDF7B-AC93-4A61-87AA-CAA5D85C31A8}" destId="{122B38A3-0442-4747-820C-1F37877E2B0E}" srcOrd="2" destOrd="0" presId="urn:microsoft.com/office/officeart/2016/7/layout/RoundedRectangleTimeline"/>
    <dgm:cxn modelId="{82FC1E36-99F3-4E1F-8BD1-229D77A82EB1}" type="presParOf" srcId="{815EDF7B-AC93-4A61-87AA-CAA5D85C31A8}" destId="{A73181F6-69BB-4A47-8277-4671A45AC8C8}" srcOrd="3" destOrd="0" presId="urn:microsoft.com/office/officeart/2016/7/layout/RoundedRectangleTimeline"/>
    <dgm:cxn modelId="{7EAD7967-836C-4AB6-AAA2-ED2EF3F29E78}" type="presParOf" srcId="{815EDF7B-AC93-4A61-87AA-CAA5D85C31A8}" destId="{6E76EADA-5F61-4A59-B2F8-FA10112079FC}" srcOrd="4" destOrd="0" presId="urn:microsoft.com/office/officeart/2016/7/layout/RoundedRectangleTimeline"/>
    <dgm:cxn modelId="{3783DE09-7B3D-423E-960C-ED9DB81E314E}" type="presParOf" srcId="{AB52B3CC-6563-466D-BFC3-9B6B5AFA0881}" destId="{A8189248-0785-43F1-844C-4DE92841F254}" srcOrd="1" destOrd="0" presId="urn:microsoft.com/office/officeart/2016/7/layout/RoundedRectangleTimeline"/>
    <dgm:cxn modelId="{38B07C9C-D21D-4E2B-A78B-C30877B2689A}" type="presParOf" srcId="{AB52B3CC-6563-466D-BFC3-9B6B5AFA0881}" destId="{218D9CD7-D48D-464C-9A1C-0F322EC540B3}" srcOrd="2" destOrd="0" presId="urn:microsoft.com/office/officeart/2016/7/layout/RoundedRectangleTimeline"/>
    <dgm:cxn modelId="{E6790483-7B9E-44FB-9EAE-A282A4B9AB73}" type="presParOf" srcId="{218D9CD7-D48D-464C-9A1C-0F322EC540B3}" destId="{30804A27-188E-4A17-8FFE-97BCCA0597B8}" srcOrd="0" destOrd="0" presId="urn:microsoft.com/office/officeart/2016/7/layout/RoundedRectangleTimeline"/>
    <dgm:cxn modelId="{B31BDB48-FB8E-47F4-8F76-B90009D28A96}" type="presParOf" srcId="{218D9CD7-D48D-464C-9A1C-0F322EC540B3}" destId="{DF65791B-462E-4589-B98D-F60587330CA8}" srcOrd="1" destOrd="0" presId="urn:microsoft.com/office/officeart/2016/7/layout/RoundedRectangleTimeline"/>
    <dgm:cxn modelId="{517AE913-68B2-41AC-BE20-5D4195845D6F}" type="presParOf" srcId="{218D9CD7-D48D-464C-9A1C-0F322EC540B3}" destId="{DBA410EB-5F61-4F46-92D9-C5B0AA59EE15}" srcOrd="2" destOrd="0" presId="urn:microsoft.com/office/officeart/2016/7/layout/RoundedRectangleTimeline"/>
    <dgm:cxn modelId="{0F089045-7542-47F1-8B17-68354869406A}" type="presParOf" srcId="{218D9CD7-D48D-464C-9A1C-0F322EC540B3}" destId="{E1220EDB-B75C-43A5-B862-97E4C09130A7}" srcOrd="3" destOrd="0" presId="urn:microsoft.com/office/officeart/2016/7/layout/RoundedRectangleTimeline"/>
    <dgm:cxn modelId="{79B44ECC-99D2-49DD-9DEE-58B1D2AE6C6C}" type="presParOf" srcId="{218D9CD7-D48D-464C-9A1C-0F322EC540B3}" destId="{D8849157-215F-4E70-9735-315E97B5AC5C}" srcOrd="4" destOrd="0" presId="urn:microsoft.com/office/officeart/2016/7/layout/RoundedRectangleTimeline"/>
    <dgm:cxn modelId="{6930EC12-FB60-44F8-973F-19AC06AA90BB}" type="presParOf" srcId="{AB52B3CC-6563-466D-BFC3-9B6B5AFA0881}" destId="{7C467054-22FE-4C18-9934-29D7168DFF63}" srcOrd="3" destOrd="0" presId="urn:microsoft.com/office/officeart/2016/7/layout/RoundedRectangleTimeline"/>
    <dgm:cxn modelId="{1F4A4777-E935-453F-A5B9-015C6946FC6A}" type="presParOf" srcId="{AB52B3CC-6563-466D-BFC3-9B6B5AFA0881}" destId="{3E3E944D-A6EC-4962-9AC1-C585A4F97BDA}" srcOrd="4" destOrd="0" presId="urn:microsoft.com/office/officeart/2016/7/layout/RoundedRectangleTimeline"/>
    <dgm:cxn modelId="{94AC8B5D-A9B9-4EF3-AD1C-6024606B5BF8}" type="presParOf" srcId="{3E3E944D-A6EC-4962-9AC1-C585A4F97BDA}" destId="{566B79CB-1A41-4F5C-BF91-58D94BF93913}" srcOrd="0" destOrd="0" presId="urn:microsoft.com/office/officeart/2016/7/layout/RoundedRectangleTimeline"/>
    <dgm:cxn modelId="{A151554E-10B3-429A-9E0D-D40262ED6857}" type="presParOf" srcId="{3E3E944D-A6EC-4962-9AC1-C585A4F97BDA}" destId="{B4723E2A-4FF1-452A-BD25-8EC364F15A6F}" srcOrd="1" destOrd="0" presId="urn:microsoft.com/office/officeart/2016/7/layout/RoundedRectangleTimeline"/>
    <dgm:cxn modelId="{329635D9-081F-4DC9-88AA-E074B7400415}" type="presParOf" srcId="{3E3E944D-A6EC-4962-9AC1-C585A4F97BDA}" destId="{440E9361-37D2-4157-AF38-7B49AD23708B}" srcOrd="2" destOrd="0" presId="urn:microsoft.com/office/officeart/2016/7/layout/RoundedRectangleTimeline"/>
    <dgm:cxn modelId="{0F0D3AEA-9F0C-400E-A955-6CD1F474B6A4}" type="presParOf" srcId="{3E3E944D-A6EC-4962-9AC1-C585A4F97BDA}" destId="{C45E7B63-1C71-483E-A3A8-705CE86D4D8E}" srcOrd="3" destOrd="0" presId="urn:microsoft.com/office/officeart/2016/7/layout/RoundedRectangleTimeline"/>
    <dgm:cxn modelId="{91F0BE33-39D4-4457-A5CC-3F1682DB166D}" type="presParOf" srcId="{3E3E944D-A6EC-4962-9AC1-C585A4F97BDA}" destId="{4174F691-D9D3-451C-9893-D177DC3AED58}"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381E7-0584-46DD-8108-E9BF4F2B5005}">
      <dsp:nvSpPr>
        <dsp:cNvPr id="0" name=""/>
        <dsp:cNvSpPr/>
      </dsp:nvSpPr>
      <dsp:spPr>
        <a:xfrm rot="16200000">
          <a:off x="2044486" y="674342"/>
          <a:ext cx="403860" cy="2689915"/>
        </a:xfrm>
        <a:prstGeom prst="round2SameRect">
          <a:avLst/>
        </a:prstGeom>
        <a:solidFill>
          <a:schemeClr val="accent1">
            <a:shade val="80000"/>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1">
          <a:noAutofit/>
        </a:bodyPr>
        <a:lstStyle/>
        <a:p>
          <a:pPr marL="0" lvl="0" indent="0" algn="ctr" defTabSz="711200">
            <a:lnSpc>
              <a:spcPct val="90000"/>
            </a:lnSpc>
            <a:spcBef>
              <a:spcPct val="0"/>
            </a:spcBef>
            <a:spcAft>
              <a:spcPct val="35000"/>
            </a:spcAft>
            <a:buNone/>
          </a:pPr>
          <a:r>
            <a:rPr lang="en-US" sz="1600" b="1" kern="1200" dirty="0">
              <a:solidFill>
                <a:schemeClr val="tx1"/>
              </a:solidFill>
            </a:rPr>
            <a:t>2012</a:t>
          </a:r>
        </a:p>
      </dsp:txBody>
      <dsp:txXfrm rot="5400000">
        <a:off x="921174" y="1837085"/>
        <a:ext cx="2670200" cy="364430"/>
      </dsp:txXfrm>
    </dsp:sp>
    <dsp:sp modelId="{5A1B764B-0DC5-47CD-BDEA-9E67799496EC}">
      <dsp:nvSpPr>
        <dsp:cNvPr id="0" name=""/>
        <dsp:cNvSpPr/>
      </dsp:nvSpPr>
      <dsp:spPr>
        <a:xfrm>
          <a:off x="4820" y="0"/>
          <a:ext cx="4483191" cy="1413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None/>
          </a:pPr>
          <a:r>
            <a:rPr lang="en-US" sz="1800" b="1" kern="1200" dirty="0">
              <a:solidFill>
                <a:schemeClr val="bg1"/>
              </a:solidFill>
            </a:rPr>
            <a:t>Start of study</a:t>
          </a:r>
        </a:p>
        <a:p>
          <a:pPr marL="0" lvl="0" indent="0" algn="ctr" defTabSz="800100">
            <a:lnSpc>
              <a:spcPct val="90000"/>
            </a:lnSpc>
            <a:spcBef>
              <a:spcPct val="0"/>
            </a:spcBef>
            <a:spcAft>
              <a:spcPct val="35000"/>
            </a:spcAft>
            <a:buNone/>
          </a:pPr>
          <a:r>
            <a:rPr lang="en-US" sz="1800" b="1" kern="1200" dirty="0">
              <a:solidFill>
                <a:schemeClr val="bg1"/>
              </a:solidFill>
            </a:rPr>
            <a:t>76% NPs [n 76 0f 100] NPs </a:t>
          </a:r>
          <a:endParaRPr lang="en-US" sz="1600" b="1" kern="1200" dirty="0">
            <a:solidFill>
              <a:schemeClr val="bg1"/>
            </a:solidFill>
          </a:endParaRPr>
        </a:p>
      </dsp:txBody>
      <dsp:txXfrm>
        <a:off x="4820" y="0"/>
        <a:ext cx="4483191" cy="1413510"/>
      </dsp:txXfrm>
    </dsp:sp>
    <dsp:sp modelId="{122B38A3-0442-4747-820C-1F37877E2B0E}">
      <dsp:nvSpPr>
        <dsp:cNvPr id="0" name=""/>
        <dsp:cNvSpPr/>
      </dsp:nvSpPr>
      <dsp:spPr>
        <a:xfrm>
          <a:off x="2246416" y="1494282"/>
          <a:ext cx="0" cy="323088"/>
        </a:xfrm>
        <a:prstGeom prst="line">
          <a:avLst/>
        </a:prstGeom>
        <a:noFill/>
        <a:ln w="12700" cap="rnd" cmpd="sng" algn="ctr">
          <a:solidFill>
            <a:schemeClr val="accent1">
              <a:shade val="90000"/>
              <a:hueOff val="93466"/>
              <a:satOff val="1924"/>
              <a:lumOff val="8231"/>
              <a:alphaOff val="0"/>
            </a:schemeClr>
          </a:solidFill>
          <a:prstDash val="dash"/>
        </a:ln>
        <a:effectLst/>
      </dsp:spPr>
      <dsp:style>
        <a:lnRef idx="1">
          <a:scrgbClr r="0" g="0" b="0"/>
        </a:lnRef>
        <a:fillRef idx="0">
          <a:scrgbClr r="0" g="0" b="0"/>
        </a:fillRef>
        <a:effectRef idx="0">
          <a:scrgbClr r="0" g="0" b="0"/>
        </a:effectRef>
        <a:fontRef idx="minor"/>
      </dsp:style>
    </dsp:sp>
    <dsp:sp modelId="{A73181F6-69BB-4A47-8277-4671A45AC8C8}">
      <dsp:nvSpPr>
        <dsp:cNvPr id="0" name=""/>
        <dsp:cNvSpPr/>
      </dsp:nvSpPr>
      <dsp:spPr>
        <a:xfrm>
          <a:off x="2206030" y="1413510"/>
          <a:ext cx="80772" cy="80772"/>
        </a:xfrm>
        <a:prstGeom prst="ellipse">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3591373" y="1817369"/>
          <a:ext cx="2689915" cy="403860"/>
        </a:xfrm>
        <a:prstGeom prst="rect">
          <a:avLst/>
        </a:prstGeom>
        <a:solidFill>
          <a:schemeClr val="accent1">
            <a:shade val="80000"/>
            <a:hueOff val="100833"/>
            <a:satOff val="-14132"/>
            <a:lumOff val="15721"/>
            <a:alphaOff val="0"/>
          </a:schemeClr>
        </a:solidFill>
        <a:ln w="19050" cap="flat" cmpd="sng" algn="ctr">
          <a:solidFill>
            <a:schemeClr val="accent1">
              <a:shade val="80000"/>
              <a:hueOff val="100833"/>
              <a:satOff val="-14132"/>
              <a:lumOff val="1572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1">
          <a:noAutofit/>
        </a:bodyPr>
        <a:lstStyle/>
        <a:p>
          <a:pPr marL="0" lvl="0" indent="0" algn="ctr" defTabSz="711200">
            <a:lnSpc>
              <a:spcPct val="90000"/>
            </a:lnSpc>
            <a:spcBef>
              <a:spcPct val="0"/>
            </a:spcBef>
            <a:spcAft>
              <a:spcPct val="35000"/>
            </a:spcAft>
            <a:buNone/>
          </a:pPr>
          <a:r>
            <a:rPr lang="en-US" sz="1600" b="1" kern="1200" dirty="0">
              <a:solidFill>
                <a:schemeClr val="tx1"/>
              </a:solidFill>
            </a:rPr>
            <a:t>2014</a:t>
          </a:r>
        </a:p>
      </dsp:txBody>
      <dsp:txXfrm>
        <a:off x="3591373" y="1817369"/>
        <a:ext cx="2689915" cy="403860"/>
      </dsp:txXfrm>
    </dsp:sp>
    <dsp:sp modelId="{DF65791B-462E-4589-B98D-F60587330CA8}">
      <dsp:nvSpPr>
        <dsp:cNvPr id="0" name=""/>
        <dsp:cNvSpPr/>
      </dsp:nvSpPr>
      <dsp:spPr>
        <a:xfrm>
          <a:off x="2694735" y="2625090"/>
          <a:ext cx="4483191" cy="1413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None/>
          </a:pPr>
          <a:r>
            <a:rPr lang="en-NZ" sz="1800" b="1" kern="1200" dirty="0">
              <a:solidFill>
                <a:schemeClr val="bg1"/>
              </a:solidFill>
            </a:rPr>
            <a:t>70%  NPs [n91 of 129] </a:t>
          </a:r>
          <a:r>
            <a:rPr lang="en-US" sz="1800" kern="1200" dirty="0">
              <a:solidFill>
                <a:schemeClr val="bg1"/>
              </a:solidFill>
            </a:rPr>
            <a:t> </a:t>
          </a:r>
        </a:p>
      </dsp:txBody>
      <dsp:txXfrm>
        <a:off x="2694735" y="2625090"/>
        <a:ext cx="4483191" cy="1413510"/>
      </dsp:txXfrm>
    </dsp:sp>
    <dsp:sp modelId="{DBA410EB-5F61-4F46-92D9-C5B0AA59EE15}">
      <dsp:nvSpPr>
        <dsp:cNvPr id="0" name=""/>
        <dsp:cNvSpPr/>
      </dsp:nvSpPr>
      <dsp:spPr>
        <a:xfrm>
          <a:off x="4936331" y="2221230"/>
          <a:ext cx="0" cy="323088"/>
        </a:xfrm>
        <a:prstGeom prst="line">
          <a:avLst/>
        </a:prstGeom>
        <a:noFill/>
        <a:ln w="12700" cap="rnd" cmpd="sng" algn="ctr">
          <a:solidFill>
            <a:schemeClr val="accent1">
              <a:shade val="90000"/>
              <a:hueOff val="140199"/>
              <a:satOff val="2886"/>
              <a:lumOff val="12346"/>
              <a:alphaOff val="0"/>
            </a:schemeClr>
          </a:solidFill>
          <a:prstDash val="dash"/>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4895945" y="2544318"/>
          <a:ext cx="80772" cy="80772"/>
        </a:xfrm>
        <a:prstGeom prst="ellipse">
          <a:avLst/>
        </a:prstGeom>
        <a:solidFill>
          <a:schemeClr val="accent1">
            <a:shade val="80000"/>
            <a:hueOff val="100833"/>
            <a:satOff val="-14132"/>
            <a:lumOff val="1572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6B79CB-1A41-4F5C-BF91-58D94BF93913}">
      <dsp:nvSpPr>
        <dsp:cNvPr id="0" name=""/>
        <dsp:cNvSpPr/>
      </dsp:nvSpPr>
      <dsp:spPr>
        <a:xfrm rot="5400000">
          <a:off x="7424316" y="674342"/>
          <a:ext cx="403860" cy="2689915"/>
        </a:xfrm>
        <a:prstGeom prst="round2SameRect">
          <a:avLst/>
        </a:prstGeom>
        <a:solidFill>
          <a:schemeClr val="accent1">
            <a:shade val="80000"/>
            <a:hueOff val="201665"/>
            <a:satOff val="-28264"/>
            <a:lumOff val="31442"/>
            <a:alphaOff val="0"/>
          </a:schemeClr>
        </a:solidFill>
        <a:ln w="19050" cap="flat" cmpd="sng" algn="ctr">
          <a:solidFill>
            <a:schemeClr val="accent1">
              <a:shade val="80000"/>
              <a:hueOff val="201665"/>
              <a:satOff val="-28264"/>
              <a:lumOff val="3144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1">
          <a:noAutofit/>
        </a:bodyPr>
        <a:lstStyle/>
        <a:p>
          <a:pPr marL="0" lvl="0" indent="0" algn="ctr" defTabSz="711200">
            <a:lnSpc>
              <a:spcPct val="90000"/>
            </a:lnSpc>
            <a:spcBef>
              <a:spcPct val="0"/>
            </a:spcBef>
            <a:spcAft>
              <a:spcPct val="35000"/>
            </a:spcAft>
            <a:buNone/>
          </a:pPr>
          <a:r>
            <a:rPr lang="en-US" sz="1600" b="1" kern="1200" dirty="0">
              <a:solidFill>
                <a:schemeClr val="tx1"/>
              </a:solidFill>
            </a:rPr>
            <a:t>2020</a:t>
          </a:r>
        </a:p>
      </dsp:txBody>
      <dsp:txXfrm rot="-5400000">
        <a:off x="6281289" y="1837085"/>
        <a:ext cx="2670200" cy="364430"/>
      </dsp:txXfrm>
    </dsp:sp>
    <dsp:sp modelId="{B4723E2A-4FF1-452A-BD25-8EC364F15A6F}">
      <dsp:nvSpPr>
        <dsp:cNvPr id="0" name=""/>
        <dsp:cNvSpPr/>
      </dsp:nvSpPr>
      <dsp:spPr>
        <a:xfrm>
          <a:off x="5384650" y="0"/>
          <a:ext cx="4483191" cy="1413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None/>
          </a:pPr>
          <a:r>
            <a:rPr lang="en-US" sz="1800" kern="1200" dirty="0"/>
            <a:t> </a:t>
          </a:r>
          <a:r>
            <a:rPr lang="en-US" sz="1800" b="1" kern="1200" dirty="0">
              <a:solidFill>
                <a:schemeClr val="bg1"/>
              </a:solidFill>
            </a:rPr>
            <a:t>Current study Sept 2020</a:t>
          </a:r>
        </a:p>
        <a:p>
          <a:pPr marL="0" lvl="0" indent="0" algn="ctr" defTabSz="800100">
            <a:lnSpc>
              <a:spcPct val="90000"/>
            </a:lnSpc>
            <a:spcBef>
              <a:spcPct val="0"/>
            </a:spcBef>
            <a:spcAft>
              <a:spcPct val="35000"/>
            </a:spcAft>
            <a:buNone/>
          </a:pPr>
          <a:r>
            <a:rPr lang="en-US" sz="1800" b="1" kern="1200" dirty="0">
              <a:solidFill>
                <a:schemeClr val="bg1"/>
              </a:solidFill>
            </a:rPr>
            <a:t> 58% NPs  [n275  of 470]</a:t>
          </a:r>
        </a:p>
      </dsp:txBody>
      <dsp:txXfrm>
        <a:off x="5384650" y="0"/>
        <a:ext cx="4483191" cy="1413510"/>
      </dsp:txXfrm>
    </dsp:sp>
    <dsp:sp modelId="{440E9361-37D2-4157-AF38-7B49AD23708B}">
      <dsp:nvSpPr>
        <dsp:cNvPr id="0" name=""/>
        <dsp:cNvSpPr/>
      </dsp:nvSpPr>
      <dsp:spPr>
        <a:xfrm>
          <a:off x="7626246" y="1494282"/>
          <a:ext cx="0" cy="323088"/>
        </a:xfrm>
        <a:prstGeom prst="line">
          <a:avLst/>
        </a:prstGeom>
        <a:noFill/>
        <a:ln w="12700" cap="rnd" cmpd="sng" algn="ctr">
          <a:solidFill>
            <a:schemeClr val="accent1">
              <a:shade val="90000"/>
              <a:hueOff val="186931"/>
              <a:satOff val="3848"/>
              <a:lumOff val="16461"/>
              <a:alphaOff val="0"/>
            </a:schemeClr>
          </a:solidFill>
          <a:prstDash val="dash"/>
        </a:ln>
        <a:effectLst/>
      </dsp:spPr>
      <dsp:style>
        <a:lnRef idx="1">
          <a:scrgbClr r="0" g="0" b="0"/>
        </a:lnRef>
        <a:fillRef idx="0">
          <a:scrgbClr r="0" g="0" b="0"/>
        </a:fillRef>
        <a:effectRef idx="0">
          <a:scrgbClr r="0" g="0" b="0"/>
        </a:effectRef>
        <a:fontRef idx="minor"/>
      </dsp:style>
    </dsp:sp>
    <dsp:sp modelId="{C45E7B63-1C71-483E-A3A8-705CE86D4D8E}">
      <dsp:nvSpPr>
        <dsp:cNvPr id="0" name=""/>
        <dsp:cNvSpPr/>
      </dsp:nvSpPr>
      <dsp:spPr>
        <a:xfrm>
          <a:off x="7585860" y="1413510"/>
          <a:ext cx="80772" cy="80772"/>
        </a:xfrm>
        <a:prstGeom prst="ellipse">
          <a:avLst/>
        </a:prstGeom>
        <a:solidFill>
          <a:schemeClr val="accent1">
            <a:shade val="80000"/>
            <a:hueOff val="201665"/>
            <a:satOff val="-28264"/>
            <a:lumOff val="3144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ED291B17-9318-49DB-B28B-6E5994AE9581}" type="datetime1">
              <a:rPr lang="en-US" smtClean="0"/>
              <a:t>5/22/2021</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A98EE3D-8CD1-4C3F-BD1C-C98C9596463C}" type="slidenum">
              <a:rPr lang="en-US" smtClean="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8737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D82B9-B8EE-4375-B6FF-88FA6ABB15D9}" type="datetime1">
              <a:rPr lang="en-US" smtClean="0"/>
              <a:t>5/22/2021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86095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497495-0637-405E-AE64-5CC7506D51F5}" type="datetime1">
              <a:rPr lang="en-US" smtClean="0"/>
              <a:t>5/22/2021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5285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5/22/2021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5277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5/22/2021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82298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5/22/2021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1138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5/22/2021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15874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2884F1-FFEA-405F-9602-3DCA865EDA4E}" type="datetime1">
              <a:rPr lang="en-US" smtClean="0"/>
              <a:t>5/22/2021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488616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5/22/2021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8026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5/22/2021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07478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5/22/2021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80239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ED291B17-9318-49DB-B28B-6E5994AE9581}" type="datetime1">
              <a:rPr lang="en-US" smtClean="0"/>
              <a:t>5/22/2021</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786973587"/>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150.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microsoft.com/office/2014/relationships/chartEx" Target="../charts/chartEx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3" Type="http://schemas.microsoft.com/office/2014/relationships/chartEx" Target="../charts/chartEx3.xml"/><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microsoft.com/office/2014/relationships/chartEx" Target="../charts/chartEx4.xm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microsoft.com/office/2014/relationships/chartEx" Target="../charts/chartEx5.xml"/><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1.jpg"/><Relationship Id="rId5" Type="http://schemas.openxmlformats.org/officeDocument/2006/relationships/image" Target="../media/image34.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1.jpg"/><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1.jp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microsoft.com/office/2014/relationships/chartEx" Target="../charts/chartEx6.xml"/><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1.jpg"/><Relationship Id="rId5" Type="http://schemas.openxmlformats.org/officeDocument/2006/relationships/image" Target="../media/image30.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5.png"/><Relationship Id="rId4" Type="http://schemas.microsoft.com/office/2014/relationships/chartEx" Target="../charts/chartEx7.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3" name="Rectangle 19">
            <a:extLst>
              <a:ext uri="{FF2B5EF4-FFF2-40B4-BE49-F238E27FC236}">
                <a16:creationId xmlns:a16="http://schemas.microsoft.com/office/drawing/2014/main" id="{DB48365C-39E4-41C6-B96C-26408CCFA7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useBgFill="1">
        <p:nvSpPr>
          <p:cNvPr id="22" name="Rectangle 21">
            <a:extLst>
              <a:ext uri="{FF2B5EF4-FFF2-40B4-BE49-F238E27FC236}">
                <a16:creationId xmlns:a16="http://schemas.microsoft.com/office/drawing/2014/main" id="{86C03931-92CB-4E6A-822B-50DE062110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1562" y="246887"/>
            <a:ext cx="7314691" cy="6377939"/>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24" name="Straight Connector 23">
            <a:extLst>
              <a:ext uri="{FF2B5EF4-FFF2-40B4-BE49-F238E27FC236}">
                <a16:creationId xmlns:a16="http://schemas.microsoft.com/office/drawing/2014/main" id="{45D924A8-0CBC-4398-8B74-63D26D33B8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9397" y="4005950"/>
            <a:ext cx="531902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25217770-871E-441F-AD70-16C1E0D56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869107" y="893398"/>
            <a:ext cx="6019601" cy="3187208"/>
          </a:xfrm>
        </p:spPr>
        <p:txBody>
          <a:bodyPr>
            <a:normAutofit/>
          </a:bodyPr>
          <a:lstStyle/>
          <a:p>
            <a:r>
              <a:rPr lang="en-US" sz="6100"/>
              <a:t>LONGITUDINAL SURVEY 2020</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899487" y="4141784"/>
            <a:ext cx="5958841" cy="1388165"/>
          </a:xfrm>
        </p:spPr>
        <p:txBody>
          <a:bodyPr>
            <a:normAutofit/>
          </a:bodyPr>
          <a:lstStyle/>
          <a:p>
            <a:r>
              <a:rPr lang="en-US"/>
              <a:t>NPNZ</a:t>
            </a:r>
          </a:p>
        </p:txBody>
      </p:sp>
      <p:sp>
        <p:nvSpPr>
          <p:cNvPr id="28" name="Rectangle 27">
            <a:extLst>
              <a:ext uri="{FF2B5EF4-FFF2-40B4-BE49-F238E27FC236}">
                <a16:creationId xmlns:a16="http://schemas.microsoft.com/office/drawing/2014/main" id="{FA31D9BD-07E7-4FED-9A0B-DD9B6EC49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4730" y="728472"/>
            <a:ext cx="3443878" cy="2540508"/>
          </a:xfrm>
          <a:prstGeom prst="rect">
            <a:avLst/>
          </a:prstGeom>
          <a:solidFill>
            <a:srgbClr val="FFFFFF"/>
          </a:solidFill>
          <a:ln w="1270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hand holding a donut&#10;&#10;Description automatically generated">
            <a:extLst>
              <a:ext uri="{FF2B5EF4-FFF2-40B4-BE49-F238E27FC236}">
                <a16:creationId xmlns:a16="http://schemas.microsoft.com/office/drawing/2014/main" id="{23A45AC5-E4B1-456E-BADE-D35AC4033B27}"/>
              </a:ext>
            </a:extLst>
          </p:cNvPr>
          <p:cNvPicPr>
            <a:picLocks noChangeAspect="1"/>
          </p:cNvPicPr>
          <p:nvPr/>
        </p:nvPicPr>
        <p:blipFill rotWithShape="1">
          <a:blip r:embed="rId2"/>
          <a:srcRect l="4876" t="24220" r="14879" b="19511"/>
          <a:stretch/>
        </p:blipFill>
        <p:spPr>
          <a:xfrm>
            <a:off x="8607279" y="933450"/>
            <a:ext cx="2278779" cy="2130552"/>
          </a:xfrm>
          <a:prstGeom prst="rect">
            <a:avLst/>
          </a:prstGeom>
        </p:spPr>
      </p:pic>
      <p:sp>
        <p:nvSpPr>
          <p:cNvPr id="30" name="Rectangle 29">
            <a:extLst>
              <a:ext uri="{FF2B5EF4-FFF2-40B4-BE49-F238E27FC236}">
                <a16:creationId xmlns:a16="http://schemas.microsoft.com/office/drawing/2014/main" id="{83F450D6-4ADD-4996-A79D-C5304C2F9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4731" y="3589019"/>
            <a:ext cx="3443878" cy="2542032"/>
          </a:xfrm>
          <a:prstGeom prst="rect">
            <a:avLst/>
          </a:prstGeom>
          <a:solidFill>
            <a:srgbClr val="FFFFFF"/>
          </a:solidFill>
          <a:ln w="1270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bstract image">
            <a:extLst>
              <a:ext uri="{FF2B5EF4-FFF2-40B4-BE49-F238E27FC236}">
                <a16:creationId xmlns:a16="http://schemas.microsoft.com/office/drawing/2014/main" id="{F1A8C364-94D4-4630-BAD0-78722F347055}"/>
              </a:ext>
            </a:extLst>
          </p:cNvPr>
          <p:cNvPicPr>
            <a:picLocks noChangeAspect="1"/>
          </p:cNvPicPr>
          <p:nvPr/>
        </p:nvPicPr>
        <p:blipFill rotWithShape="1">
          <a:blip r:embed="rId3">
            <a:extLst>
              <a:ext uri="{28A0092B-C50C-407E-A947-70E740481C1C}">
                <a14:useLocalDpi xmlns:a14="http://schemas.microsoft.com/office/drawing/2010/main" val="0"/>
              </a:ext>
            </a:extLst>
          </a:blip>
          <a:srcRect l="292" r="7984" b="1"/>
          <a:stretch/>
        </p:blipFill>
        <p:spPr>
          <a:xfrm>
            <a:off x="8228766" y="4371858"/>
            <a:ext cx="3035808" cy="976354"/>
          </a:xfrm>
          <a:prstGeom prst="rect">
            <a:avLst/>
          </a:prstGeom>
        </p:spPr>
      </p:pic>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BCE8EB-AC4E-42D9-A005-F0E7F2264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3BE9DD96-7E00-42A6-B4DA-084DD6ACF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sp>
      <p:pic>
        <p:nvPicPr>
          <p:cNvPr id="6" name="Picture 5" descr="A picture containing green, sitting, celery, rain&#10;&#10;Description automatically generated">
            <a:extLst>
              <a:ext uri="{FF2B5EF4-FFF2-40B4-BE49-F238E27FC236}">
                <a16:creationId xmlns:a16="http://schemas.microsoft.com/office/drawing/2014/main" id="{E331AB0F-0385-48D9-920A-801F86A73C0D}"/>
              </a:ext>
            </a:extLst>
          </p:cNvPr>
          <p:cNvPicPr>
            <a:picLocks noChangeAspect="1"/>
          </p:cNvPicPr>
          <p:nvPr/>
        </p:nvPicPr>
        <p:blipFill rotWithShape="1">
          <a:blip r:embed="rId2"/>
          <a:srcRect l="14784"/>
          <a:stretch/>
        </p:blipFill>
        <p:spPr>
          <a:xfrm>
            <a:off x="643468" y="1266369"/>
            <a:ext cx="3685816" cy="4325262"/>
          </a:xfrm>
          <a:prstGeom prst="rect">
            <a:avLst/>
          </a:prstGeom>
        </p:spPr>
      </p:pic>
      <p:cxnSp>
        <p:nvCxnSpPr>
          <p:cNvPr id="15" name="Straight Connector 14">
            <a:extLst>
              <a:ext uri="{FF2B5EF4-FFF2-40B4-BE49-F238E27FC236}">
                <a16:creationId xmlns:a16="http://schemas.microsoft.com/office/drawing/2014/main" id="{245A9E16-C3FA-4AFD-9CD3-FD424FE82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280" y="1156447"/>
            <a:ext cx="0" cy="4428564"/>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descr="A picture containing drawing&#10;&#10;Description automatically generated">
            <a:extLst>
              <a:ext uri="{FF2B5EF4-FFF2-40B4-BE49-F238E27FC236}">
                <a16:creationId xmlns:a16="http://schemas.microsoft.com/office/drawing/2014/main" id="{0201232D-11DE-45FA-ACAD-F5AA175EE554}"/>
              </a:ext>
            </a:extLst>
          </p:cNvPr>
          <p:cNvPicPr>
            <a:picLocks noChangeAspect="1"/>
          </p:cNvPicPr>
          <p:nvPr/>
        </p:nvPicPr>
        <p:blipFill>
          <a:blip r:embed="rId3"/>
          <a:stretch>
            <a:fillRect/>
          </a:stretch>
        </p:blipFill>
        <p:spPr>
          <a:xfrm>
            <a:off x="4917150" y="1391412"/>
            <a:ext cx="6626304" cy="4075176"/>
          </a:xfrm>
          <a:prstGeom prst="rect">
            <a:avLst/>
          </a:prstGeom>
        </p:spPr>
      </p:pic>
    </p:spTree>
    <p:extLst>
      <p:ext uri="{BB962C8B-B14F-4D97-AF65-F5344CB8AC3E}">
        <p14:creationId xmlns:p14="http://schemas.microsoft.com/office/powerpoint/2010/main" val="1397071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plant&#10;&#10;Description automatically generated">
            <a:extLst>
              <a:ext uri="{FF2B5EF4-FFF2-40B4-BE49-F238E27FC236}">
                <a16:creationId xmlns:a16="http://schemas.microsoft.com/office/drawing/2014/main" id="{FE4CD110-795B-4715-BF09-0A00670E0995}"/>
              </a:ext>
            </a:extLst>
          </p:cNvPr>
          <p:cNvPicPr>
            <a:picLocks noChangeAspect="1"/>
          </p:cNvPicPr>
          <p:nvPr/>
        </p:nvPicPr>
        <p:blipFill>
          <a:blip r:embed="rId2"/>
          <a:stretch>
            <a:fillRect/>
          </a:stretch>
        </p:blipFill>
        <p:spPr>
          <a:xfrm>
            <a:off x="1678029" y="381000"/>
            <a:ext cx="9144000" cy="6096000"/>
          </a:xfrm>
          <a:prstGeom prst="rect">
            <a:avLst/>
          </a:prstGeom>
        </p:spPr>
      </p:pic>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a:xfrm>
            <a:off x="946509" y="641906"/>
            <a:ext cx="9875520" cy="1356360"/>
          </a:xfrm>
        </p:spPr>
        <p:txBody>
          <a:bodyPr>
            <a:normAutofit fontScale="90000"/>
          </a:bodyPr>
          <a:lstStyle/>
          <a:p>
            <a:r>
              <a:rPr lang="en-US" sz="4900" b="1" dirty="0">
                <a:solidFill>
                  <a:schemeClr val="tx1"/>
                </a:solidFill>
              </a:rPr>
              <a:t>5</a:t>
            </a:r>
            <a:r>
              <a:rPr lang="en-US" sz="4900" b="1" baseline="30000" dirty="0">
                <a:solidFill>
                  <a:schemeClr val="tx1"/>
                </a:solidFill>
              </a:rPr>
              <a:t>th</a:t>
            </a:r>
            <a:r>
              <a:rPr lang="en-US" b="1" dirty="0">
                <a:solidFill>
                  <a:schemeClr val="tx1"/>
                </a:solidFill>
              </a:rPr>
              <a:t> </a:t>
            </a:r>
            <a:r>
              <a:rPr lang="en-US" b="1" dirty="0">
                <a:solidFill>
                  <a:schemeClr val="bg1"/>
                </a:solidFill>
              </a:rPr>
              <a:t>consecutive</a:t>
            </a:r>
            <a:r>
              <a:rPr lang="en-US" b="1" dirty="0">
                <a:solidFill>
                  <a:schemeClr val="tx1"/>
                </a:solidFill>
              </a:rPr>
              <a:t> </a:t>
            </a:r>
            <a:r>
              <a:rPr lang="en-US" b="1" dirty="0">
                <a:solidFill>
                  <a:schemeClr val="bg1"/>
                </a:solidFill>
              </a:rPr>
              <a:t>2</a:t>
            </a:r>
            <a:r>
              <a:rPr lang="en-US" b="1" baseline="30000" dirty="0">
                <a:solidFill>
                  <a:schemeClr val="bg1"/>
                </a:solidFill>
              </a:rPr>
              <a:t>nd</a:t>
            </a:r>
            <a:r>
              <a:rPr lang="en-US" b="1" dirty="0">
                <a:solidFill>
                  <a:schemeClr val="bg1"/>
                </a:solidFill>
              </a:rPr>
              <a:t> yearly</a:t>
            </a:r>
            <a:br>
              <a:rPr lang="en-US" b="1" dirty="0">
                <a:solidFill>
                  <a:schemeClr val="tx1"/>
                </a:solidFill>
              </a:rPr>
            </a:br>
            <a:r>
              <a:rPr lang="en-US" b="1" dirty="0">
                <a:solidFill>
                  <a:schemeClr val="tx1"/>
                </a:solidFill>
              </a:rPr>
              <a:t>Longitudinal Study of </a:t>
            </a:r>
            <a:r>
              <a:rPr lang="en-US" b="1" dirty="0">
                <a:solidFill>
                  <a:schemeClr val="bg1"/>
                </a:solidFill>
              </a:rPr>
              <a:t>practicing NPs in NZ</a:t>
            </a:r>
          </a:p>
        </p:txBody>
      </p:sp>
      <p:graphicFrame>
        <p:nvGraphicFramePr>
          <p:cNvPr id="4" name="Content Placeholder 2" descr="timeline">
            <a:extLst>
              <a:ext uri="{FF2B5EF4-FFF2-40B4-BE49-F238E27FC236}">
                <a16:creationId xmlns:a16="http://schemas.microsoft.com/office/drawing/2014/main" id="{FF3F0D82-0AA6-45C3-8367-955CBFA02ED6}"/>
              </a:ext>
            </a:extLst>
          </p:cNvPr>
          <p:cNvGraphicFramePr>
            <a:graphicFrameLocks noGrp="1"/>
          </p:cNvGraphicFramePr>
          <p:nvPr>
            <p:ph idx="1"/>
            <p:extLst>
              <p:ext uri="{D42A27DB-BD31-4B8C-83A1-F6EECF244321}">
                <p14:modId xmlns:p14="http://schemas.microsoft.com/office/powerpoint/2010/main" val="3914798884"/>
              </p:ext>
            </p:extLst>
          </p:nvPr>
        </p:nvGraphicFramePr>
        <p:xfrm>
          <a:off x="1570866" y="1879243"/>
          <a:ext cx="9872663"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784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972F1F2-58DC-4726-9070-BCA65E43FEA0}"/>
              </a:ext>
            </a:extLst>
          </p:cNvPr>
          <p:cNvPicPr>
            <a:picLocks noGrp="1" noChangeAspect="1"/>
          </p:cNvPicPr>
          <p:nvPr>
            <p:ph idx="1"/>
          </p:nvPr>
        </p:nvPicPr>
        <p:blipFill rotWithShape="1">
          <a:blip r:embed="rId2"/>
          <a:srcRect l="25528" t="22064" r="34926" b="19253"/>
          <a:stretch/>
        </p:blipFill>
        <p:spPr>
          <a:xfrm>
            <a:off x="239584" y="317552"/>
            <a:ext cx="7741872" cy="6222895"/>
          </a:xfrm>
          <a:prstGeom prst="rect">
            <a:avLst/>
          </a:prstGeom>
        </p:spPr>
      </p:pic>
      <p:pic>
        <p:nvPicPr>
          <p:cNvPr id="9" name="Picture 8">
            <a:extLst>
              <a:ext uri="{FF2B5EF4-FFF2-40B4-BE49-F238E27FC236}">
                <a16:creationId xmlns:a16="http://schemas.microsoft.com/office/drawing/2014/main" id="{6A793C6B-71EC-4908-9177-F4F41E8B8416}"/>
              </a:ext>
            </a:extLst>
          </p:cNvPr>
          <p:cNvPicPr>
            <a:picLocks noChangeAspect="1"/>
          </p:cNvPicPr>
          <p:nvPr/>
        </p:nvPicPr>
        <p:blipFill rotWithShape="1">
          <a:blip r:embed="rId3"/>
          <a:srcRect l="18923" t="24491" r="41125" b="23320"/>
          <a:stretch/>
        </p:blipFill>
        <p:spPr>
          <a:xfrm>
            <a:off x="6096001" y="1413440"/>
            <a:ext cx="5753062" cy="4070743"/>
          </a:xfrm>
          <a:prstGeom prst="rect">
            <a:avLst/>
          </a:prstGeom>
        </p:spPr>
      </p:pic>
      <p:pic>
        <p:nvPicPr>
          <p:cNvPr id="7" name="Picture 6" descr="A hand holding a donut&#10;&#10;Description automatically generated">
            <a:extLst>
              <a:ext uri="{FF2B5EF4-FFF2-40B4-BE49-F238E27FC236}">
                <a16:creationId xmlns:a16="http://schemas.microsoft.com/office/drawing/2014/main" id="{1B9FE15D-329F-4413-90A1-876BF2B6D3AE}"/>
              </a:ext>
            </a:extLst>
          </p:cNvPr>
          <p:cNvPicPr>
            <a:picLocks noChangeAspect="1"/>
          </p:cNvPicPr>
          <p:nvPr/>
        </p:nvPicPr>
        <p:blipFill rotWithShape="1">
          <a:blip r:embed="rId4"/>
          <a:srcRect l="4876" t="24220" r="14879" b="19511"/>
          <a:stretch/>
        </p:blipFill>
        <p:spPr>
          <a:xfrm>
            <a:off x="4568358" y="2481044"/>
            <a:ext cx="2027801" cy="1895912"/>
          </a:xfrm>
          <a:prstGeom prst="rect">
            <a:avLst/>
          </a:prstGeom>
        </p:spPr>
      </p:pic>
    </p:spTree>
    <p:extLst>
      <p:ext uri="{BB962C8B-B14F-4D97-AF65-F5344CB8AC3E}">
        <p14:creationId xmlns:p14="http://schemas.microsoft.com/office/powerpoint/2010/main" val="4029074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D8B037-5977-4F15-8BF4-D815E9307C4C}"/>
              </a:ext>
            </a:extLst>
          </p:cNvPr>
          <p:cNvPicPr>
            <a:picLocks noChangeAspect="1"/>
          </p:cNvPicPr>
          <p:nvPr/>
        </p:nvPicPr>
        <p:blipFill rotWithShape="1">
          <a:blip r:embed="rId2"/>
          <a:srcRect l="25058" t="11484" r="35849" b="8124"/>
          <a:stretch/>
        </p:blipFill>
        <p:spPr>
          <a:xfrm>
            <a:off x="239151" y="277892"/>
            <a:ext cx="7291579" cy="6302215"/>
          </a:xfrm>
          <a:prstGeom prst="rect">
            <a:avLst/>
          </a:prstGeom>
        </p:spPr>
      </p:pic>
      <p:sp>
        <p:nvSpPr>
          <p:cNvPr id="6" name="Rectangle 1">
            <a:extLst>
              <a:ext uri="{FF2B5EF4-FFF2-40B4-BE49-F238E27FC236}">
                <a16:creationId xmlns:a16="http://schemas.microsoft.com/office/drawing/2014/main" id="{F9C49149-08A1-499D-83EA-9FCEC83B7130}"/>
              </a:ext>
            </a:extLst>
          </p:cNvPr>
          <p:cNvSpPr>
            <a:spLocks noChangeArrowheads="1"/>
          </p:cNvSpPr>
          <p:nvPr/>
        </p:nvSpPr>
        <p:spPr bwMode="auto">
          <a:xfrm>
            <a:off x="6895744" y="85375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7" name="Table 6">
            <a:extLst>
              <a:ext uri="{FF2B5EF4-FFF2-40B4-BE49-F238E27FC236}">
                <a16:creationId xmlns:a16="http://schemas.microsoft.com/office/drawing/2014/main" id="{0FCEBCE9-D661-4940-9A21-201FB1D59B05}"/>
              </a:ext>
            </a:extLst>
          </p:cNvPr>
          <p:cNvGraphicFramePr>
            <a:graphicFrameLocks noGrp="1"/>
          </p:cNvGraphicFramePr>
          <p:nvPr>
            <p:extLst>
              <p:ext uri="{D42A27DB-BD31-4B8C-83A1-F6EECF244321}">
                <p14:modId xmlns:p14="http://schemas.microsoft.com/office/powerpoint/2010/main" val="2515425853"/>
              </p:ext>
            </p:extLst>
          </p:nvPr>
        </p:nvGraphicFramePr>
        <p:xfrm>
          <a:off x="7530730" y="337521"/>
          <a:ext cx="3973054" cy="4038603"/>
        </p:xfrm>
        <a:graphic>
          <a:graphicData uri="http://schemas.openxmlformats.org/drawingml/2006/table">
            <a:tbl>
              <a:tblPr/>
              <a:tblGrid>
                <a:gridCol w="1986527">
                  <a:extLst>
                    <a:ext uri="{9D8B030D-6E8A-4147-A177-3AD203B41FA5}">
                      <a16:colId xmlns:a16="http://schemas.microsoft.com/office/drawing/2014/main" val="1736018118"/>
                    </a:ext>
                  </a:extLst>
                </a:gridCol>
                <a:gridCol w="1986527">
                  <a:extLst>
                    <a:ext uri="{9D8B030D-6E8A-4147-A177-3AD203B41FA5}">
                      <a16:colId xmlns:a16="http://schemas.microsoft.com/office/drawing/2014/main" val="2721898247"/>
                    </a:ext>
                  </a:extLst>
                </a:gridCol>
              </a:tblGrid>
              <a:tr h="147193">
                <a:tc>
                  <a:txBody>
                    <a:bodyPr/>
                    <a:lstStyle/>
                    <a:p>
                      <a:pPr algn="l" fontAlgn="t"/>
                      <a:r>
                        <a:rPr lang="en-GB" sz="700" b="0" u="none" strike="noStrike" cap="all">
                          <a:solidFill>
                            <a:srgbClr val="333E48"/>
                          </a:solidFill>
                          <a:effectLst/>
                        </a:rPr>
                        <a:t>ANSWER CHOICES</a:t>
                      </a:r>
                      <a:endParaRPr lang="en-GB" sz="700">
                        <a:effectLst/>
                      </a:endParaRPr>
                    </a:p>
                  </a:txBody>
                  <a:tcPr marL="36798" marR="36798" marT="18399" marB="18399">
                    <a:lnL>
                      <a:noFill/>
                    </a:lnL>
                    <a:lnR w="9525" cap="flat" cmpd="sng" algn="ctr">
                      <a:solidFill>
                        <a:srgbClr val="FFFFFF"/>
                      </a:solidFill>
                      <a:prstDash val="solid"/>
                      <a:round/>
                      <a:headEnd type="none" w="med" len="med"/>
                      <a:tailEnd type="none" w="med" len="med"/>
                    </a:lnR>
                    <a:lnT>
                      <a:noFill/>
                    </a:lnT>
                    <a:lnB w="9525" cap="flat" cmpd="sng" algn="ctr">
                      <a:solidFill>
                        <a:srgbClr val="FFFFFF"/>
                      </a:solidFill>
                      <a:prstDash val="solid"/>
                      <a:round/>
                      <a:headEnd type="none" w="med" len="med"/>
                      <a:tailEnd type="none" w="med" len="med"/>
                    </a:lnB>
                  </a:tcPr>
                </a:tc>
                <a:tc>
                  <a:txBody>
                    <a:bodyPr/>
                    <a:lstStyle/>
                    <a:p>
                      <a:pPr algn="l" fontAlgn="t"/>
                      <a:r>
                        <a:rPr lang="en-GB" sz="700" b="0" u="none" strike="noStrike" cap="all">
                          <a:solidFill>
                            <a:srgbClr val="333E48"/>
                          </a:solidFill>
                          <a:effectLst/>
                        </a:rPr>
                        <a:t>RESPONSES</a:t>
                      </a:r>
                      <a:endParaRPr lang="en-GB" sz="700">
                        <a:effectLst/>
                      </a:endParaRPr>
                    </a:p>
                  </a:txBody>
                  <a:tcPr marL="36798" marR="36798" marT="18399" marB="18399">
                    <a:lnL w="9525" cap="flat" cmpd="sng" algn="ctr">
                      <a:solidFill>
                        <a:srgbClr val="FFFFFF"/>
                      </a:solidFill>
                      <a:prstDash val="solid"/>
                      <a:round/>
                      <a:headEnd type="none" w="med" len="med"/>
                      <a:tailEnd type="none" w="med" len="med"/>
                    </a:lnL>
                    <a:lnR>
                      <a:noFill/>
                    </a:lnR>
                    <a:lnT>
                      <a:noFill/>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527503686"/>
                  </a:ext>
                </a:extLst>
              </a:tr>
              <a:tr h="266787">
                <a:tc>
                  <a:txBody>
                    <a:bodyPr/>
                    <a:lstStyle/>
                    <a:p>
                      <a:pPr algn="l" fontAlgn="t"/>
                      <a:r>
                        <a:rPr lang="en-GB" sz="700">
                          <a:effectLst/>
                        </a:rPr>
                        <a:t>Northland</a:t>
                      </a:r>
                    </a:p>
                  </a:txBody>
                  <a:tcPr marL="38331" marR="76663" marT="22999" marB="22999">
                    <a:lnL>
                      <a:noFill/>
                    </a:lnL>
                    <a:lnR>
                      <a:noFill/>
                    </a:lnR>
                    <a:lnT w="9525" cap="flat" cmpd="sng" algn="ctr">
                      <a:solidFill>
                        <a:srgbClr val="FFFFFF"/>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a:effectLst/>
                        </a:rPr>
                        <a:t>4.76%</a:t>
                      </a:r>
                    </a:p>
                    <a:p>
                      <a:pPr algn="r" fontAlgn="t"/>
                      <a:r>
                        <a:rPr lang="en-GB" sz="700" b="0">
                          <a:effectLst/>
                        </a:rPr>
                        <a:t>13</a:t>
                      </a:r>
                    </a:p>
                  </a:txBody>
                  <a:tcPr marL="38331" marR="76663" marT="22999" marB="22999">
                    <a:lnL>
                      <a:noFill/>
                    </a:lnL>
                    <a:lnR>
                      <a:noFill/>
                    </a:lnR>
                    <a:lnT w="9525" cap="flat" cmpd="sng" algn="ctr">
                      <a:solidFill>
                        <a:srgbClr val="FFFFFF"/>
                      </a:solidFill>
                      <a:prstDash val="solid"/>
                      <a:round/>
                      <a:headEnd type="none" w="med" len="med"/>
                      <a:tailEnd type="none" w="med" len="med"/>
                    </a:lnT>
                    <a:lnB w="9525" cap="flat" cmpd="sng" algn="ctr">
                      <a:solidFill>
                        <a:srgbClr val="50C444"/>
                      </a:solidFill>
                      <a:prstDash val="solid"/>
                      <a:round/>
                      <a:headEnd type="none" w="med" len="med"/>
                      <a:tailEnd type="none" w="med" len="med"/>
                    </a:lnB>
                  </a:tcPr>
                </a:tc>
                <a:extLst>
                  <a:ext uri="{0D108BD9-81ED-4DB2-BD59-A6C34878D82A}">
                    <a16:rowId xmlns:a16="http://schemas.microsoft.com/office/drawing/2014/main" val="318623627"/>
                  </a:ext>
                </a:extLst>
              </a:tr>
              <a:tr h="266787">
                <a:tc>
                  <a:txBody>
                    <a:bodyPr/>
                    <a:lstStyle/>
                    <a:p>
                      <a:pPr algn="l" fontAlgn="t"/>
                      <a:r>
                        <a:rPr lang="en-GB" sz="700">
                          <a:effectLst/>
                        </a:rPr>
                        <a:t>Auckland</a:t>
                      </a:r>
                    </a:p>
                  </a:txBody>
                  <a:tcPr marL="38331" marR="76663" marT="22999" marB="22999">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a:effectLst/>
                        </a:rPr>
                        <a:t>25.27%</a:t>
                      </a:r>
                    </a:p>
                    <a:p>
                      <a:pPr algn="r" fontAlgn="t"/>
                      <a:r>
                        <a:rPr lang="en-GB" sz="700" b="0">
                          <a:effectLst/>
                        </a:rPr>
                        <a:t>69</a:t>
                      </a:r>
                    </a:p>
                  </a:txBody>
                  <a:tcPr marL="38331" marR="76663" marT="22999" marB="22999">
                    <a:lnL>
                      <a:noFill/>
                    </a:lnL>
                    <a:lnR>
                      <a:noFill/>
                    </a:lnR>
                    <a:lnT w="9525" cap="flat" cmpd="sng" algn="ctr">
                      <a:solidFill>
                        <a:srgbClr val="50C444"/>
                      </a:solidFill>
                      <a:prstDash val="solid"/>
                      <a:round/>
                      <a:headEnd type="none" w="med" len="med"/>
                      <a:tailEnd type="none" w="med" len="med"/>
                    </a:lnT>
                    <a:lnB w="9525" cap="flat" cmpd="sng" algn="ctr">
                      <a:solidFill>
                        <a:srgbClr val="70C944"/>
                      </a:solidFill>
                      <a:prstDash val="solid"/>
                      <a:round/>
                      <a:headEnd type="none" w="med" len="med"/>
                      <a:tailEnd type="none" w="med" len="med"/>
                    </a:lnB>
                  </a:tcPr>
                </a:tc>
                <a:extLst>
                  <a:ext uri="{0D108BD9-81ED-4DB2-BD59-A6C34878D82A}">
                    <a16:rowId xmlns:a16="http://schemas.microsoft.com/office/drawing/2014/main" val="3936580977"/>
                  </a:ext>
                </a:extLst>
              </a:tr>
              <a:tr h="266787">
                <a:tc>
                  <a:txBody>
                    <a:bodyPr/>
                    <a:lstStyle/>
                    <a:p>
                      <a:pPr algn="l" fontAlgn="t"/>
                      <a:r>
                        <a:rPr lang="en-GB" sz="700">
                          <a:effectLst/>
                        </a:rPr>
                        <a:t>Waikato</a:t>
                      </a:r>
                    </a:p>
                  </a:txBody>
                  <a:tcPr marL="38331" marR="76663" marT="22999" marB="22999">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a:effectLst/>
                        </a:rPr>
                        <a:t>8.42%</a:t>
                      </a:r>
                    </a:p>
                    <a:p>
                      <a:pPr algn="r" fontAlgn="t"/>
                      <a:r>
                        <a:rPr lang="en-GB" sz="700" b="0">
                          <a:effectLst/>
                        </a:rPr>
                        <a:t>23</a:t>
                      </a:r>
                    </a:p>
                  </a:txBody>
                  <a:tcPr marL="38331" marR="76663" marT="22999" marB="22999">
                    <a:lnL>
                      <a:noFill/>
                    </a:lnL>
                    <a:lnR>
                      <a:noFill/>
                    </a:lnR>
                    <a:lnT w="9525" cap="flat" cmpd="sng" algn="ctr">
                      <a:solidFill>
                        <a:srgbClr val="70C944"/>
                      </a:solidFill>
                      <a:prstDash val="solid"/>
                      <a:round/>
                      <a:headEnd type="none" w="med" len="med"/>
                      <a:tailEnd type="none" w="med" len="med"/>
                    </a:lnT>
                    <a:lnB w="9525" cap="flat" cmpd="sng" algn="ctr">
                      <a:solidFill>
                        <a:srgbClr val="70CC44"/>
                      </a:solidFill>
                      <a:prstDash val="solid"/>
                      <a:round/>
                      <a:headEnd type="none" w="med" len="med"/>
                      <a:tailEnd type="none" w="med" len="med"/>
                    </a:lnB>
                  </a:tcPr>
                </a:tc>
                <a:extLst>
                  <a:ext uri="{0D108BD9-81ED-4DB2-BD59-A6C34878D82A}">
                    <a16:rowId xmlns:a16="http://schemas.microsoft.com/office/drawing/2014/main" val="975146439"/>
                  </a:ext>
                </a:extLst>
              </a:tr>
              <a:tr h="266787">
                <a:tc>
                  <a:txBody>
                    <a:bodyPr/>
                    <a:lstStyle/>
                    <a:p>
                      <a:pPr algn="l" fontAlgn="t"/>
                      <a:r>
                        <a:rPr lang="en-GB" sz="700">
                          <a:effectLst/>
                        </a:rPr>
                        <a:t>Bay of Plenty</a:t>
                      </a:r>
                    </a:p>
                  </a:txBody>
                  <a:tcPr marL="38331" marR="76663" marT="22999" marB="22999">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a:effectLst/>
                        </a:rPr>
                        <a:t>6.96%</a:t>
                      </a:r>
                    </a:p>
                    <a:p>
                      <a:pPr algn="r" fontAlgn="t"/>
                      <a:r>
                        <a:rPr lang="en-GB" sz="700" b="0">
                          <a:effectLst/>
                        </a:rPr>
                        <a:t>19</a:t>
                      </a:r>
                    </a:p>
                  </a:txBody>
                  <a:tcPr marL="38331" marR="76663" marT="22999" marB="22999">
                    <a:lnL>
                      <a:noFill/>
                    </a:lnL>
                    <a:lnR>
                      <a:noFill/>
                    </a:lnR>
                    <a:lnT w="9525" cap="flat" cmpd="sng" algn="ctr">
                      <a:solidFill>
                        <a:srgbClr val="70CC44"/>
                      </a:solidFill>
                      <a:prstDash val="solid"/>
                      <a:round/>
                      <a:headEnd type="none" w="med" len="med"/>
                      <a:tailEnd type="none" w="med" len="med"/>
                    </a:lnT>
                    <a:lnB w="9525" cap="flat" cmpd="sng" algn="ctr">
                      <a:solidFill>
                        <a:srgbClr val="B0D044"/>
                      </a:solidFill>
                      <a:prstDash val="solid"/>
                      <a:round/>
                      <a:headEnd type="none" w="med" len="med"/>
                      <a:tailEnd type="none" w="med" len="med"/>
                    </a:lnB>
                  </a:tcPr>
                </a:tc>
                <a:extLst>
                  <a:ext uri="{0D108BD9-81ED-4DB2-BD59-A6C34878D82A}">
                    <a16:rowId xmlns:a16="http://schemas.microsoft.com/office/drawing/2014/main" val="51815605"/>
                  </a:ext>
                </a:extLst>
              </a:tr>
              <a:tr h="266787">
                <a:tc>
                  <a:txBody>
                    <a:bodyPr/>
                    <a:lstStyle/>
                    <a:p>
                      <a:pPr algn="l" fontAlgn="t"/>
                      <a:r>
                        <a:rPr lang="en-GB" sz="700">
                          <a:effectLst/>
                        </a:rPr>
                        <a:t>Tairawhiti</a:t>
                      </a:r>
                    </a:p>
                  </a:txBody>
                  <a:tcPr marL="38331" marR="76663" marT="22999" marB="22999">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a:effectLst/>
                        </a:rPr>
                        <a:t>1.47%</a:t>
                      </a:r>
                    </a:p>
                    <a:p>
                      <a:pPr algn="r" fontAlgn="t"/>
                      <a:r>
                        <a:rPr lang="en-GB" sz="700" b="0">
                          <a:effectLst/>
                        </a:rPr>
                        <a:t>4</a:t>
                      </a:r>
                    </a:p>
                  </a:txBody>
                  <a:tcPr marL="38331" marR="76663" marT="22999" marB="22999">
                    <a:lnL>
                      <a:noFill/>
                    </a:lnL>
                    <a:lnR>
                      <a:noFill/>
                    </a:lnR>
                    <a:lnT w="9525" cap="flat" cmpd="sng" algn="ctr">
                      <a:solidFill>
                        <a:srgbClr val="B0D044"/>
                      </a:solidFill>
                      <a:prstDash val="solid"/>
                      <a:round/>
                      <a:headEnd type="none" w="med" len="med"/>
                      <a:tailEnd type="none" w="med" len="med"/>
                    </a:lnT>
                    <a:lnB w="9525" cap="flat" cmpd="sng" algn="ctr">
                      <a:solidFill>
                        <a:srgbClr val="30D644"/>
                      </a:solidFill>
                      <a:prstDash val="solid"/>
                      <a:round/>
                      <a:headEnd type="none" w="med" len="med"/>
                      <a:tailEnd type="none" w="med" len="med"/>
                    </a:lnB>
                  </a:tcPr>
                </a:tc>
                <a:extLst>
                  <a:ext uri="{0D108BD9-81ED-4DB2-BD59-A6C34878D82A}">
                    <a16:rowId xmlns:a16="http://schemas.microsoft.com/office/drawing/2014/main" val="2223123467"/>
                  </a:ext>
                </a:extLst>
              </a:tr>
              <a:tr h="266787">
                <a:tc>
                  <a:txBody>
                    <a:bodyPr/>
                    <a:lstStyle/>
                    <a:p>
                      <a:pPr algn="l" fontAlgn="t"/>
                      <a:r>
                        <a:rPr lang="en-GB" sz="700">
                          <a:effectLst/>
                        </a:rPr>
                        <a:t>Hawke's Bay</a:t>
                      </a:r>
                    </a:p>
                  </a:txBody>
                  <a:tcPr marL="38331" marR="76663" marT="22999" marB="22999">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a:effectLst/>
                        </a:rPr>
                        <a:t>2.93%</a:t>
                      </a:r>
                    </a:p>
                    <a:p>
                      <a:pPr algn="r" fontAlgn="t"/>
                      <a:r>
                        <a:rPr lang="en-GB" sz="700" b="0">
                          <a:effectLst/>
                        </a:rPr>
                        <a:t>8</a:t>
                      </a:r>
                    </a:p>
                  </a:txBody>
                  <a:tcPr marL="38331" marR="76663" marT="22999" marB="22999">
                    <a:lnL>
                      <a:noFill/>
                    </a:lnL>
                    <a:lnR>
                      <a:noFill/>
                    </a:lnR>
                    <a:lnT w="9525" cap="flat" cmpd="sng" algn="ctr">
                      <a:solidFill>
                        <a:srgbClr val="30D644"/>
                      </a:solidFill>
                      <a:prstDash val="solid"/>
                      <a:round/>
                      <a:headEnd type="none" w="med" len="med"/>
                      <a:tailEnd type="none" w="med" len="med"/>
                    </a:lnT>
                    <a:lnB w="9525" cap="flat" cmpd="sng" algn="ctr">
                      <a:solidFill>
                        <a:srgbClr val="300645"/>
                      </a:solidFill>
                      <a:prstDash val="solid"/>
                      <a:round/>
                      <a:headEnd type="none" w="med" len="med"/>
                      <a:tailEnd type="none" w="med" len="med"/>
                    </a:lnB>
                  </a:tcPr>
                </a:tc>
                <a:extLst>
                  <a:ext uri="{0D108BD9-81ED-4DB2-BD59-A6C34878D82A}">
                    <a16:rowId xmlns:a16="http://schemas.microsoft.com/office/drawing/2014/main" val="187011329"/>
                  </a:ext>
                </a:extLst>
              </a:tr>
              <a:tr h="266787">
                <a:tc>
                  <a:txBody>
                    <a:bodyPr/>
                    <a:lstStyle/>
                    <a:p>
                      <a:pPr algn="l" fontAlgn="t"/>
                      <a:r>
                        <a:rPr lang="en-GB" sz="700" dirty="0">
                          <a:effectLst/>
                        </a:rPr>
                        <a:t>Taranaki</a:t>
                      </a:r>
                    </a:p>
                  </a:txBody>
                  <a:tcPr marL="38331" marR="76663" marT="22999" marB="22999">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a:effectLst/>
                        </a:rPr>
                        <a:t>1.83%</a:t>
                      </a:r>
                    </a:p>
                    <a:p>
                      <a:pPr algn="r" fontAlgn="t"/>
                      <a:r>
                        <a:rPr lang="en-GB" sz="700" b="0">
                          <a:effectLst/>
                        </a:rPr>
                        <a:t>5</a:t>
                      </a:r>
                    </a:p>
                  </a:txBody>
                  <a:tcPr marL="38331" marR="76663" marT="22999" marB="22999">
                    <a:lnL>
                      <a:noFill/>
                    </a:lnL>
                    <a:lnR>
                      <a:noFill/>
                    </a:lnR>
                    <a:lnT w="9525" cap="flat" cmpd="sng" algn="ctr">
                      <a:solidFill>
                        <a:srgbClr val="300645"/>
                      </a:solidFill>
                      <a:prstDash val="solid"/>
                      <a:round/>
                      <a:headEnd type="none" w="med" len="med"/>
                      <a:tailEnd type="none" w="med" len="med"/>
                    </a:lnT>
                    <a:lnB w="9525" cap="flat" cmpd="sng" algn="ctr">
                      <a:solidFill>
                        <a:srgbClr val="303044"/>
                      </a:solidFill>
                      <a:prstDash val="solid"/>
                      <a:round/>
                      <a:headEnd type="none" w="med" len="med"/>
                      <a:tailEnd type="none" w="med" len="med"/>
                    </a:lnB>
                  </a:tcPr>
                </a:tc>
                <a:extLst>
                  <a:ext uri="{0D108BD9-81ED-4DB2-BD59-A6C34878D82A}">
                    <a16:rowId xmlns:a16="http://schemas.microsoft.com/office/drawing/2014/main" val="3906989778"/>
                  </a:ext>
                </a:extLst>
              </a:tr>
              <a:tr h="266787">
                <a:tc>
                  <a:txBody>
                    <a:bodyPr/>
                    <a:lstStyle/>
                    <a:p>
                      <a:pPr algn="l" fontAlgn="t"/>
                      <a:r>
                        <a:rPr lang="en-GB" sz="700">
                          <a:effectLst/>
                        </a:rPr>
                        <a:t>Manawatu-Whanagnui</a:t>
                      </a:r>
                    </a:p>
                  </a:txBody>
                  <a:tcPr marL="38331" marR="76663" marT="22999" marB="22999">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a:effectLst/>
                        </a:rPr>
                        <a:t>9.16%</a:t>
                      </a:r>
                    </a:p>
                    <a:p>
                      <a:pPr algn="r" fontAlgn="t"/>
                      <a:r>
                        <a:rPr lang="en-GB" sz="700" b="0">
                          <a:effectLst/>
                        </a:rPr>
                        <a:t>25</a:t>
                      </a:r>
                    </a:p>
                  </a:txBody>
                  <a:tcPr marL="38331" marR="76663" marT="22999" marB="22999">
                    <a:lnL>
                      <a:noFill/>
                    </a:lnL>
                    <a:lnR>
                      <a:noFill/>
                    </a:lnR>
                    <a:lnT w="9525" cap="flat" cmpd="sng" algn="ctr">
                      <a:solidFill>
                        <a:srgbClr val="303044"/>
                      </a:solidFill>
                      <a:prstDash val="solid"/>
                      <a:round/>
                      <a:headEnd type="none" w="med" len="med"/>
                      <a:tailEnd type="none" w="med" len="med"/>
                    </a:lnT>
                    <a:lnB w="9525" cap="flat" cmpd="sng" algn="ctr">
                      <a:solidFill>
                        <a:srgbClr val="103444"/>
                      </a:solidFill>
                      <a:prstDash val="solid"/>
                      <a:round/>
                      <a:headEnd type="none" w="med" len="med"/>
                      <a:tailEnd type="none" w="med" len="med"/>
                    </a:lnB>
                  </a:tcPr>
                </a:tc>
                <a:extLst>
                  <a:ext uri="{0D108BD9-81ED-4DB2-BD59-A6C34878D82A}">
                    <a16:rowId xmlns:a16="http://schemas.microsoft.com/office/drawing/2014/main" val="376391161"/>
                  </a:ext>
                </a:extLst>
              </a:tr>
              <a:tr h="266787">
                <a:tc>
                  <a:txBody>
                    <a:bodyPr/>
                    <a:lstStyle/>
                    <a:p>
                      <a:pPr algn="l" fontAlgn="t"/>
                      <a:r>
                        <a:rPr lang="en-GB" sz="700">
                          <a:effectLst/>
                        </a:rPr>
                        <a:t>Wellington</a:t>
                      </a:r>
                    </a:p>
                  </a:txBody>
                  <a:tcPr marL="38331" marR="76663" marT="22999" marB="22999">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a:effectLst/>
                        </a:rPr>
                        <a:t>11.72%</a:t>
                      </a:r>
                    </a:p>
                    <a:p>
                      <a:pPr algn="r" fontAlgn="t"/>
                      <a:r>
                        <a:rPr lang="en-GB" sz="700" b="0">
                          <a:effectLst/>
                        </a:rPr>
                        <a:t>32</a:t>
                      </a:r>
                    </a:p>
                  </a:txBody>
                  <a:tcPr marL="38331" marR="76663" marT="22999" marB="22999">
                    <a:lnL>
                      <a:noFill/>
                    </a:lnL>
                    <a:lnR>
                      <a:noFill/>
                    </a:lnR>
                    <a:lnT w="9525" cap="flat" cmpd="sng" algn="ctr">
                      <a:solidFill>
                        <a:srgbClr val="103444"/>
                      </a:solidFill>
                      <a:prstDash val="solid"/>
                      <a:round/>
                      <a:headEnd type="none" w="med" len="med"/>
                      <a:tailEnd type="none" w="med" len="med"/>
                    </a:lnT>
                    <a:lnB w="9525" cap="flat" cmpd="sng" algn="ctr">
                      <a:solidFill>
                        <a:srgbClr val="D03744"/>
                      </a:solidFill>
                      <a:prstDash val="solid"/>
                      <a:round/>
                      <a:headEnd type="none" w="med" len="med"/>
                      <a:tailEnd type="none" w="med" len="med"/>
                    </a:lnB>
                  </a:tcPr>
                </a:tc>
                <a:extLst>
                  <a:ext uri="{0D108BD9-81ED-4DB2-BD59-A6C34878D82A}">
                    <a16:rowId xmlns:a16="http://schemas.microsoft.com/office/drawing/2014/main" val="620850651"/>
                  </a:ext>
                </a:extLst>
              </a:tr>
              <a:tr h="266787">
                <a:tc>
                  <a:txBody>
                    <a:bodyPr/>
                    <a:lstStyle/>
                    <a:p>
                      <a:pPr algn="l" fontAlgn="t"/>
                      <a:r>
                        <a:rPr lang="en-GB" sz="700" dirty="0">
                          <a:effectLst/>
                        </a:rPr>
                        <a:t>Nelson Marlborough</a:t>
                      </a:r>
                    </a:p>
                  </a:txBody>
                  <a:tcPr marL="38331" marR="76663" marT="22999" marB="22999">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dirty="0">
                          <a:effectLst/>
                        </a:rPr>
                        <a:t>6.59%</a:t>
                      </a:r>
                    </a:p>
                    <a:p>
                      <a:pPr algn="r" fontAlgn="t"/>
                      <a:r>
                        <a:rPr lang="en-GB" sz="700" b="0" dirty="0">
                          <a:effectLst/>
                        </a:rPr>
                        <a:t>18</a:t>
                      </a:r>
                    </a:p>
                  </a:txBody>
                  <a:tcPr marL="38331" marR="76663" marT="22999" marB="22999">
                    <a:lnL>
                      <a:noFill/>
                    </a:lnL>
                    <a:lnR>
                      <a:noFill/>
                    </a:lnR>
                    <a:lnT w="9525" cap="flat" cmpd="sng" algn="ctr">
                      <a:solidFill>
                        <a:srgbClr val="D03744"/>
                      </a:solidFill>
                      <a:prstDash val="solid"/>
                      <a:round/>
                      <a:headEnd type="none" w="med" len="med"/>
                      <a:tailEnd type="none" w="med" len="med"/>
                    </a:lnT>
                    <a:lnB w="9525" cap="flat" cmpd="sng" algn="ctr">
                      <a:solidFill>
                        <a:srgbClr val="B0AE44"/>
                      </a:solidFill>
                      <a:prstDash val="solid"/>
                      <a:round/>
                      <a:headEnd type="none" w="med" len="med"/>
                      <a:tailEnd type="none" w="med" len="med"/>
                    </a:lnB>
                  </a:tcPr>
                </a:tc>
                <a:extLst>
                  <a:ext uri="{0D108BD9-81ED-4DB2-BD59-A6C34878D82A}">
                    <a16:rowId xmlns:a16="http://schemas.microsoft.com/office/drawing/2014/main" val="3996038504"/>
                  </a:ext>
                </a:extLst>
              </a:tr>
              <a:tr h="266787">
                <a:tc>
                  <a:txBody>
                    <a:bodyPr/>
                    <a:lstStyle/>
                    <a:p>
                      <a:pPr algn="l" fontAlgn="t"/>
                      <a:r>
                        <a:rPr lang="en-GB" sz="700">
                          <a:effectLst/>
                        </a:rPr>
                        <a:t>West Coast</a:t>
                      </a:r>
                    </a:p>
                  </a:txBody>
                  <a:tcPr marL="38331" marR="76663" marT="22999" marB="22999">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a:effectLst/>
                        </a:rPr>
                        <a:t>1.47%</a:t>
                      </a:r>
                    </a:p>
                    <a:p>
                      <a:pPr algn="r" fontAlgn="t"/>
                      <a:r>
                        <a:rPr lang="en-GB" sz="700" b="0">
                          <a:effectLst/>
                        </a:rPr>
                        <a:t>4</a:t>
                      </a:r>
                    </a:p>
                  </a:txBody>
                  <a:tcPr marL="38331" marR="76663" marT="22999" marB="22999">
                    <a:lnL>
                      <a:noFill/>
                    </a:lnL>
                    <a:lnR>
                      <a:noFill/>
                    </a:lnR>
                    <a:lnT w="9525" cap="flat" cmpd="sng" algn="ctr">
                      <a:solidFill>
                        <a:srgbClr val="B0AE44"/>
                      </a:solidFill>
                      <a:prstDash val="solid"/>
                      <a:round/>
                      <a:headEnd type="none" w="med" len="med"/>
                      <a:tailEnd type="none" w="med" len="med"/>
                    </a:lnT>
                    <a:lnB w="9525" cap="flat" cmpd="sng" algn="ctr">
                      <a:solidFill>
                        <a:srgbClr val="109A8A"/>
                      </a:solidFill>
                      <a:prstDash val="solid"/>
                      <a:round/>
                      <a:headEnd type="none" w="med" len="med"/>
                      <a:tailEnd type="none" w="med" len="med"/>
                    </a:lnB>
                  </a:tcPr>
                </a:tc>
                <a:extLst>
                  <a:ext uri="{0D108BD9-81ED-4DB2-BD59-A6C34878D82A}">
                    <a16:rowId xmlns:a16="http://schemas.microsoft.com/office/drawing/2014/main" val="1292727578"/>
                  </a:ext>
                </a:extLst>
              </a:tr>
              <a:tr h="266787">
                <a:tc>
                  <a:txBody>
                    <a:bodyPr/>
                    <a:lstStyle/>
                    <a:p>
                      <a:pPr algn="l" fontAlgn="t"/>
                      <a:r>
                        <a:rPr lang="en-GB" sz="700">
                          <a:effectLst/>
                        </a:rPr>
                        <a:t>Canterbury</a:t>
                      </a:r>
                    </a:p>
                  </a:txBody>
                  <a:tcPr marL="38331" marR="76663" marT="22999" marB="22999">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a:effectLst/>
                        </a:rPr>
                        <a:t>8.06%</a:t>
                      </a:r>
                    </a:p>
                    <a:p>
                      <a:pPr algn="r" fontAlgn="t"/>
                      <a:r>
                        <a:rPr lang="en-GB" sz="700" b="0">
                          <a:effectLst/>
                        </a:rPr>
                        <a:t>22</a:t>
                      </a:r>
                    </a:p>
                  </a:txBody>
                  <a:tcPr marL="38331" marR="76663" marT="22999" marB="22999">
                    <a:lnL>
                      <a:noFill/>
                    </a:lnL>
                    <a:lnR>
                      <a:noFill/>
                    </a:lnR>
                    <a:lnT w="9525" cap="flat" cmpd="sng" algn="ctr">
                      <a:solidFill>
                        <a:srgbClr val="109A8A"/>
                      </a:solidFill>
                      <a:prstDash val="solid"/>
                      <a:round/>
                      <a:headEnd type="none" w="med" len="med"/>
                      <a:tailEnd type="none" w="med" len="med"/>
                    </a:lnT>
                    <a:lnB w="9525" cap="flat" cmpd="sng" algn="ctr">
                      <a:solidFill>
                        <a:srgbClr val="309E8A"/>
                      </a:solidFill>
                      <a:prstDash val="solid"/>
                      <a:round/>
                      <a:headEnd type="none" w="med" len="med"/>
                      <a:tailEnd type="none" w="med" len="med"/>
                    </a:lnB>
                  </a:tcPr>
                </a:tc>
                <a:extLst>
                  <a:ext uri="{0D108BD9-81ED-4DB2-BD59-A6C34878D82A}">
                    <a16:rowId xmlns:a16="http://schemas.microsoft.com/office/drawing/2014/main" val="3836864469"/>
                  </a:ext>
                </a:extLst>
              </a:tr>
              <a:tr h="266787">
                <a:tc>
                  <a:txBody>
                    <a:bodyPr/>
                    <a:lstStyle/>
                    <a:p>
                      <a:pPr algn="l" fontAlgn="t"/>
                      <a:r>
                        <a:rPr lang="en-GB" sz="700">
                          <a:effectLst/>
                        </a:rPr>
                        <a:t>Otago</a:t>
                      </a:r>
                    </a:p>
                  </a:txBody>
                  <a:tcPr marL="38331" marR="76663" marT="22999" marB="22999">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tcPr>
                </a:tc>
                <a:tc>
                  <a:txBody>
                    <a:bodyPr/>
                    <a:lstStyle/>
                    <a:p>
                      <a:pPr algn="r" fontAlgn="t"/>
                      <a:r>
                        <a:rPr lang="en-GB" sz="700">
                          <a:effectLst/>
                        </a:rPr>
                        <a:t>8.06%</a:t>
                      </a:r>
                    </a:p>
                    <a:p>
                      <a:pPr algn="r" fontAlgn="t"/>
                      <a:r>
                        <a:rPr lang="en-GB" sz="700" b="0">
                          <a:effectLst/>
                        </a:rPr>
                        <a:t>22</a:t>
                      </a:r>
                    </a:p>
                  </a:txBody>
                  <a:tcPr marL="38331" marR="76663" marT="22999" marB="22999">
                    <a:lnL>
                      <a:noFill/>
                    </a:lnL>
                    <a:lnR>
                      <a:noFill/>
                    </a:lnR>
                    <a:lnT w="9525" cap="flat" cmpd="sng" algn="ctr">
                      <a:solidFill>
                        <a:srgbClr val="309E8A"/>
                      </a:solidFill>
                      <a:prstDash val="solid"/>
                      <a:round/>
                      <a:headEnd type="none" w="med" len="med"/>
                      <a:tailEnd type="none" w="med" len="med"/>
                    </a:lnT>
                    <a:lnB w="9525" cap="flat" cmpd="sng" algn="ctr">
                      <a:solidFill>
                        <a:srgbClr val="90E389"/>
                      </a:solidFill>
                      <a:prstDash val="solid"/>
                      <a:round/>
                      <a:headEnd type="none" w="med" len="med"/>
                      <a:tailEnd type="none" w="med" len="med"/>
                    </a:lnB>
                  </a:tcPr>
                </a:tc>
                <a:extLst>
                  <a:ext uri="{0D108BD9-81ED-4DB2-BD59-A6C34878D82A}">
                    <a16:rowId xmlns:a16="http://schemas.microsoft.com/office/drawing/2014/main" val="2918179647"/>
                  </a:ext>
                </a:extLst>
              </a:tr>
              <a:tr h="266787">
                <a:tc>
                  <a:txBody>
                    <a:bodyPr/>
                    <a:lstStyle/>
                    <a:p>
                      <a:pPr algn="l" fontAlgn="t"/>
                      <a:r>
                        <a:rPr lang="en-GB" sz="700">
                          <a:effectLst/>
                        </a:rPr>
                        <a:t>Southland</a:t>
                      </a:r>
                    </a:p>
                  </a:txBody>
                  <a:tcPr marL="38331" marR="76663" marT="22999" marB="22999">
                    <a:lnL>
                      <a:noFill/>
                    </a:lnL>
                    <a:lnR>
                      <a:noFill/>
                    </a:lnR>
                    <a:lnT w="9525" cap="flat" cmpd="sng" algn="ctr">
                      <a:solidFill>
                        <a:srgbClr val="D0D2D3"/>
                      </a:solidFill>
                      <a:prstDash val="solid"/>
                      <a:round/>
                      <a:headEnd type="none" w="med" len="med"/>
                      <a:tailEnd type="none" w="med" len="med"/>
                    </a:lnT>
                    <a:lnB>
                      <a:noFill/>
                    </a:lnB>
                  </a:tcPr>
                </a:tc>
                <a:tc>
                  <a:txBody>
                    <a:bodyPr/>
                    <a:lstStyle/>
                    <a:p>
                      <a:pPr algn="r" fontAlgn="t"/>
                      <a:r>
                        <a:rPr lang="en-GB" sz="700">
                          <a:effectLst/>
                        </a:rPr>
                        <a:t>3.30%</a:t>
                      </a:r>
                    </a:p>
                    <a:p>
                      <a:pPr algn="r" fontAlgn="t"/>
                      <a:r>
                        <a:rPr lang="en-GB" sz="700" b="0">
                          <a:effectLst/>
                        </a:rPr>
                        <a:t>9</a:t>
                      </a:r>
                    </a:p>
                  </a:txBody>
                  <a:tcPr marL="38331" marR="76663" marT="22999" marB="22999">
                    <a:lnL>
                      <a:noFill/>
                    </a:lnL>
                    <a:lnR>
                      <a:noFill/>
                    </a:lnR>
                    <a:lnT w="9525" cap="flat" cmpd="sng" algn="ctr">
                      <a:solidFill>
                        <a:srgbClr val="90E389"/>
                      </a:solidFill>
                      <a:prstDash val="solid"/>
                      <a:round/>
                      <a:headEnd type="none" w="med" len="med"/>
                      <a:tailEnd type="none" w="med" len="med"/>
                    </a:lnT>
                    <a:lnB>
                      <a:noFill/>
                    </a:lnB>
                  </a:tcPr>
                </a:tc>
                <a:extLst>
                  <a:ext uri="{0D108BD9-81ED-4DB2-BD59-A6C34878D82A}">
                    <a16:rowId xmlns:a16="http://schemas.microsoft.com/office/drawing/2014/main" val="2564881745"/>
                  </a:ext>
                </a:extLst>
              </a:tr>
              <a:tr h="156392">
                <a:tc>
                  <a:txBody>
                    <a:bodyPr/>
                    <a:lstStyle/>
                    <a:p>
                      <a:pPr algn="l" fontAlgn="t"/>
                      <a:r>
                        <a:rPr lang="en-GB" sz="700">
                          <a:effectLst/>
                        </a:rPr>
                        <a:t>TOTAL</a:t>
                      </a:r>
                    </a:p>
                  </a:txBody>
                  <a:tcPr marL="38331" marR="76663" marT="22999" marB="22999">
                    <a:lnL>
                      <a:noFill/>
                    </a:lnL>
                    <a:lnR>
                      <a:noFill/>
                    </a:lnR>
                    <a:lnT>
                      <a:noFill/>
                    </a:lnT>
                    <a:lnB>
                      <a:noFill/>
                    </a:lnB>
                  </a:tcPr>
                </a:tc>
                <a:tc>
                  <a:txBody>
                    <a:bodyPr/>
                    <a:lstStyle/>
                    <a:p>
                      <a:pPr algn="r" fontAlgn="t"/>
                      <a:r>
                        <a:rPr lang="en-GB" sz="700" dirty="0">
                          <a:effectLst/>
                        </a:rPr>
                        <a:t>273</a:t>
                      </a:r>
                    </a:p>
                  </a:txBody>
                  <a:tcPr marL="38331" marR="76663" marT="22999" marB="22999">
                    <a:lnL>
                      <a:noFill/>
                    </a:lnL>
                    <a:lnR>
                      <a:noFill/>
                    </a:lnR>
                    <a:lnT>
                      <a:noFill/>
                    </a:lnT>
                    <a:lnB>
                      <a:noFill/>
                    </a:lnB>
                  </a:tcPr>
                </a:tc>
                <a:extLst>
                  <a:ext uri="{0D108BD9-81ED-4DB2-BD59-A6C34878D82A}">
                    <a16:rowId xmlns:a16="http://schemas.microsoft.com/office/drawing/2014/main" val="3857270871"/>
                  </a:ext>
                </a:extLst>
              </a:tr>
            </a:tbl>
          </a:graphicData>
        </a:graphic>
      </p:graphicFrame>
      <p:pic>
        <p:nvPicPr>
          <p:cNvPr id="9" name="Picture 8" descr="A picture containing green, sitting, celery, rain&#10;&#10;Description automatically generated">
            <a:extLst>
              <a:ext uri="{FF2B5EF4-FFF2-40B4-BE49-F238E27FC236}">
                <a16:creationId xmlns:a16="http://schemas.microsoft.com/office/drawing/2014/main" id="{C8E4F5E7-892F-4035-A7A1-772F13947C65}"/>
              </a:ext>
            </a:extLst>
          </p:cNvPr>
          <p:cNvPicPr>
            <a:picLocks noChangeAspect="1"/>
          </p:cNvPicPr>
          <p:nvPr/>
        </p:nvPicPr>
        <p:blipFill rotWithShape="1">
          <a:blip r:embed="rId3"/>
          <a:srcRect l="15329"/>
          <a:stretch/>
        </p:blipFill>
        <p:spPr>
          <a:xfrm>
            <a:off x="7753739" y="4572679"/>
            <a:ext cx="3200400" cy="1762125"/>
          </a:xfrm>
          <a:prstGeom prst="rect">
            <a:avLst/>
          </a:prstGeom>
        </p:spPr>
      </p:pic>
    </p:spTree>
    <p:extLst>
      <p:ext uri="{BB962C8B-B14F-4D97-AF65-F5344CB8AC3E}">
        <p14:creationId xmlns:p14="http://schemas.microsoft.com/office/powerpoint/2010/main" val="549899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descr="A picture containing green, sitting, celery, rain&#10;&#10;Description automatically generated">
            <a:extLst>
              <a:ext uri="{FF2B5EF4-FFF2-40B4-BE49-F238E27FC236}">
                <a16:creationId xmlns:a16="http://schemas.microsoft.com/office/drawing/2014/main" id="{3846B57B-8C42-4589-BC16-71488A67C029}"/>
              </a:ext>
            </a:extLst>
          </p:cNvPr>
          <p:cNvPicPr>
            <a:picLocks noChangeAspect="1"/>
          </p:cNvPicPr>
          <p:nvPr/>
        </p:nvPicPr>
        <p:blipFill rotWithShape="1">
          <a:blip r:embed="rId2"/>
          <a:srcRect l="14784"/>
          <a:stretch/>
        </p:blipFill>
        <p:spPr>
          <a:xfrm>
            <a:off x="298581" y="295275"/>
            <a:ext cx="11569958" cy="6329460"/>
          </a:xfrm>
          <a:prstGeom prst="rect">
            <a:avLst/>
          </a:prstGeom>
        </p:spPr>
      </p:pic>
      <p:pic>
        <p:nvPicPr>
          <p:cNvPr id="2" name="Picture 1">
            <a:extLst>
              <a:ext uri="{FF2B5EF4-FFF2-40B4-BE49-F238E27FC236}">
                <a16:creationId xmlns:a16="http://schemas.microsoft.com/office/drawing/2014/main" id="{026B6C02-DF74-4FBD-8980-5F62488C7D01}"/>
              </a:ext>
            </a:extLst>
          </p:cNvPr>
          <p:cNvPicPr>
            <a:picLocks noChangeAspect="1"/>
          </p:cNvPicPr>
          <p:nvPr/>
        </p:nvPicPr>
        <p:blipFill rotWithShape="1">
          <a:blip r:embed="rId3"/>
          <a:srcRect l="26938" t="21336" r="28185" b="27889"/>
          <a:stretch/>
        </p:blipFill>
        <p:spPr>
          <a:xfrm>
            <a:off x="725359" y="428949"/>
            <a:ext cx="4147724" cy="2545863"/>
          </a:xfrm>
          <a:prstGeom prst="rect">
            <a:avLst/>
          </a:prstGeom>
        </p:spPr>
      </p:pic>
      <p:pic>
        <p:nvPicPr>
          <p:cNvPr id="3" name="Picture 2">
            <a:extLst>
              <a:ext uri="{FF2B5EF4-FFF2-40B4-BE49-F238E27FC236}">
                <a16:creationId xmlns:a16="http://schemas.microsoft.com/office/drawing/2014/main" id="{8F1B6FBA-A0DF-451C-99DE-557DFB00D7FC}"/>
              </a:ext>
            </a:extLst>
          </p:cNvPr>
          <p:cNvPicPr>
            <a:picLocks noChangeAspect="1"/>
          </p:cNvPicPr>
          <p:nvPr/>
        </p:nvPicPr>
        <p:blipFill rotWithShape="1">
          <a:blip r:embed="rId4"/>
          <a:srcRect l="26097" t="20683" r="27908" b="28595"/>
          <a:stretch/>
        </p:blipFill>
        <p:spPr>
          <a:xfrm>
            <a:off x="7138056" y="431593"/>
            <a:ext cx="4251066" cy="2543217"/>
          </a:xfrm>
          <a:prstGeom prst="rect">
            <a:avLst/>
          </a:prstGeom>
        </p:spPr>
      </p:pic>
      <p:pic>
        <p:nvPicPr>
          <p:cNvPr id="4" name="Picture 3">
            <a:extLst>
              <a:ext uri="{FF2B5EF4-FFF2-40B4-BE49-F238E27FC236}">
                <a16:creationId xmlns:a16="http://schemas.microsoft.com/office/drawing/2014/main" id="{D74DB4D3-CF4C-461A-8784-4D7CC8942833}"/>
              </a:ext>
            </a:extLst>
          </p:cNvPr>
          <p:cNvPicPr>
            <a:picLocks noChangeAspect="1"/>
          </p:cNvPicPr>
          <p:nvPr/>
        </p:nvPicPr>
        <p:blipFill rotWithShape="1">
          <a:blip r:embed="rId5"/>
          <a:srcRect l="26020" t="15455" r="29362" b="32975"/>
          <a:stretch/>
        </p:blipFill>
        <p:spPr>
          <a:xfrm>
            <a:off x="725359" y="3671316"/>
            <a:ext cx="4060205" cy="2545862"/>
          </a:xfrm>
          <a:prstGeom prst="rect">
            <a:avLst/>
          </a:prstGeom>
        </p:spPr>
      </p:pic>
      <p:pic>
        <p:nvPicPr>
          <p:cNvPr id="13" name="Picture 12">
            <a:extLst>
              <a:ext uri="{FF2B5EF4-FFF2-40B4-BE49-F238E27FC236}">
                <a16:creationId xmlns:a16="http://schemas.microsoft.com/office/drawing/2014/main" id="{ABC5530F-BD04-4600-AC39-1DEEF1DED89E}"/>
              </a:ext>
            </a:extLst>
          </p:cNvPr>
          <p:cNvPicPr>
            <a:picLocks noChangeAspect="1"/>
          </p:cNvPicPr>
          <p:nvPr/>
        </p:nvPicPr>
        <p:blipFill rotWithShape="1">
          <a:blip r:embed="rId6"/>
          <a:srcRect l="32219" t="22661" r="39158" b="41452"/>
          <a:stretch/>
        </p:blipFill>
        <p:spPr>
          <a:xfrm>
            <a:off x="7406436" y="3831581"/>
            <a:ext cx="3489649" cy="2369976"/>
          </a:xfrm>
          <a:prstGeom prst="rect">
            <a:avLst/>
          </a:prstGeom>
        </p:spPr>
      </p:pic>
      <p:pic>
        <p:nvPicPr>
          <p:cNvPr id="21" name="Picture 20" descr="A hand holding a donut&#10;&#10;Description automatically generated">
            <a:extLst>
              <a:ext uri="{FF2B5EF4-FFF2-40B4-BE49-F238E27FC236}">
                <a16:creationId xmlns:a16="http://schemas.microsoft.com/office/drawing/2014/main" id="{2628DBC7-3B21-401D-ACBE-5EF34FD60099}"/>
              </a:ext>
            </a:extLst>
          </p:cNvPr>
          <p:cNvPicPr>
            <a:picLocks noChangeAspect="1"/>
          </p:cNvPicPr>
          <p:nvPr/>
        </p:nvPicPr>
        <p:blipFill rotWithShape="1">
          <a:blip r:embed="rId7"/>
          <a:srcRect l="4876" t="24220" r="14879" b="19511"/>
          <a:stretch/>
        </p:blipFill>
        <p:spPr>
          <a:xfrm>
            <a:off x="5053944" y="2697042"/>
            <a:ext cx="2084112" cy="1948547"/>
          </a:xfrm>
          <a:prstGeom prst="rect">
            <a:avLst/>
          </a:prstGeom>
        </p:spPr>
      </p:pic>
    </p:spTree>
    <p:extLst>
      <p:ext uri="{BB962C8B-B14F-4D97-AF65-F5344CB8AC3E}">
        <p14:creationId xmlns:p14="http://schemas.microsoft.com/office/powerpoint/2010/main" val="467809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green, sitting, celery, rain&#10;&#10;Description automatically generated">
            <a:extLst>
              <a:ext uri="{FF2B5EF4-FFF2-40B4-BE49-F238E27FC236}">
                <a16:creationId xmlns:a16="http://schemas.microsoft.com/office/drawing/2014/main" id="{EB814CFB-AA61-4FAA-9B3F-8DF930FAACBB}"/>
              </a:ext>
            </a:extLst>
          </p:cNvPr>
          <p:cNvPicPr>
            <a:picLocks noChangeAspect="1"/>
          </p:cNvPicPr>
          <p:nvPr/>
        </p:nvPicPr>
        <p:blipFill rotWithShape="1">
          <a:blip r:embed="rId2"/>
          <a:srcRect l="15329"/>
          <a:stretch/>
        </p:blipFill>
        <p:spPr>
          <a:xfrm>
            <a:off x="156117" y="223936"/>
            <a:ext cx="11783958" cy="6574144"/>
          </a:xfrm>
          <a:prstGeom prst="rect">
            <a:avLst/>
          </a:prstGeom>
        </p:spPr>
      </p:pic>
      <p:pic>
        <p:nvPicPr>
          <p:cNvPr id="3" name="Picture 2">
            <a:extLst>
              <a:ext uri="{FF2B5EF4-FFF2-40B4-BE49-F238E27FC236}">
                <a16:creationId xmlns:a16="http://schemas.microsoft.com/office/drawing/2014/main" id="{60A3245D-4537-43CA-A28B-5603BB2E6349}"/>
              </a:ext>
            </a:extLst>
          </p:cNvPr>
          <p:cNvPicPr>
            <a:picLocks noChangeAspect="1"/>
          </p:cNvPicPr>
          <p:nvPr/>
        </p:nvPicPr>
        <p:blipFill rotWithShape="1">
          <a:blip r:embed="rId3"/>
          <a:srcRect l="21659" t="11217" r="39387" b="18281"/>
          <a:stretch/>
        </p:blipFill>
        <p:spPr>
          <a:xfrm>
            <a:off x="251925" y="223936"/>
            <a:ext cx="6364618" cy="6239576"/>
          </a:xfrm>
          <a:prstGeom prst="rect">
            <a:avLst/>
          </a:prstGeom>
        </p:spPr>
      </p:pic>
      <p:graphicFrame>
        <p:nvGraphicFramePr>
          <p:cNvPr id="4" name="Table 3">
            <a:extLst>
              <a:ext uri="{FF2B5EF4-FFF2-40B4-BE49-F238E27FC236}">
                <a16:creationId xmlns:a16="http://schemas.microsoft.com/office/drawing/2014/main" id="{DB512D75-CC64-4E76-9069-4AD1177ECDA6}"/>
              </a:ext>
            </a:extLst>
          </p:cNvPr>
          <p:cNvGraphicFramePr>
            <a:graphicFrameLocks noGrp="1"/>
          </p:cNvGraphicFramePr>
          <p:nvPr>
            <p:extLst>
              <p:ext uri="{D42A27DB-BD31-4B8C-83A1-F6EECF244321}">
                <p14:modId xmlns:p14="http://schemas.microsoft.com/office/powerpoint/2010/main" val="580652859"/>
              </p:ext>
            </p:extLst>
          </p:nvPr>
        </p:nvGraphicFramePr>
        <p:xfrm>
          <a:off x="7559862" y="523196"/>
          <a:ext cx="3588154" cy="4035811"/>
        </p:xfrm>
        <a:graphic>
          <a:graphicData uri="http://schemas.openxmlformats.org/drawingml/2006/table">
            <a:tbl>
              <a:tblPr/>
              <a:tblGrid>
                <a:gridCol w="1794077">
                  <a:extLst>
                    <a:ext uri="{9D8B030D-6E8A-4147-A177-3AD203B41FA5}">
                      <a16:colId xmlns:a16="http://schemas.microsoft.com/office/drawing/2014/main" val="2773921594"/>
                    </a:ext>
                  </a:extLst>
                </a:gridCol>
                <a:gridCol w="1794077">
                  <a:extLst>
                    <a:ext uri="{9D8B030D-6E8A-4147-A177-3AD203B41FA5}">
                      <a16:colId xmlns:a16="http://schemas.microsoft.com/office/drawing/2014/main" val="3007401136"/>
                    </a:ext>
                  </a:extLst>
                </a:gridCol>
              </a:tblGrid>
              <a:tr h="164421">
                <a:tc>
                  <a:txBody>
                    <a:bodyPr/>
                    <a:lstStyle/>
                    <a:p>
                      <a:endParaRPr lang="en-GB" sz="800" dirty="0"/>
                    </a:p>
                  </a:txBody>
                  <a:tcPr marL="41105" marR="41105" marT="20553" marB="20553"/>
                </a:tc>
                <a:tc>
                  <a:txBody>
                    <a:bodyPr/>
                    <a:lstStyle/>
                    <a:p>
                      <a:endParaRPr lang="en-GB" sz="800" dirty="0"/>
                    </a:p>
                  </a:txBody>
                  <a:tcPr marL="41105" marR="41105" marT="20553" marB="20553"/>
                </a:tc>
                <a:extLst>
                  <a:ext uri="{0D108BD9-81ED-4DB2-BD59-A6C34878D82A}">
                    <a16:rowId xmlns:a16="http://schemas.microsoft.com/office/drawing/2014/main" val="2312504763"/>
                  </a:ext>
                </a:extLst>
              </a:tr>
              <a:tr h="123316">
                <a:tc>
                  <a:txBody>
                    <a:bodyPr/>
                    <a:lstStyle/>
                    <a:p>
                      <a:pPr algn="l" fontAlgn="t"/>
                      <a:r>
                        <a:rPr lang="en-GB" sz="800" b="0" u="none" strike="noStrike" cap="all">
                          <a:solidFill>
                            <a:srgbClr val="333E48"/>
                          </a:solidFill>
                          <a:effectLst/>
                        </a:rPr>
                        <a:t>ANSWER CHOICES</a:t>
                      </a:r>
                      <a:endParaRPr lang="en-GB" sz="800">
                        <a:effectLst/>
                      </a:endParaRPr>
                    </a:p>
                  </a:txBody>
                  <a:tcPr marL="0" marR="0" marT="0" marB="0">
                    <a:lnL>
                      <a:noFill/>
                    </a:lnL>
                    <a:lnR w="9525" cap="flat" cmpd="sng" algn="ctr">
                      <a:solidFill>
                        <a:srgbClr val="FFFFFF"/>
                      </a:solidFill>
                      <a:prstDash val="solid"/>
                      <a:round/>
                      <a:headEnd type="none" w="med" len="med"/>
                      <a:tailEnd type="none" w="med" len="med"/>
                    </a:lnR>
                    <a:lnB w="9525" cap="flat" cmpd="sng" algn="ctr">
                      <a:solidFill>
                        <a:srgbClr val="FFFFFF"/>
                      </a:solidFill>
                      <a:prstDash val="solid"/>
                      <a:round/>
                      <a:headEnd type="none" w="med" len="med"/>
                      <a:tailEnd type="none" w="med" len="med"/>
                    </a:lnB>
                    <a:solidFill>
                      <a:srgbClr val="FFFFFF"/>
                    </a:solidFill>
                  </a:tcPr>
                </a:tc>
                <a:tc>
                  <a:txBody>
                    <a:bodyPr/>
                    <a:lstStyle/>
                    <a:p>
                      <a:pPr algn="l" fontAlgn="t"/>
                      <a:r>
                        <a:rPr lang="en-GB" sz="800" b="0" u="none" strike="noStrike" cap="all">
                          <a:solidFill>
                            <a:srgbClr val="333E48"/>
                          </a:solidFill>
                          <a:effectLst/>
                        </a:rPr>
                        <a:t>RESPONSES</a:t>
                      </a:r>
                      <a:endParaRPr lang="en-GB" sz="800">
                        <a:effectLst/>
                      </a:endParaRPr>
                    </a:p>
                  </a:txBody>
                  <a:tcPr marL="0" marR="0" marT="0" marB="0">
                    <a:lnL w="9525" cap="flat" cmpd="sng" algn="ctr">
                      <a:solidFill>
                        <a:srgbClr val="FFFFFF"/>
                      </a:solidFill>
                      <a:prstDash val="solid"/>
                      <a:round/>
                      <a:headEnd type="none" w="med" len="med"/>
                      <a:tailEnd type="none" w="med" len="med"/>
                    </a:lnL>
                    <a:lnR>
                      <a:noFill/>
                    </a:lnR>
                    <a:lnB w="9525"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924764812"/>
                  </a:ext>
                </a:extLst>
              </a:tr>
              <a:tr h="298014">
                <a:tc>
                  <a:txBody>
                    <a:bodyPr/>
                    <a:lstStyle/>
                    <a:p>
                      <a:pPr algn="l" fontAlgn="t"/>
                      <a:r>
                        <a:rPr lang="en-GB" sz="800">
                          <a:effectLst/>
                        </a:rPr>
                        <a:t>DHB on individual contract NON MECA</a:t>
                      </a:r>
                    </a:p>
                  </a:txBody>
                  <a:tcPr marL="42818" marR="85636" marT="25691" marB="25691">
                    <a:lnL>
                      <a:noFill/>
                    </a:lnL>
                    <a:lnR>
                      <a:noFill/>
                    </a:lnR>
                    <a:lnT w="9525" cap="flat" cmpd="sng" algn="ctr">
                      <a:solidFill>
                        <a:srgbClr val="FFFFFF"/>
                      </a:solidFill>
                      <a:prstDash val="solid"/>
                      <a:round/>
                      <a:headEnd type="none" w="med" len="med"/>
                      <a:tailEnd type="none" w="med" len="med"/>
                    </a:lnT>
                    <a:lnB w="9525"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800">
                          <a:effectLst/>
                        </a:rPr>
                        <a:t>2.93%</a:t>
                      </a:r>
                    </a:p>
                    <a:p>
                      <a:pPr algn="r" fontAlgn="t"/>
                      <a:r>
                        <a:rPr lang="en-GB" sz="800" b="0">
                          <a:effectLst/>
                        </a:rPr>
                        <a:t>8</a:t>
                      </a:r>
                    </a:p>
                  </a:txBody>
                  <a:tcPr marL="42818" marR="85636" marT="25691" marB="25691">
                    <a:lnL>
                      <a:noFill/>
                    </a:lnL>
                    <a:lnR>
                      <a:noFill/>
                    </a:lnR>
                    <a:lnT w="9525" cap="flat" cmpd="sng" algn="ctr">
                      <a:solidFill>
                        <a:srgbClr val="FFFFFF"/>
                      </a:solidFill>
                      <a:prstDash val="solid"/>
                      <a:round/>
                      <a:headEnd type="none" w="med" len="med"/>
                      <a:tailEnd type="none" w="med" len="med"/>
                    </a:lnT>
                    <a:lnB w="9525" cap="flat" cmpd="sng" algn="ctr">
                      <a:solidFill>
                        <a:srgbClr val="005273"/>
                      </a:solidFill>
                      <a:prstDash val="solid"/>
                      <a:round/>
                      <a:headEnd type="none" w="med" len="med"/>
                      <a:tailEnd type="none" w="med" len="med"/>
                    </a:lnB>
                    <a:solidFill>
                      <a:srgbClr val="FFFFFF"/>
                    </a:solidFill>
                  </a:tcPr>
                </a:tc>
                <a:extLst>
                  <a:ext uri="{0D108BD9-81ED-4DB2-BD59-A6C34878D82A}">
                    <a16:rowId xmlns:a16="http://schemas.microsoft.com/office/drawing/2014/main" val="2181543829"/>
                  </a:ext>
                </a:extLst>
              </a:tr>
              <a:tr h="298014">
                <a:tc>
                  <a:txBody>
                    <a:bodyPr/>
                    <a:lstStyle/>
                    <a:p>
                      <a:pPr algn="l" fontAlgn="t"/>
                      <a:r>
                        <a:rPr lang="en-GB" sz="800">
                          <a:effectLst/>
                        </a:rPr>
                        <a:t>DHB under MECA</a:t>
                      </a:r>
                    </a:p>
                  </a:txBody>
                  <a:tcPr marL="42818" marR="85636" marT="25691" marB="25691">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800">
                          <a:effectLst/>
                        </a:rPr>
                        <a:t>46.52%</a:t>
                      </a:r>
                    </a:p>
                    <a:p>
                      <a:pPr algn="r" fontAlgn="t"/>
                      <a:r>
                        <a:rPr lang="en-GB" sz="800" b="0">
                          <a:effectLst/>
                        </a:rPr>
                        <a:t>127</a:t>
                      </a:r>
                    </a:p>
                  </a:txBody>
                  <a:tcPr marL="42818" marR="85636" marT="25691" marB="25691">
                    <a:lnL>
                      <a:noFill/>
                    </a:lnL>
                    <a:lnR>
                      <a:noFill/>
                    </a:lnR>
                    <a:lnT w="9525" cap="flat" cmpd="sng" algn="ctr">
                      <a:solidFill>
                        <a:srgbClr val="005273"/>
                      </a:solidFill>
                      <a:prstDash val="solid"/>
                      <a:round/>
                      <a:headEnd type="none" w="med" len="med"/>
                      <a:tailEnd type="none" w="med" len="med"/>
                    </a:lnT>
                    <a:lnB w="9525" cap="flat" cmpd="sng" algn="ctr">
                      <a:solidFill>
                        <a:srgbClr val="C05573"/>
                      </a:solidFill>
                      <a:prstDash val="solid"/>
                      <a:round/>
                      <a:headEnd type="none" w="med" len="med"/>
                      <a:tailEnd type="none" w="med" len="med"/>
                    </a:lnB>
                    <a:solidFill>
                      <a:srgbClr val="FFFFFF"/>
                    </a:solidFill>
                  </a:tcPr>
                </a:tc>
                <a:extLst>
                  <a:ext uri="{0D108BD9-81ED-4DB2-BD59-A6C34878D82A}">
                    <a16:rowId xmlns:a16="http://schemas.microsoft.com/office/drawing/2014/main" val="3408993113"/>
                  </a:ext>
                </a:extLst>
              </a:tr>
              <a:tr h="0">
                <a:tc>
                  <a:txBody>
                    <a:bodyPr/>
                    <a:lstStyle/>
                    <a:p>
                      <a:pPr algn="l" fontAlgn="t"/>
                      <a:r>
                        <a:rPr lang="en-GB" sz="800">
                          <a:effectLst/>
                        </a:rPr>
                        <a:t>PHO on Individual contract NON MECA</a:t>
                      </a:r>
                    </a:p>
                  </a:txBody>
                  <a:tcPr marL="42818" marR="85636" marT="25691" marB="25691">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800">
                          <a:effectLst/>
                        </a:rPr>
                        <a:t>13.92%</a:t>
                      </a:r>
                    </a:p>
                    <a:p>
                      <a:pPr algn="r" fontAlgn="t"/>
                      <a:r>
                        <a:rPr lang="en-GB" sz="800" b="0">
                          <a:effectLst/>
                        </a:rPr>
                        <a:t>38</a:t>
                      </a:r>
                    </a:p>
                  </a:txBody>
                  <a:tcPr marL="42818" marR="85636" marT="25691" marB="25691">
                    <a:lnL>
                      <a:noFill/>
                    </a:lnL>
                    <a:lnR>
                      <a:noFill/>
                    </a:lnR>
                    <a:lnT w="9525" cap="flat" cmpd="sng" algn="ctr">
                      <a:solidFill>
                        <a:srgbClr val="C05573"/>
                      </a:solidFill>
                      <a:prstDash val="solid"/>
                      <a:round/>
                      <a:headEnd type="none" w="med" len="med"/>
                      <a:tailEnd type="none" w="med" len="med"/>
                    </a:lnT>
                    <a:lnB w="9525" cap="flat" cmpd="sng" algn="ctr">
                      <a:solidFill>
                        <a:srgbClr val="005A73"/>
                      </a:solidFill>
                      <a:prstDash val="solid"/>
                      <a:round/>
                      <a:headEnd type="none" w="med" len="med"/>
                      <a:tailEnd type="none" w="med" len="med"/>
                    </a:lnB>
                    <a:solidFill>
                      <a:srgbClr val="FFFFFF"/>
                    </a:solidFill>
                  </a:tcPr>
                </a:tc>
                <a:extLst>
                  <a:ext uri="{0D108BD9-81ED-4DB2-BD59-A6C34878D82A}">
                    <a16:rowId xmlns:a16="http://schemas.microsoft.com/office/drawing/2014/main" val="3902001064"/>
                  </a:ext>
                </a:extLst>
              </a:tr>
              <a:tr h="298014">
                <a:tc>
                  <a:txBody>
                    <a:bodyPr/>
                    <a:lstStyle/>
                    <a:p>
                      <a:pPr algn="l" fontAlgn="t"/>
                      <a:r>
                        <a:rPr lang="en-GB" sz="800">
                          <a:effectLst/>
                        </a:rPr>
                        <a:t>PHO under MECA</a:t>
                      </a:r>
                    </a:p>
                  </a:txBody>
                  <a:tcPr marL="42818" marR="85636" marT="25691" marB="25691">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800">
                          <a:effectLst/>
                        </a:rPr>
                        <a:t>1.83%</a:t>
                      </a:r>
                    </a:p>
                    <a:p>
                      <a:pPr algn="r" fontAlgn="t"/>
                      <a:r>
                        <a:rPr lang="en-GB" sz="800" b="0">
                          <a:effectLst/>
                        </a:rPr>
                        <a:t>5</a:t>
                      </a:r>
                    </a:p>
                  </a:txBody>
                  <a:tcPr marL="42818" marR="85636" marT="25691" marB="25691">
                    <a:lnL>
                      <a:noFill/>
                    </a:lnL>
                    <a:lnR>
                      <a:noFill/>
                    </a:lnR>
                    <a:lnT w="9525" cap="flat" cmpd="sng" algn="ctr">
                      <a:solidFill>
                        <a:srgbClr val="005A73"/>
                      </a:solidFill>
                      <a:prstDash val="solid"/>
                      <a:round/>
                      <a:headEnd type="none" w="med" len="med"/>
                      <a:tailEnd type="none" w="med" len="med"/>
                    </a:lnT>
                    <a:lnB w="9525" cap="flat" cmpd="sng" algn="ctr">
                      <a:solidFill>
                        <a:srgbClr val="605D73"/>
                      </a:solidFill>
                      <a:prstDash val="solid"/>
                      <a:round/>
                      <a:headEnd type="none" w="med" len="med"/>
                      <a:tailEnd type="none" w="med" len="med"/>
                    </a:lnB>
                    <a:solidFill>
                      <a:srgbClr val="FFFFFF"/>
                    </a:solidFill>
                  </a:tcPr>
                </a:tc>
                <a:extLst>
                  <a:ext uri="{0D108BD9-81ED-4DB2-BD59-A6C34878D82A}">
                    <a16:rowId xmlns:a16="http://schemas.microsoft.com/office/drawing/2014/main" val="3310098727"/>
                  </a:ext>
                </a:extLst>
              </a:tr>
              <a:tr h="298014">
                <a:tc>
                  <a:txBody>
                    <a:bodyPr/>
                    <a:lstStyle/>
                    <a:p>
                      <a:pPr algn="l" fontAlgn="t"/>
                      <a:r>
                        <a:rPr lang="en-NZ" sz="800">
                          <a:effectLst/>
                        </a:rPr>
                        <a:t>Independent practice but not self employed</a:t>
                      </a:r>
                    </a:p>
                  </a:txBody>
                  <a:tcPr marL="42818" marR="85636" marT="25691" marB="25691">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800">
                          <a:effectLst/>
                        </a:rPr>
                        <a:t>6.59%</a:t>
                      </a:r>
                    </a:p>
                    <a:p>
                      <a:pPr algn="r" fontAlgn="t"/>
                      <a:r>
                        <a:rPr lang="en-GB" sz="800" b="0">
                          <a:effectLst/>
                        </a:rPr>
                        <a:t>18</a:t>
                      </a:r>
                    </a:p>
                  </a:txBody>
                  <a:tcPr marL="42818" marR="85636" marT="25691" marB="25691">
                    <a:lnL>
                      <a:noFill/>
                    </a:lnL>
                    <a:lnR>
                      <a:noFill/>
                    </a:lnR>
                    <a:lnT w="9525" cap="flat" cmpd="sng" algn="ctr">
                      <a:solidFill>
                        <a:srgbClr val="605D73"/>
                      </a:solidFill>
                      <a:prstDash val="solid"/>
                      <a:round/>
                      <a:headEnd type="none" w="med" len="med"/>
                      <a:tailEnd type="none" w="med" len="med"/>
                    </a:lnT>
                    <a:lnB w="9525" cap="flat" cmpd="sng" algn="ctr">
                      <a:solidFill>
                        <a:srgbClr val="806373"/>
                      </a:solidFill>
                      <a:prstDash val="solid"/>
                      <a:round/>
                      <a:headEnd type="none" w="med" len="med"/>
                      <a:tailEnd type="none" w="med" len="med"/>
                    </a:lnB>
                    <a:solidFill>
                      <a:srgbClr val="FFFFFF"/>
                    </a:solidFill>
                  </a:tcPr>
                </a:tc>
                <a:extLst>
                  <a:ext uri="{0D108BD9-81ED-4DB2-BD59-A6C34878D82A}">
                    <a16:rowId xmlns:a16="http://schemas.microsoft.com/office/drawing/2014/main" val="4011385572"/>
                  </a:ext>
                </a:extLst>
              </a:tr>
              <a:tr h="298014">
                <a:tc>
                  <a:txBody>
                    <a:bodyPr/>
                    <a:lstStyle/>
                    <a:p>
                      <a:pPr algn="l" fontAlgn="t"/>
                      <a:r>
                        <a:rPr lang="en-GB" sz="800">
                          <a:effectLst/>
                        </a:rPr>
                        <a:t>Private Medical Practice</a:t>
                      </a:r>
                    </a:p>
                  </a:txBody>
                  <a:tcPr marL="42818" marR="85636" marT="25691" marB="25691">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800">
                          <a:effectLst/>
                        </a:rPr>
                        <a:t>20.51%</a:t>
                      </a:r>
                    </a:p>
                    <a:p>
                      <a:pPr algn="r" fontAlgn="t"/>
                      <a:r>
                        <a:rPr lang="en-GB" sz="800" b="0">
                          <a:effectLst/>
                        </a:rPr>
                        <a:t>56</a:t>
                      </a:r>
                    </a:p>
                  </a:txBody>
                  <a:tcPr marL="42818" marR="85636" marT="25691" marB="25691">
                    <a:lnL>
                      <a:noFill/>
                    </a:lnL>
                    <a:lnR>
                      <a:noFill/>
                    </a:lnR>
                    <a:lnT w="9525" cap="flat" cmpd="sng" algn="ctr">
                      <a:solidFill>
                        <a:srgbClr val="806373"/>
                      </a:solidFill>
                      <a:prstDash val="solid"/>
                      <a:round/>
                      <a:headEnd type="none" w="med" len="med"/>
                      <a:tailEnd type="none" w="med" len="med"/>
                    </a:lnT>
                    <a:lnB w="9525" cap="flat" cmpd="sng" algn="ctr">
                      <a:solidFill>
                        <a:srgbClr val="806873"/>
                      </a:solidFill>
                      <a:prstDash val="solid"/>
                      <a:round/>
                      <a:headEnd type="none" w="med" len="med"/>
                      <a:tailEnd type="none" w="med" len="med"/>
                    </a:lnB>
                    <a:solidFill>
                      <a:srgbClr val="FFFFFF"/>
                    </a:solidFill>
                  </a:tcPr>
                </a:tc>
                <a:extLst>
                  <a:ext uri="{0D108BD9-81ED-4DB2-BD59-A6C34878D82A}">
                    <a16:rowId xmlns:a16="http://schemas.microsoft.com/office/drawing/2014/main" val="1474331069"/>
                  </a:ext>
                </a:extLst>
              </a:tr>
              <a:tr h="298014">
                <a:tc>
                  <a:txBody>
                    <a:bodyPr/>
                    <a:lstStyle/>
                    <a:p>
                      <a:pPr algn="l" fontAlgn="t"/>
                      <a:r>
                        <a:rPr lang="en-GB" sz="800">
                          <a:effectLst/>
                        </a:rPr>
                        <a:t>Private Surgical Practice</a:t>
                      </a:r>
                    </a:p>
                  </a:txBody>
                  <a:tcPr marL="42818" marR="85636" marT="25691" marB="25691">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800">
                          <a:effectLst/>
                        </a:rPr>
                        <a:t>1.10%</a:t>
                      </a:r>
                    </a:p>
                    <a:p>
                      <a:pPr algn="r" fontAlgn="t"/>
                      <a:r>
                        <a:rPr lang="en-GB" sz="800" b="0">
                          <a:effectLst/>
                        </a:rPr>
                        <a:t>3</a:t>
                      </a:r>
                    </a:p>
                  </a:txBody>
                  <a:tcPr marL="42818" marR="85636" marT="25691" marB="25691">
                    <a:lnL>
                      <a:noFill/>
                    </a:lnL>
                    <a:lnR>
                      <a:noFill/>
                    </a:lnR>
                    <a:lnT w="9525" cap="flat" cmpd="sng" algn="ctr">
                      <a:solidFill>
                        <a:srgbClr val="806873"/>
                      </a:solidFill>
                      <a:prstDash val="solid"/>
                      <a:round/>
                      <a:headEnd type="none" w="med" len="med"/>
                      <a:tailEnd type="none" w="med" len="med"/>
                    </a:lnT>
                    <a:lnB w="9525" cap="flat" cmpd="sng" algn="ctr">
                      <a:solidFill>
                        <a:srgbClr val="006C73"/>
                      </a:solidFill>
                      <a:prstDash val="solid"/>
                      <a:round/>
                      <a:headEnd type="none" w="med" len="med"/>
                      <a:tailEnd type="none" w="med" len="med"/>
                    </a:lnB>
                    <a:solidFill>
                      <a:srgbClr val="FFFFFF"/>
                    </a:solidFill>
                  </a:tcPr>
                </a:tc>
                <a:extLst>
                  <a:ext uri="{0D108BD9-81ED-4DB2-BD59-A6C34878D82A}">
                    <a16:rowId xmlns:a16="http://schemas.microsoft.com/office/drawing/2014/main" val="2329390065"/>
                  </a:ext>
                </a:extLst>
              </a:tr>
              <a:tr h="298014">
                <a:tc>
                  <a:txBody>
                    <a:bodyPr/>
                    <a:lstStyle/>
                    <a:p>
                      <a:pPr algn="l" fontAlgn="t"/>
                      <a:r>
                        <a:rPr lang="en-GB" sz="800" dirty="0">
                          <a:effectLst/>
                        </a:rPr>
                        <a:t>Private Hospital  NON MECA</a:t>
                      </a:r>
                    </a:p>
                  </a:txBody>
                  <a:tcPr marL="42818" marR="85636" marT="25691" marB="25691">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800">
                          <a:effectLst/>
                        </a:rPr>
                        <a:t>2.20%</a:t>
                      </a:r>
                    </a:p>
                    <a:p>
                      <a:pPr algn="r" fontAlgn="t"/>
                      <a:r>
                        <a:rPr lang="en-GB" sz="800" b="0">
                          <a:effectLst/>
                        </a:rPr>
                        <a:t>6</a:t>
                      </a:r>
                    </a:p>
                  </a:txBody>
                  <a:tcPr marL="42818" marR="85636" marT="25691" marB="25691">
                    <a:lnL>
                      <a:noFill/>
                    </a:lnL>
                    <a:lnR>
                      <a:noFill/>
                    </a:lnR>
                    <a:lnT w="9525" cap="flat" cmpd="sng" algn="ctr">
                      <a:solidFill>
                        <a:srgbClr val="006C73"/>
                      </a:solidFill>
                      <a:prstDash val="solid"/>
                      <a:round/>
                      <a:headEnd type="none" w="med" len="med"/>
                      <a:tailEnd type="none" w="med" len="med"/>
                    </a:lnT>
                    <a:lnB w="9525" cap="flat" cmpd="sng" algn="ctr">
                      <a:solidFill>
                        <a:srgbClr val="C06A73"/>
                      </a:solidFill>
                      <a:prstDash val="solid"/>
                      <a:round/>
                      <a:headEnd type="none" w="med" len="med"/>
                      <a:tailEnd type="none" w="med" len="med"/>
                    </a:lnB>
                    <a:solidFill>
                      <a:srgbClr val="FFFFFF"/>
                    </a:solidFill>
                  </a:tcPr>
                </a:tc>
                <a:extLst>
                  <a:ext uri="{0D108BD9-81ED-4DB2-BD59-A6C34878D82A}">
                    <a16:rowId xmlns:a16="http://schemas.microsoft.com/office/drawing/2014/main" val="871471215"/>
                  </a:ext>
                </a:extLst>
              </a:tr>
              <a:tr h="298014">
                <a:tc>
                  <a:txBody>
                    <a:bodyPr/>
                    <a:lstStyle/>
                    <a:p>
                      <a:pPr algn="l" fontAlgn="t"/>
                      <a:r>
                        <a:rPr lang="en-GB" sz="800">
                          <a:effectLst/>
                        </a:rPr>
                        <a:t>Private Hospital under MECA</a:t>
                      </a:r>
                    </a:p>
                  </a:txBody>
                  <a:tcPr marL="42818" marR="85636" marT="25691" marB="25691">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800">
                          <a:effectLst/>
                        </a:rPr>
                        <a:t>1.10%</a:t>
                      </a:r>
                    </a:p>
                    <a:p>
                      <a:pPr algn="r" fontAlgn="t"/>
                      <a:r>
                        <a:rPr lang="en-GB" sz="800" b="0">
                          <a:effectLst/>
                        </a:rPr>
                        <a:t>3</a:t>
                      </a:r>
                    </a:p>
                  </a:txBody>
                  <a:tcPr marL="42818" marR="85636" marT="25691" marB="25691">
                    <a:lnL>
                      <a:noFill/>
                    </a:lnL>
                    <a:lnR>
                      <a:noFill/>
                    </a:lnR>
                    <a:lnT w="9525" cap="flat" cmpd="sng" algn="ctr">
                      <a:solidFill>
                        <a:srgbClr val="C06A73"/>
                      </a:solidFill>
                      <a:prstDash val="solid"/>
                      <a:round/>
                      <a:headEnd type="none" w="med" len="med"/>
                      <a:tailEnd type="none" w="med" len="med"/>
                    </a:lnT>
                    <a:lnB w="9525" cap="flat" cmpd="sng" algn="ctr">
                      <a:solidFill>
                        <a:srgbClr val="A07073"/>
                      </a:solidFill>
                      <a:prstDash val="solid"/>
                      <a:round/>
                      <a:headEnd type="none" w="med" len="med"/>
                      <a:tailEnd type="none" w="med" len="med"/>
                    </a:lnB>
                    <a:solidFill>
                      <a:srgbClr val="FFFFFF"/>
                    </a:solidFill>
                  </a:tcPr>
                </a:tc>
                <a:extLst>
                  <a:ext uri="{0D108BD9-81ED-4DB2-BD59-A6C34878D82A}">
                    <a16:rowId xmlns:a16="http://schemas.microsoft.com/office/drawing/2014/main" val="2586878944"/>
                  </a:ext>
                </a:extLst>
              </a:tr>
              <a:tr h="298014">
                <a:tc>
                  <a:txBody>
                    <a:bodyPr/>
                    <a:lstStyle/>
                    <a:p>
                      <a:pPr algn="l" fontAlgn="t"/>
                      <a:r>
                        <a:rPr lang="en-GB" sz="800">
                          <a:effectLst/>
                        </a:rPr>
                        <a:t>NGO/ Trust</a:t>
                      </a:r>
                    </a:p>
                  </a:txBody>
                  <a:tcPr marL="42818" marR="85636" marT="25691" marB="25691">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800">
                          <a:effectLst/>
                        </a:rPr>
                        <a:t>10.99%</a:t>
                      </a:r>
                    </a:p>
                    <a:p>
                      <a:pPr algn="r" fontAlgn="t"/>
                      <a:r>
                        <a:rPr lang="en-GB" sz="800" b="0">
                          <a:effectLst/>
                        </a:rPr>
                        <a:t>30</a:t>
                      </a:r>
                    </a:p>
                  </a:txBody>
                  <a:tcPr marL="42818" marR="85636" marT="25691" marB="25691">
                    <a:lnL>
                      <a:noFill/>
                    </a:lnL>
                    <a:lnR>
                      <a:noFill/>
                    </a:lnR>
                    <a:lnT w="9525" cap="flat" cmpd="sng" algn="ctr">
                      <a:solidFill>
                        <a:srgbClr val="A07073"/>
                      </a:solidFill>
                      <a:prstDash val="solid"/>
                      <a:round/>
                      <a:headEnd type="none" w="med" len="med"/>
                      <a:tailEnd type="none" w="med" len="med"/>
                    </a:lnT>
                    <a:lnB w="9525" cap="flat" cmpd="sng" algn="ctr">
                      <a:solidFill>
                        <a:srgbClr val="407173"/>
                      </a:solidFill>
                      <a:prstDash val="solid"/>
                      <a:round/>
                      <a:headEnd type="none" w="med" len="med"/>
                      <a:tailEnd type="none" w="med" len="med"/>
                    </a:lnB>
                    <a:solidFill>
                      <a:srgbClr val="FFFFFF"/>
                    </a:solidFill>
                  </a:tcPr>
                </a:tc>
                <a:extLst>
                  <a:ext uri="{0D108BD9-81ED-4DB2-BD59-A6C34878D82A}">
                    <a16:rowId xmlns:a16="http://schemas.microsoft.com/office/drawing/2014/main" val="55718078"/>
                  </a:ext>
                </a:extLst>
              </a:tr>
              <a:tr h="298014">
                <a:tc>
                  <a:txBody>
                    <a:bodyPr/>
                    <a:lstStyle/>
                    <a:p>
                      <a:pPr algn="l" fontAlgn="t"/>
                      <a:r>
                        <a:rPr lang="en-GB" sz="800">
                          <a:effectLst/>
                        </a:rPr>
                        <a:t>University</a:t>
                      </a:r>
                    </a:p>
                  </a:txBody>
                  <a:tcPr marL="42818" marR="85636" marT="25691" marB="25691">
                    <a:lnL>
                      <a:noFill/>
                    </a:lnL>
                    <a:lnR>
                      <a:noFill/>
                    </a:lnR>
                    <a:lnT w="9525" cap="flat" cmpd="sng" algn="ctr">
                      <a:solidFill>
                        <a:srgbClr val="D0D2D3"/>
                      </a:solidFill>
                      <a:prstDash val="solid"/>
                      <a:round/>
                      <a:headEnd type="none" w="med" len="med"/>
                      <a:tailEnd type="none" w="med" len="med"/>
                    </a:lnT>
                    <a:lnB w="9525" cap="flat" cmpd="sng" algn="ctr">
                      <a:solidFill>
                        <a:srgbClr val="D0D2D3"/>
                      </a:solidFill>
                      <a:prstDash val="solid"/>
                      <a:round/>
                      <a:headEnd type="none" w="med" len="med"/>
                      <a:tailEnd type="none" w="med" len="med"/>
                    </a:lnB>
                    <a:solidFill>
                      <a:srgbClr val="FFFFFF"/>
                    </a:solidFill>
                  </a:tcPr>
                </a:tc>
                <a:tc>
                  <a:txBody>
                    <a:bodyPr/>
                    <a:lstStyle/>
                    <a:p>
                      <a:pPr algn="r" fontAlgn="t"/>
                      <a:r>
                        <a:rPr lang="en-GB" sz="800">
                          <a:effectLst/>
                        </a:rPr>
                        <a:t>9.89%</a:t>
                      </a:r>
                    </a:p>
                    <a:p>
                      <a:pPr algn="r" fontAlgn="t"/>
                      <a:r>
                        <a:rPr lang="en-GB" sz="800" b="0">
                          <a:effectLst/>
                        </a:rPr>
                        <a:t>27</a:t>
                      </a:r>
                    </a:p>
                  </a:txBody>
                  <a:tcPr marL="42818" marR="85636" marT="25691" marB="25691">
                    <a:lnL>
                      <a:noFill/>
                    </a:lnL>
                    <a:lnR>
                      <a:noFill/>
                    </a:lnR>
                    <a:lnT w="9525" cap="flat" cmpd="sng" algn="ctr">
                      <a:solidFill>
                        <a:srgbClr val="407173"/>
                      </a:solidFill>
                      <a:prstDash val="solid"/>
                      <a:round/>
                      <a:headEnd type="none" w="med" len="med"/>
                      <a:tailEnd type="none" w="med" len="med"/>
                    </a:lnT>
                    <a:lnB w="9525" cap="flat" cmpd="sng" algn="ctr">
                      <a:solidFill>
                        <a:srgbClr val="C07873"/>
                      </a:solidFill>
                      <a:prstDash val="solid"/>
                      <a:round/>
                      <a:headEnd type="none" w="med" len="med"/>
                      <a:tailEnd type="none" w="med" len="med"/>
                    </a:lnB>
                    <a:solidFill>
                      <a:srgbClr val="FFFFFF"/>
                    </a:solidFill>
                  </a:tcPr>
                </a:tc>
                <a:extLst>
                  <a:ext uri="{0D108BD9-81ED-4DB2-BD59-A6C34878D82A}">
                    <a16:rowId xmlns:a16="http://schemas.microsoft.com/office/drawing/2014/main" val="3662375754"/>
                  </a:ext>
                </a:extLst>
              </a:tr>
              <a:tr h="298014">
                <a:tc>
                  <a:txBody>
                    <a:bodyPr/>
                    <a:lstStyle/>
                    <a:p>
                      <a:pPr algn="l" fontAlgn="t"/>
                      <a:r>
                        <a:rPr lang="en-GB" sz="800">
                          <a:effectLst/>
                        </a:rPr>
                        <a:t>Self employed</a:t>
                      </a:r>
                    </a:p>
                  </a:txBody>
                  <a:tcPr marL="42818" marR="85636" marT="25691" marB="25691">
                    <a:lnL>
                      <a:noFill/>
                    </a:lnL>
                    <a:lnR>
                      <a:noFill/>
                    </a:lnR>
                    <a:lnT w="9525" cap="flat" cmpd="sng" algn="ctr">
                      <a:solidFill>
                        <a:srgbClr val="D0D2D3"/>
                      </a:solidFill>
                      <a:prstDash val="solid"/>
                      <a:round/>
                      <a:headEnd type="none" w="med" len="med"/>
                      <a:tailEnd type="none" w="med" len="med"/>
                    </a:lnT>
                    <a:lnB>
                      <a:noFill/>
                    </a:lnB>
                    <a:solidFill>
                      <a:srgbClr val="FFFFFF"/>
                    </a:solidFill>
                  </a:tcPr>
                </a:tc>
                <a:tc>
                  <a:txBody>
                    <a:bodyPr/>
                    <a:lstStyle/>
                    <a:p>
                      <a:pPr algn="r" fontAlgn="t"/>
                      <a:r>
                        <a:rPr lang="en-GB" sz="800">
                          <a:effectLst/>
                        </a:rPr>
                        <a:t>8.42%</a:t>
                      </a:r>
                    </a:p>
                    <a:p>
                      <a:pPr algn="r" fontAlgn="t"/>
                      <a:r>
                        <a:rPr lang="en-GB" sz="800" b="0">
                          <a:effectLst/>
                        </a:rPr>
                        <a:t>23</a:t>
                      </a:r>
                    </a:p>
                  </a:txBody>
                  <a:tcPr marL="42818" marR="85636" marT="25691" marB="25691">
                    <a:lnL>
                      <a:noFill/>
                    </a:lnL>
                    <a:lnR>
                      <a:noFill/>
                    </a:lnR>
                    <a:lnT w="9525" cap="flat" cmpd="sng" algn="ctr">
                      <a:solidFill>
                        <a:srgbClr val="C07873"/>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306455286"/>
                  </a:ext>
                </a:extLst>
              </a:tr>
              <a:tr h="174698">
                <a:tc>
                  <a:txBody>
                    <a:bodyPr/>
                    <a:lstStyle/>
                    <a:p>
                      <a:pPr algn="l" fontAlgn="t"/>
                      <a:r>
                        <a:rPr lang="en-GB" sz="800" dirty="0">
                          <a:effectLst/>
                        </a:rPr>
                        <a:t>Total Respondents: 273</a:t>
                      </a:r>
                    </a:p>
                  </a:txBody>
                  <a:tcPr marL="42818" marR="85636" marT="25691" marB="25691">
                    <a:lnL>
                      <a:noFill/>
                    </a:lnL>
                    <a:lnR>
                      <a:noFill/>
                    </a:lnR>
                    <a:lnT>
                      <a:noFill/>
                    </a:lnT>
                    <a:lnB>
                      <a:noFill/>
                    </a:lnB>
                    <a:solidFill>
                      <a:srgbClr val="FFFFFF"/>
                    </a:solidFill>
                  </a:tcPr>
                </a:tc>
                <a:tc>
                  <a:txBody>
                    <a:bodyPr/>
                    <a:lstStyle/>
                    <a:p>
                      <a:endParaRPr lang="en-GB" sz="800" dirty="0"/>
                    </a:p>
                  </a:txBody>
                  <a:tcPr marL="41105" marR="41105" marT="20553" marB="20553">
                    <a:lnL>
                      <a:noFill/>
                    </a:lnL>
                    <a:lnT>
                      <a:noFill/>
                    </a:lnT>
                  </a:tcPr>
                </a:tc>
                <a:extLst>
                  <a:ext uri="{0D108BD9-81ED-4DB2-BD59-A6C34878D82A}">
                    <a16:rowId xmlns:a16="http://schemas.microsoft.com/office/drawing/2014/main" val="3506007653"/>
                  </a:ext>
                </a:extLst>
              </a:tr>
            </a:tbl>
          </a:graphicData>
        </a:graphic>
      </p:graphicFrame>
      <p:sp>
        <p:nvSpPr>
          <p:cNvPr id="5" name="Rectangle 1">
            <a:extLst>
              <a:ext uri="{FF2B5EF4-FFF2-40B4-BE49-F238E27FC236}">
                <a16:creationId xmlns:a16="http://schemas.microsoft.com/office/drawing/2014/main" id="{0794AE8F-B577-469A-A4B0-6848C2F09898}"/>
              </a:ext>
            </a:extLst>
          </p:cNvPr>
          <p:cNvSpPr>
            <a:spLocks noChangeArrowheads="1"/>
          </p:cNvSpPr>
          <p:nvPr/>
        </p:nvSpPr>
        <p:spPr bwMode="auto">
          <a:xfrm>
            <a:off x="4284663" y="2057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12460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31239B-EF1A-45DB-89D3-7F9ACE2B0C9A}"/>
              </a:ext>
            </a:extLst>
          </p:cNvPr>
          <p:cNvPicPr>
            <a:picLocks noChangeAspect="1"/>
          </p:cNvPicPr>
          <p:nvPr/>
        </p:nvPicPr>
        <p:blipFill rotWithShape="1">
          <a:blip r:embed="rId2"/>
          <a:srcRect l="21658" t="11075" r="32118" b="12206"/>
          <a:stretch/>
        </p:blipFill>
        <p:spPr>
          <a:xfrm>
            <a:off x="8250191" y="521802"/>
            <a:ext cx="6467572" cy="5814390"/>
          </a:xfrm>
          <a:prstGeom prst="rect">
            <a:avLst/>
          </a:prstGeom>
        </p:spPr>
      </p:pic>
      <p:pic>
        <p:nvPicPr>
          <p:cNvPr id="5" name="Picture 4">
            <a:extLst>
              <a:ext uri="{FF2B5EF4-FFF2-40B4-BE49-F238E27FC236}">
                <a16:creationId xmlns:a16="http://schemas.microsoft.com/office/drawing/2014/main" id="{5A41C760-16DB-4434-B0DE-8682B6708400}"/>
              </a:ext>
            </a:extLst>
          </p:cNvPr>
          <p:cNvPicPr/>
          <p:nvPr/>
        </p:nvPicPr>
        <p:blipFill rotWithShape="1">
          <a:blip r:embed="rId3"/>
          <a:srcRect l="36902" t="9113" r="20086" b="5994"/>
          <a:stretch/>
        </p:blipFill>
        <p:spPr bwMode="auto">
          <a:xfrm>
            <a:off x="265043" y="310526"/>
            <a:ext cx="7985148" cy="61839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81048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een, sitting, celery, rain&#10;&#10;Description automatically generated">
            <a:extLst>
              <a:ext uri="{FF2B5EF4-FFF2-40B4-BE49-F238E27FC236}">
                <a16:creationId xmlns:a16="http://schemas.microsoft.com/office/drawing/2014/main" id="{FE085C64-A60F-43C1-B6D9-A66D015FC460}"/>
              </a:ext>
            </a:extLst>
          </p:cNvPr>
          <p:cNvPicPr>
            <a:picLocks noChangeAspect="1"/>
          </p:cNvPicPr>
          <p:nvPr/>
        </p:nvPicPr>
        <p:blipFill rotWithShape="1">
          <a:blip r:embed="rId2"/>
          <a:srcRect l="15329"/>
          <a:stretch/>
        </p:blipFill>
        <p:spPr>
          <a:xfrm>
            <a:off x="192870" y="178763"/>
            <a:ext cx="11806260" cy="6500471"/>
          </a:xfrm>
          <a:prstGeom prst="rect">
            <a:avLst/>
          </a:prstGeom>
        </p:spPr>
      </p:pic>
      <mc:AlternateContent xmlns:mc="http://schemas.openxmlformats.org/markup-compatibility/2006" xmlns:cx2="http://schemas.microsoft.com/office/drawing/2015/10/21/chartex">
        <mc:Choice Requires="cx2">
          <p:graphicFrame>
            <p:nvGraphicFramePr>
              <p:cNvPr id="2" name="Chart 1">
                <a:extLst>
                  <a:ext uri="{FF2B5EF4-FFF2-40B4-BE49-F238E27FC236}">
                    <a16:creationId xmlns:a16="http://schemas.microsoft.com/office/drawing/2014/main" id="{D8D5DFAC-F040-477C-9817-0A5A2113D7DF}"/>
                  </a:ext>
                </a:extLst>
              </p:cNvPr>
              <p:cNvGraphicFramePr/>
              <p:nvPr>
                <p:extLst>
                  <p:ext uri="{D42A27DB-BD31-4B8C-83A1-F6EECF244321}">
                    <p14:modId xmlns:p14="http://schemas.microsoft.com/office/powerpoint/2010/main" val="4090146764"/>
                  </p:ext>
                </p:extLst>
              </p:nvPr>
            </p:nvGraphicFramePr>
            <p:xfrm>
              <a:off x="1417983" y="821635"/>
              <a:ext cx="9051234" cy="543629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2" name="Chart 1">
                <a:extLst>
                  <a:ext uri="{FF2B5EF4-FFF2-40B4-BE49-F238E27FC236}">
                    <a16:creationId xmlns:a16="http://schemas.microsoft.com/office/drawing/2014/main" id="{D8D5DFAC-F040-477C-9817-0A5A2113D7DF}"/>
                  </a:ext>
                </a:extLst>
              </p:cNvPr>
              <p:cNvPicPr>
                <a:picLocks noGrp="1" noRot="1" noChangeAspect="1" noMove="1" noResize="1" noEditPoints="1" noAdjustHandles="1" noChangeArrowheads="1" noChangeShapeType="1"/>
              </p:cNvPicPr>
              <p:nvPr/>
            </p:nvPicPr>
            <p:blipFill>
              <a:blip r:embed="rId4"/>
              <a:stretch>
                <a:fillRect/>
              </a:stretch>
            </p:blipFill>
            <p:spPr>
              <a:xfrm>
                <a:off x="1417983" y="821635"/>
                <a:ext cx="9051234" cy="5436290"/>
              </a:xfrm>
              <a:prstGeom prst="rect">
                <a:avLst/>
              </a:prstGeom>
            </p:spPr>
          </p:pic>
        </mc:Fallback>
      </mc:AlternateContent>
    </p:spTree>
    <p:extLst>
      <p:ext uri="{BB962C8B-B14F-4D97-AF65-F5344CB8AC3E}">
        <p14:creationId xmlns:p14="http://schemas.microsoft.com/office/powerpoint/2010/main" val="596389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CFE55B3F-4634-4A41-B146-E6251581E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01648"/>
          </a:xfrm>
          <a:prstGeom prst="rect">
            <a:avLst/>
          </a:prstGeom>
          <a:solidFill>
            <a:srgbClr val="64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green, sitting, celery, rain&#10;&#10;Description automatically generated">
            <a:extLst>
              <a:ext uri="{FF2B5EF4-FFF2-40B4-BE49-F238E27FC236}">
                <a16:creationId xmlns:a16="http://schemas.microsoft.com/office/drawing/2014/main" id="{439F74FC-C895-4301-B1DC-54CC854AC28F}"/>
              </a:ext>
            </a:extLst>
          </p:cNvPr>
          <p:cNvPicPr>
            <a:picLocks noChangeAspect="1"/>
          </p:cNvPicPr>
          <p:nvPr/>
        </p:nvPicPr>
        <p:blipFill rotWithShape="1">
          <a:blip r:embed="rId2"/>
          <a:srcRect l="10476" r="35462" b="-1"/>
          <a:stretch/>
        </p:blipFill>
        <p:spPr>
          <a:xfrm>
            <a:off x="20" y="638177"/>
            <a:ext cx="3017500" cy="5581644"/>
          </a:xfrm>
          <a:prstGeom prst="rect">
            <a:avLst/>
          </a:prstGeom>
        </p:spPr>
      </p:pic>
      <p:pic>
        <p:nvPicPr>
          <p:cNvPr id="2" name="Picture 1">
            <a:extLst>
              <a:ext uri="{FF2B5EF4-FFF2-40B4-BE49-F238E27FC236}">
                <a16:creationId xmlns:a16="http://schemas.microsoft.com/office/drawing/2014/main" id="{62B38F01-5686-4554-B26C-F1498F95ADAE}"/>
              </a:ext>
            </a:extLst>
          </p:cNvPr>
          <p:cNvPicPr>
            <a:picLocks noChangeAspect="1"/>
          </p:cNvPicPr>
          <p:nvPr/>
        </p:nvPicPr>
        <p:blipFill rotWithShape="1">
          <a:blip r:embed="rId3"/>
          <a:srcRect l="21076" t="21254" r="37633" b="8680"/>
          <a:stretch/>
        </p:blipFill>
        <p:spPr>
          <a:xfrm>
            <a:off x="2466016" y="724027"/>
            <a:ext cx="5935260" cy="5409944"/>
          </a:xfrm>
          <a:prstGeom prst="rect">
            <a:avLst/>
          </a:prstGeom>
        </p:spPr>
      </p:pic>
      <p:sp>
        <p:nvSpPr>
          <p:cNvPr id="31" name="Rectangle 30">
            <a:extLst>
              <a:ext uri="{FF2B5EF4-FFF2-40B4-BE49-F238E27FC236}">
                <a16:creationId xmlns:a16="http://schemas.microsoft.com/office/drawing/2014/main" id="{5CD271E5-55BF-4266-A3A7-CFCC3051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56352"/>
            <a:ext cx="12192000" cy="501648"/>
          </a:xfrm>
          <a:prstGeom prst="rect">
            <a:avLst/>
          </a:prstGeom>
          <a:solidFill>
            <a:srgbClr val="64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EBADC59-AAD6-49E8-A7C0-1C2606604393}"/>
              </a:ext>
            </a:extLst>
          </p:cNvPr>
          <p:cNvPicPr>
            <a:picLocks noChangeAspect="1"/>
          </p:cNvPicPr>
          <p:nvPr/>
        </p:nvPicPr>
        <p:blipFill rotWithShape="1">
          <a:blip r:embed="rId4"/>
          <a:srcRect l="21867" t="38721" r="38892" b="17678"/>
          <a:stretch/>
        </p:blipFill>
        <p:spPr>
          <a:xfrm>
            <a:off x="7849771" y="1828799"/>
            <a:ext cx="4037429" cy="2433711"/>
          </a:xfrm>
          <a:prstGeom prst="rect">
            <a:avLst/>
          </a:prstGeom>
        </p:spPr>
      </p:pic>
    </p:spTree>
    <p:extLst>
      <p:ext uri="{BB962C8B-B14F-4D97-AF65-F5344CB8AC3E}">
        <p14:creationId xmlns:p14="http://schemas.microsoft.com/office/powerpoint/2010/main" val="3193225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een, sitting, celery, rain&#10;&#10;Description automatically generated">
            <a:extLst>
              <a:ext uri="{FF2B5EF4-FFF2-40B4-BE49-F238E27FC236}">
                <a16:creationId xmlns:a16="http://schemas.microsoft.com/office/drawing/2014/main" id="{3B954931-EE84-494B-9089-6348BC2B712C}"/>
              </a:ext>
            </a:extLst>
          </p:cNvPr>
          <p:cNvPicPr>
            <a:picLocks noChangeAspect="1"/>
          </p:cNvPicPr>
          <p:nvPr/>
        </p:nvPicPr>
        <p:blipFill rotWithShape="1">
          <a:blip r:embed="rId2"/>
          <a:srcRect l="15329"/>
          <a:stretch/>
        </p:blipFill>
        <p:spPr>
          <a:xfrm>
            <a:off x="262128" y="216898"/>
            <a:ext cx="11667743" cy="6424204"/>
          </a:xfrm>
          <a:prstGeom prst="rect">
            <a:avLst/>
          </a:prstGeom>
        </p:spPr>
      </p:pic>
      <p:pic>
        <p:nvPicPr>
          <p:cNvPr id="2" name="Picture 1">
            <a:extLst>
              <a:ext uri="{FF2B5EF4-FFF2-40B4-BE49-F238E27FC236}">
                <a16:creationId xmlns:a16="http://schemas.microsoft.com/office/drawing/2014/main" id="{AC005442-7FA1-4DC9-A8A9-546FF7AD4D60}"/>
              </a:ext>
            </a:extLst>
          </p:cNvPr>
          <p:cNvPicPr>
            <a:picLocks noChangeAspect="1"/>
          </p:cNvPicPr>
          <p:nvPr/>
        </p:nvPicPr>
        <p:blipFill rotWithShape="1">
          <a:blip r:embed="rId3"/>
          <a:srcRect l="25975" t="23002" r="30671" b="24653"/>
          <a:stretch/>
        </p:blipFill>
        <p:spPr>
          <a:xfrm>
            <a:off x="487050" y="439746"/>
            <a:ext cx="5285678" cy="3456878"/>
          </a:xfrm>
          <a:prstGeom prst="rect">
            <a:avLst/>
          </a:prstGeom>
        </p:spPr>
      </p:pic>
      <p:pic>
        <p:nvPicPr>
          <p:cNvPr id="4" name="Picture 3">
            <a:extLst>
              <a:ext uri="{FF2B5EF4-FFF2-40B4-BE49-F238E27FC236}">
                <a16:creationId xmlns:a16="http://schemas.microsoft.com/office/drawing/2014/main" id="{7436C95F-F94D-42A9-A0A7-48BFD1875322}"/>
              </a:ext>
            </a:extLst>
          </p:cNvPr>
          <p:cNvPicPr>
            <a:picLocks noChangeAspect="1"/>
          </p:cNvPicPr>
          <p:nvPr/>
        </p:nvPicPr>
        <p:blipFill rotWithShape="1">
          <a:blip r:embed="rId4"/>
          <a:srcRect l="26269" t="11977" r="27858" b="25626"/>
          <a:stretch/>
        </p:blipFill>
        <p:spPr>
          <a:xfrm>
            <a:off x="6096000" y="2176271"/>
            <a:ext cx="5218771" cy="3845163"/>
          </a:xfrm>
          <a:prstGeom prst="rect">
            <a:avLst/>
          </a:prstGeom>
        </p:spPr>
      </p:pic>
    </p:spTree>
    <p:extLst>
      <p:ext uri="{BB962C8B-B14F-4D97-AF65-F5344CB8AC3E}">
        <p14:creationId xmlns:p14="http://schemas.microsoft.com/office/powerpoint/2010/main" val="1797106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green, sitting, celery, rain&#10;&#10;Description automatically generated">
            <a:extLst>
              <a:ext uri="{FF2B5EF4-FFF2-40B4-BE49-F238E27FC236}">
                <a16:creationId xmlns:a16="http://schemas.microsoft.com/office/drawing/2014/main" id="{EE1AA131-F4EF-40A8-A886-F5B2138CEAE7}"/>
              </a:ext>
            </a:extLst>
          </p:cNvPr>
          <p:cNvPicPr>
            <a:picLocks noChangeAspect="1"/>
          </p:cNvPicPr>
          <p:nvPr/>
        </p:nvPicPr>
        <p:blipFill rotWithShape="1">
          <a:blip r:embed="rId2"/>
          <a:srcRect l="15329"/>
          <a:stretch/>
        </p:blipFill>
        <p:spPr>
          <a:xfrm>
            <a:off x="138241" y="104587"/>
            <a:ext cx="11915517" cy="6512487"/>
          </a:xfrm>
          <a:prstGeom prst="rect">
            <a:avLst/>
          </a:prstGeom>
        </p:spPr>
      </p:pic>
      <p:pic>
        <p:nvPicPr>
          <p:cNvPr id="4" name="Picture 3">
            <a:extLst>
              <a:ext uri="{FF2B5EF4-FFF2-40B4-BE49-F238E27FC236}">
                <a16:creationId xmlns:a16="http://schemas.microsoft.com/office/drawing/2014/main" id="{95B6A066-F931-4DFE-B469-A60499CACB39}"/>
              </a:ext>
            </a:extLst>
          </p:cNvPr>
          <p:cNvPicPr>
            <a:picLocks noChangeAspect="1"/>
          </p:cNvPicPr>
          <p:nvPr/>
        </p:nvPicPr>
        <p:blipFill rotWithShape="1">
          <a:blip r:embed="rId3"/>
          <a:srcRect l="26681" t="16543" r="30760" b="39631"/>
          <a:stretch/>
        </p:blipFill>
        <p:spPr>
          <a:xfrm>
            <a:off x="652884" y="1433504"/>
            <a:ext cx="5311818" cy="3117986"/>
          </a:xfrm>
          <a:prstGeom prst="rect">
            <a:avLst/>
          </a:prstGeom>
        </p:spPr>
      </p:pic>
      <p:pic>
        <p:nvPicPr>
          <p:cNvPr id="5" name="Picture 4">
            <a:extLst>
              <a:ext uri="{FF2B5EF4-FFF2-40B4-BE49-F238E27FC236}">
                <a16:creationId xmlns:a16="http://schemas.microsoft.com/office/drawing/2014/main" id="{99DBE84A-3B3D-422D-BB6C-8A6131BB0CB2}"/>
              </a:ext>
            </a:extLst>
          </p:cNvPr>
          <p:cNvPicPr>
            <a:picLocks noChangeAspect="1"/>
          </p:cNvPicPr>
          <p:nvPr/>
        </p:nvPicPr>
        <p:blipFill rotWithShape="1">
          <a:blip r:embed="rId4"/>
          <a:srcRect l="26309" t="26409" r="29077" b="20763"/>
          <a:stretch/>
        </p:blipFill>
        <p:spPr>
          <a:xfrm>
            <a:off x="5964702" y="296964"/>
            <a:ext cx="5716175" cy="3304764"/>
          </a:xfrm>
          <a:prstGeom prst="rect">
            <a:avLst/>
          </a:prstGeom>
        </p:spPr>
      </p:pic>
      <p:pic>
        <p:nvPicPr>
          <p:cNvPr id="7" name="Picture 6">
            <a:extLst>
              <a:ext uri="{FF2B5EF4-FFF2-40B4-BE49-F238E27FC236}">
                <a16:creationId xmlns:a16="http://schemas.microsoft.com/office/drawing/2014/main" id="{5A6B06C5-90FF-4C7D-B5E5-4D1A0A4E8C7C}"/>
              </a:ext>
            </a:extLst>
          </p:cNvPr>
          <p:cNvPicPr>
            <a:picLocks noChangeAspect="1"/>
          </p:cNvPicPr>
          <p:nvPr/>
        </p:nvPicPr>
        <p:blipFill rotWithShape="1">
          <a:blip r:embed="rId5"/>
          <a:srcRect l="25847" t="26195" r="29731" b="23959"/>
          <a:stretch/>
        </p:blipFill>
        <p:spPr>
          <a:xfrm>
            <a:off x="5964702" y="3429000"/>
            <a:ext cx="5716175" cy="3117986"/>
          </a:xfrm>
          <a:prstGeom prst="rect">
            <a:avLst/>
          </a:prstGeom>
        </p:spPr>
      </p:pic>
    </p:spTree>
    <p:extLst>
      <p:ext uri="{BB962C8B-B14F-4D97-AF65-F5344CB8AC3E}">
        <p14:creationId xmlns:p14="http://schemas.microsoft.com/office/powerpoint/2010/main" val="1587934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cx2="http://schemas.microsoft.com/office/drawing/2015/10/21/chartex">
        <mc:Choice Requires="cx2">
          <p:graphicFrame>
            <p:nvGraphicFramePr>
              <p:cNvPr id="2" name="Chart 1">
                <a:extLst>
                  <a:ext uri="{FF2B5EF4-FFF2-40B4-BE49-F238E27FC236}">
                    <a16:creationId xmlns:a16="http://schemas.microsoft.com/office/drawing/2014/main" id="{DC7CD1BD-A74E-4CAE-963D-0FFAFD20C966}"/>
                  </a:ext>
                </a:extLst>
              </p:cNvPr>
              <p:cNvGraphicFramePr/>
              <p:nvPr>
                <p:extLst>
                  <p:ext uri="{D42A27DB-BD31-4B8C-83A1-F6EECF244321}">
                    <p14:modId xmlns:p14="http://schemas.microsoft.com/office/powerpoint/2010/main" val="356594309"/>
                  </p:ext>
                </p:extLst>
              </p:nvPr>
            </p:nvGraphicFramePr>
            <p:xfrm>
              <a:off x="907774" y="685799"/>
              <a:ext cx="4572000" cy="5357814"/>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2" name="Chart 1">
                <a:extLst>
                  <a:ext uri="{FF2B5EF4-FFF2-40B4-BE49-F238E27FC236}">
                    <a16:creationId xmlns:a16="http://schemas.microsoft.com/office/drawing/2014/main" id="{DC7CD1BD-A74E-4CAE-963D-0FFAFD20C966}"/>
                  </a:ext>
                </a:extLst>
              </p:cNvPr>
              <p:cNvPicPr>
                <a:picLocks noGrp="1" noRot="1" noChangeAspect="1" noMove="1" noResize="1" noEditPoints="1" noAdjustHandles="1" noChangeArrowheads="1" noChangeShapeType="1"/>
              </p:cNvPicPr>
              <p:nvPr/>
            </p:nvPicPr>
            <p:blipFill>
              <a:blip r:embed="rId3"/>
              <a:stretch>
                <a:fillRect/>
              </a:stretch>
            </p:blipFill>
            <p:spPr>
              <a:xfrm>
                <a:off x="907774" y="685799"/>
                <a:ext cx="4572000" cy="5357814"/>
              </a:xfrm>
              <a:prstGeom prst="rect">
                <a:avLst/>
              </a:prstGeom>
            </p:spPr>
          </p:pic>
        </mc:Fallback>
      </mc:AlternateContent>
      <p:sp>
        <p:nvSpPr>
          <p:cNvPr id="4" name="TextBox 3">
            <a:extLst>
              <a:ext uri="{FF2B5EF4-FFF2-40B4-BE49-F238E27FC236}">
                <a16:creationId xmlns:a16="http://schemas.microsoft.com/office/drawing/2014/main" id="{B61133C9-C75B-4D97-87A7-E9EA81264590}"/>
              </a:ext>
            </a:extLst>
          </p:cNvPr>
          <p:cNvSpPr txBox="1"/>
          <p:nvPr/>
        </p:nvSpPr>
        <p:spPr>
          <a:xfrm>
            <a:off x="6294783" y="685800"/>
            <a:ext cx="4572000" cy="5516318"/>
          </a:xfrm>
          <a:prstGeom prst="rect">
            <a:avLst/>
          </a:prstGeom>
          <a:noFill/>
        </p:spPr>
        <p:txBody>
          <a:bodyPr wrap="square">
            <a:spAutoFit/>
          </a:bodyPr>
          <a:lstStyle/>
          <a:p>
            <a:pPr>
              <a:lnSpc>
                <a:spcPct val="107000"/>
              </a:lnSpc>
              <a:spcAft>
                <a:spcPts val="800"/>
              </a:spcAft>
            </a:pPr>
            <a:r>
              <a:rPr lang="en-NZ" sz="1800" dirty="0">
                <a:effectLst/>
                <a:latin typeface="Calibri" panose="020F0502020204030204" pitchFamily="34" charset="0"/>
                <a:ea typeface="Calibri" panose="020F0502020204030204" pitchFamily="34" charset="0"/>
                <a:cs typeface="Times New Roman" panose="02020603050405020304" pitchFamily="18" charset="0"/>
              </a:rPr>
              <a:t> </a:t>
            </a:r>
            <a:r>
              <a:rPr lang="en-NZ" sz="1800" b="1" dirty="0">
                <a:effectLst/>
                <a:latin typeface="Calibri" panose="020F0502020204030204" pitchFamily="34" charset="0"/>
                <a:ea typeface="Calibri" panose="020F0502020204030204" pitchFamily="34" charset="0"/>
                <a:cs typeface="Times New Roman" panose="02020603050405020304" pitchFamily="18" charset="0"/>
              </a:rPr>
              <a:t>‘Other’ Laboratory</a:t>
            </a:r>
            <a:r>
              <a:rPr lang="en-NZ" sz="1800" dirty="0">
                <a:effectLst/>
                <a:latin typeface="Calibri" panose="020F0502020204030204" pitchFamily="34" charset="0"/>
                <a:ea typeface="Calibri" panose="020F0502020204030204" pitchFamily="34" charset="0"/>
                <a:cs typeface="Times New Roman" panose="02020603050405020304" pitchFamily="18" charset="0"/>
              </a:rPr>
              <a:t> testing very specific fields;</a:t>
            </a:r>
          </a:p>
          <a:p>
            <a:pPr marL="342900" lvl="0" indent="-342900">
              <a:lnSpc>
                <a:spcPct val="107000"/>
              </a:lnSpc>
              <a:buFont typeface="Symbol" panose="05050102010706020507" pitchFamily="18" charset="2"/>
              <a:buChar char=""/>
            </a:pPr>
            <a:r>
              <a:rPr lang="en-NZ" sz="1800" dirty="0">
                <a:effectLst/>
                <a:latin typeface="Calibri" panose="020F0502020204030204" pitchFamily="34" charset="0"/>
                <a:ea typeface="Calibri" panose="020F0502020204030204" pitchFamily="34" charset="0"/>
                <a:cs typeface="Times New Roman" panose="02020603050405020304" pitchFamily="18" charset="0"/>
              </a:rPr>
              <a:t>Tumour markers - Ca 15-3, Ca19-9, ca12-5, </a:t>
            </a:r>
            <a:r>
              <a:rPr lang="en-NZ" sz="1800" dirty="0" err="1">
                <a:effectLst/>
                <a:latin typeface="Calibri" panose="020F0502020204030204" pitchFamily="34" charset="0"/>
                <a:ea typeface="Calibri" panose="020F0502020204030204" pitchFamily="34" charset="0"/>
                <a:cs typeface="Times New Roman" panose="02020603050405020304" pitchFamily="18" charset="0"/>
              </a:rPr>
              <a:t>Chromogrannin</a:t>
            </a:r>
            <a:r>
              <a:rPr lang="en-NZ" sz="1800" dirty="0">
                <a:effectLst/>
                <a:latin typeface="Calibri" panose="020F0502020204030204" pitchFamily="34" charset="0"/>
                <a:ea typeface="Calibri" panose="020F0502020204030204" pitchFamily="34" charset="0"/>
                <a:cs typeface="Times New Roman" panose="02020603050405020304" pitchFamily="18" charset="0"/>
              </a:rPr>
              <a:t> A, urinary 5HIAA, alpha fetoprotein, beta HCG, endocrine studies, molecular markers on histology tissue</a:t>
            </a:r>
          </a:p>
          <a:p>
            <a:pPr marL="342900" lvl="0" indent="-342900">
              <a:lnSpc>
                <a:spcPct val="107000"/>
              </a:lnSpc>
              <a:buFont typeface="Symbol" panose="05050102010706020507" pitchFamily="18" charset="2"/>
              <a:buChar char=""/>
            </a:pPr>
            <a:r>
              <a:rPr lang="en-NZ" sz="1800" dirty="0">
                <a:effectLst/>
                <a:latin typeface="Calibri" panose="020F0502020204030204" pitchFamily="34" charset="0"/>
                <a:ea typeface="Calibri" panose="020F0502020204030204" pitchFamily="34" charset="0"/>
                <a:cs typeface="Times New Roman" panose="02020603050405020304" pitchFamily="18" charset="0"/>
              </a:rPr>
              <a:t>Insulin autoantibodies &amp; c-peptide, serum insulin,</a:t>
            </a:r>
          </a:p>
          <a:p>
            <a:pPr marL="342900" lvl="0" indent="-342900">
              <a:lnSpc>
                <a:spcPct val="107000"/>
              </a:lnSpc>
              <a:buFont typeface="Symbol" panose="05050102010706020507" pitchFamily="18" charset="2"/>
              <a:buChar char=""/>
            </a:pPr>
            <a:r>
              <a:rPr lang="en-NZ" sz="1800" dirty="0">
                <a:effectLst/>
                <a:latin typeface="Calibri" panose="020F0502020204030204" pitchFamily="34" charset="0"/>
                <a:ea typeface="Calibri" panose="020F0502020204030204" pitchFamily="34" charset="0"/>
                <a:cs typeface="Times New Roman" panose="02020603050405020304" pitchFamily="18" charset="0"/>
              </a:rPr>
              <a:t>urine toxicology</a:t>
            </a:r>
          </a:p>
          <a:p>
            <a:pPr marL="342900" lvl="0" indent="-342900">
              <a:lnSpc>
                <a:spcPct val="107000"/>
              </a:lnSpc>
              <a:buFont typeface="Symbol" panose="05050102010706020507" pitchFamily="18" charset="2"/>
              <a:buChar char=""/>
            </a:pPr>
            <a:r>
              <a:rPr lang="en-NZ" sz="1800" dirty="0">
                <a:effectLst/>
                <a:latin typeface="Calibri" panose="020F0502020204030204" pitchFamily="34" charset="0"/>
                <a:ea typeface="Calibri" panose="020F0502020204030204" pitchFamily="34" charset="0"/>
                <a:cs typeface="Times New Roman" panose="02020603050405020304" pitchFamily="18" charset="0"/>
              </a:rPr>
              <a:t>Cytology other fluids </a:t>
            </a:r>
            <a:r>
              <a:rPr lang="en-NZ" sz="1800" dirty="0" err="1">
                <a:effectLst/>
                <a:latin typeface="Calibri" panose="020F0502020204030204" pitchFamily="34" charset="0"/>
                <a:ea typeface="Calibri" panose="020F0502020204030204" pitchFamily="34" charset="0"/>
                <a:cs typeface="Times New Roman" panose="02020603050405020304" pitchFamily="18" charset="0"/>
              </a:rPr>
              <a:t>eg</a:t>
            </a:r>
            <a:r>
              <a:rPr lang="en-NZ" sz="1800" dirty="0">
                <a:effectLst/>
                <a:latin typeface="Calibri" panose="020F0502020204030204" pitchFamily="34" charset="0"/>
                <a:ea typeface="Calibri" panose="020F0502020204030204" pitchFamily="34" charset="0"/>
                <a:cs typeface="Times New Roman" panose="02020603050405020304" pitchFamily="18" charset="0"/>
              </a:rPr>
              <a:t> ascites, pleural fluid</a:t>
            </a:r>
          </a:p>
          <a:p>
            <a:pPr marL="342900" lvl="0" indent="-342900">
              <a:lnSpc>
                <a:spcPct val="107000"/>
              </a:lnSpc>
              <a:buFont typeface="Symbol" panose="05050102010706020507" pitchFamily="18" charset="2"/>
              <a:buChar char=""/>
            </a:pPr>
            <a:r>
              <a:rPr lang="en-NZ" sz="1800" dirty="0">
                <a:effectLst/>
                <a:latin typeface="Calibri" panose="020F0502020204030204" pitchFamily="34" charset="0"/>
                <a:ea typeface="Calibri" panose="020F0502020204030204" pitchFamily="34" charset="0"/>
                <a:cs typeface="Times New Roman" panose="02020603050405020304" pitchFamily="18" charset="0"/>
              </a:rPr>
              <a:t>Group and Holds /Cross match/Blood products</a:t>
            </a:r>
          </a:p>
          <a:p>
            <a:pPr marL="342900" lvl="0" indent="-342900">
              <a:lnSpc>
                <a:spcPct val="107000"/>
              </a:lnSpc>
              <a:buFont typeface="Symbol" panose="05050102010706020507" pitchFamily="18" charset="2"/>
              <a:buChar char=""/>
            </a:pPr>
            <a:r>
              <a:rPr lang="en-NZ" sz="1800" dirty="0">
                <a:effectLst/>
                <a:latin typeface="Calibri" panose="020F0502020204030204" pitchFamily="34" charset="0"/>
                <a:ea typeface="Calibri" panose="020F0502020204030204" pitchFamily="34" charset="0"/>
                <a:cs typeface="Times New Roman" panose="02020603050405020304" pitchFamily="18" charset="0"/>
              </a:rPr>
              <a:t>sweat tests, alpha one antitrypsin</a:t>
            </a:r>
          </a:p>
          <a:p>
            <a:pPr marL="342900" lvl="0" indent="-342900">
              <a:lnSpc>
                <a:spcPct val="107000"/>
              </a:lnSpc>
              <a:buFont typeface="Symbol" panose="05050102010706020507" pitchFamily="18" charset="2"/>
              <a:buChar char=""/>
            </a:pPr>
            <a:r>
              <a:rPr lang="en-NZ" sz="1800" dirty="0">
                <a:effectLst/>
                <a:latin typeface="Calibri" panose="020F0502020204030204" pitchFamily="34" charset="0"/>
                <a:ea typeface="Calibri" panose="020F0502020204030204" pitchFamily="34" charset="0"/>
                <a:cs typeface="Times New Roman" panose="02020603050405020304" pitchFamily="18" charset="0"/>
              </a:rPr>
              <a:t>RAST </a:t>
            </a:r>
          </a:p>
          <a:p>
            <a:pPr marL="342900" lvl="0" indent="-342900">
              <a:lnSpc>
                <a:spcPct val="107000"/>
              </a:lnSpc>
              <a:buFont typeface="Symbol" panose="05050102010706020507" pitchFamily="18" charset="2"/>
              <a:buChar char=""/>
            </a:pPr>
            <a:r>
              <a:rPr lang="en-NZ" sz="1800" dirty="0">
                <a:effectLst/>
                <a:latin typeface="Calibri" panose="020F0502020204030204" pitchFamily="34" charset="0"/>
                <a:ea typeface="Calibri" panose="020F0502020204030204" pitchFamily="34" charset="0"/>
                <a:cs typeface="Times New Roman" panose="02020603050405020304" pitchFamily="18" charset="0"/>
              </a:rPr>
              <a:t>Specialist testing speciation and sensitivities</a:t>
            </a:r>
          </a:p>
          <a:p>
            <a:pPr marL="342900" lvl="0" indent="-342900">
              <a:lnSpc>
                <a:spcPct val="107000"/>
              </a:lnSpc>
              <a:spcAft>
                <a:spcPts val="800"/>
              </a:spcAft>
              <a:buFont typeface="Symbol" panose="05050102010706020507" pitchFamily="18" charset="2"/>
              <a:buChar char=""/>
            </a:pPr>
            <a:r>
              <a:rPr lang="en-NZ" sz="1800" dirty="0">
                <a:effectLst/>
                <a:latin typeface="Calibri" panose="020F0502020204030204" pitchFamily="34" charset="0"/>
                <a:ea typeface="Calibri" panose="020F0502020204030204" pitchFamily="34" charset="0"/>
                <a:cs typeface="Times New Roman" panose="02020603050405020304" pitchFamily="18" charset="0"/>
              </a:rPr>
              <a:t>‘Delirium Screen’ rule out for Mental Health field</a:t>
            </a:r>
            <a:endParaRPr lang="en-NZ" dirty="0"/>
          </a:p>
        </p:txBody>
      </p:sp>
    </p:spTree>
    <p:extLst>
      <p:ext uri="{BB962C8B-B14F-4D97-AF65-F5344CB8AC3E}">
        <p14:creationId xmlns:p14="http://schemas.microsoft.com/office/powerpoint/2010/main" val="4101257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green, sitting, celery, rain&#10;&#10;Description automatically generated">
            <a:extLst>
              <a:ext uri="{FF2B5EF4-FFF2-40B4-BE49-F238E27FC236}">
                <a16:creationId xmlns:a16="http://schemas.microsoft.com/office/drawing/2014/main" id="{61F7D0B6-D6EB-4BBC-BEB3-895E3124B491}"/>
              </a:ext>
            </a:extLst>
          </p:cNvPr>
          <p:cNvPicPr>
            <a:picLocks noChangeAspect="1"/>
          </p:cNvPicPr>
          <p:nvPr/>
        </p:nvPicPr>
        <p:blipFill rotWithShape="1">
          <a:blip r:embed="rId2"/>
          <a:srcRect l="14784"/>
          <a:stretch/>
        </p:blipFill>
        <p:spPr>
          <a:xfrm>
            <a:off x="201906" y="164820"/>
            <a:ext cx="11788188" cy="6448845"/>
          </a:xfrm>
          <a:prstGeom prst="rect">
            <a:avLst/>
          </a:prstGeom>
        </p:spPr>
      </p:pic>
      <p:pic>
        <p:nvPicPr>
          <p:cNvPr id="2" name="Picture 1">
            <a:extLst>
              <a:ext uri="{FF2B5EF4-FFF2-40B4-BE49-F238E27FC236}">
                <a16:creationId xmlns:a16="http://schemas.microsoft.com/office/drawing/2014/main" id="{0A76682D-4CDE-4CCD-BE4F-1C65A3278122}"/>
              </a:ext>
            </a:extLst>
          </p:cNvPr>
          <p:cNvPicPr>
            <a:picLocks noChangeAspect="1"/>
          </p:cNvPicPr>
          <p:nvPr/>
        </p:nvPicPr>
        <p:blipFill rotWithShape="1">
          <a:blip r:embed="rId3"/>
          <a:srcRect l="25731" t="13626" r="36461" b="32639"/>
          <a:stretch/>
        </p:blipFill>
        <p:spPr>
          <a:xfrm>
            <a:off x="1175003" y="588988"/>
            <a:ext cx="5612516" cy="2519314"/>
          </a:xfrm>
          <a:prstGeom prst="rect">
            <a:avLst/>
          </a:prstGeom>
        </p:spPr>
      </p:pic>
      <p:sp>
        <p:nvSpPr>
          <p:cNvPr id="5" name="Rectangle 1">
            <a:extLst>
              <a:ext uri="{FF2B5EF4-FFF2-40B4-BE49-F238E27FC236}">
                <a16:creationId xmlns:a16="http://schemas.microsoft.com/office/drawing/2014/main" id="{3A2D64F7-7AF4-48A2-9B01-B8B0F45B7451}"/>
              </a:ext>
            </a:extLst>
          </p:cNvPr>
          <p:cNvSpPr>
            <a:spLocks noChangeArrowheads="1"/>
          </p:cNvSpPr>
          <p:nvPr/>
        </p:nvSpPr>
        <p:spPr bwMode="auto">
          <a:xfrm>
            <a:off x="8452482" y="15192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 name="Picture 5" descr="A hand holding a donut&#10;&#10;Description automatically generated">
            <a:extLst>
              <a:ext uri="{FF2B5EF4-FFF2-40B4-BE49-F238E27FC236}">
                <a16:creationId xmlns:a16="http://schemas.microsoft.com/office/drawing/2014/main" id="{B0FAFC31-1837-4DE1-9C95-3F9FB9289839}"/>
              </a:ext>
            </a:extLst>
          </p:cNvPr>
          <p:cNvPicPr>
            <a:picLocks noChangeAspect="1"/>
          </p:cNvPicPr>
          <p:nvPr/>
        </p:nvPicPr>
        <p:blipFill rotWithShape="1">
          <a:blip r:embed="rId4"/>
          <a:srcRect l="4876" t="24220" r="14879" b="19511"/>
          <a:stretch/>
        </p:blipFill>
        <p:spPr>
          <a:xfrm>
            <a:off x="8285877" y="771857"/>
            <a:ext cx="2731120" cy="2553469"/>
          </a:xfrm>
          <a:prstGeom prst="rect">
            <a:avLst/>
          </a:prstGeom>
        </p:spPr>
      </p:pic>
      <p:sp>
        <p:nvSpPr>
          <p:cNvPr id="8" name="TextBox 7">
            <a:extLst>
              <a:ext uri="{FF2B5EF4-FFF2-40B4-BE49-F238E27FC236}">
                <a16:creationId xmlns:a16="http://schemas.microsoft.com/office/drawing/2014/main" id="{32E78D82-F198-4333-98B5-8EC9D3B2DD1D}"/>
              </a:ext>
            </a:extLst>
          </p:cNvPr>
          <p:cNvSpPr txBox="1"/>
          <p:nvPr/>
        </p:nvSpPr>
        <p:spPr>
          <a:xfrm>
            <a:off x="1245707" y="3250992"/>
            <a:ext cx="9700585" cy="2961773"/>
          </a:xfrm>
          <a:prstGeom prst="rect">
            <a:avLst/>
          </a:prstGeom>
          <a:noFill/>
        </p:spPr>
        <p:txBody>
          <a:bodyPr wrap="square">
            <a:spAutoFit/>
          </a:bodyPr>
          <a:lstStyle/>
          <a:p>
            <a:pPr>
              <a:lnSpc>
                <a:spcPct val="107000"/>
              </a:lnSpc>
              <a:spcAft>
                <a:spcPts val="800"/>
              </a:spcAft>
            </a:pPr>
            <a:r>
              <a:rPr lang="en-NZ" sz="2400" b="1" dirty="0">
                <a:effectLst/>
                <a:latin typeface="Calibri" panose="020F0502020204030204" pitchFamily="34" charset="0"/>
                <a:ea typeface="Calibri" panose="020F0502020204030204" pitchFamily="34" charset="0"/>
                <a:cs typeface="Times New Roman" panose="02020603050405020304" pitchFamily="18" charset="0"/>
              </a:rPr>
              <a:t>Why NPs are not ordering imaging?</a:t>
            </a:r>
          </a:p>
          <a:p>
            <a:pPr marL="285750" indent="-285750">
              <a:lnSpc>
                <a:spcPct val="107000"/>
              </a:lnSpc>
              <a:spcAft>
                <a:spcPts val="800"/>
              </a:spcAft>
              <a:buFont typeface="Arial" panose="020B0604020202020204" pitchFamily="34" charset="0"/>
              <a:buChar char="•"/>
            </a:pPr>
            <a:r>
              <a:rPr lang="en-NZ" sz="2000" i="1" dirty="0">
                <a:effectLst/>
                <a:latin typeface="Calibri" panose="020F0502020204030204" pitchFamily="34" charset="0"/>
                <a:ea typeface="Calibri" panose="020F0502020204030204" pitchFamily="34" charset="0"/>
                <a:cs typeface="Times New Roman" panose="02020603050405020304" pitchFamily="18" charset="0"/>
              </a:rPr>
              <a:t>One NP unable to as non DHB employee, one other Southland NP stated unable to order CT head</a:t>
            </a:r>
          </a:p>
          <a:p>
            <a:pPr marL="285750" indent="-285750">
              <a:lnSpc>
                <a:spcPct val="107000"/>
              </a:lnSpc>
              <a:spcAft>
                <a:spcPts val="800"/>
              </a:spcAft>
              <a:buFont typeface="Arial" panose="020B0604020202020204" pitchFamily="34" charset="0"/>
              <a:buChar char="•"/>
            </a:pPr>
            <a:r>
              <a:rPr lang="en-NZ" sz="2000" i="1" dirty="0">
                <a:effectLst/>
                <a:latin typeface="Calibri" panose="020F0502020204030204" pitchFamily="34" charset="0"/>
                <a:ea typeface="Calibri" panose="020F0502020204030204" pitchFamily="34" charset="0"/>
                <a:cs typeface="Times New Roman" panose="02020603050405020304" pitchFamily="18" charset="0"/>
              </a:rPr>
              <a:t> Others requested access to TOP/Pregnancy US be widened up</a:t>
            </a:r>
            <a:r>
              <a:rPr lang="en-NZ" sz="200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07000"/>
              </a:lnSpc>
              <a:spcAft>
                <a:spcPts val="800"/>
              </a:spcAft>
              <a:buFont typeface="Arial" panose="020B0604020202020204" pitchFamily="34" charset="0"/>
              <a:buChar char="•"/>
            </a:pPr>
            <a:r>
              <a:rPr lang="en-NZ" sz="2000" dirty="0">
                <a:effectLst/>
                <a:latin typeface="Calibri" panose="020F0502020204030204" pitchFamily="34" charset="0"/>
                <a:ea typeface="Calibri" panose="020F0502020204030204" pitchFamily="34" charset="0"/>
                <a:cs typeface="Times New Roman" panose="02020603050405020304" pitchFamily="18" charset="0"/>
              </a:rPr>
              <a:t>15x clinical NPs do not order Imaging,  no concerns or comments </a:t>
            </a:r>
          </a:p>
          <a:p>
            <a:pPr marL="285750" indent="-285750">
              <a:lnSpc>
                <a:spcPct val="107000"/>
              </a:lnSpc>
              <a:spcAft>
                <a:spcPts val="800"/>
              </a:spcAft>
              <a:buFont typeface="Arial" panose="020B0604020202020204" pitchFamily="34" charset="0"/>
              <a:buChar char="•"/>
            </a:pPr>
            <a:r>
              <a:rPr lang="en-NZ" sz="2000" dirty="0">
                <a:latin typeface="Calibri" panose="020F0502020204030204" pitchFamily="34" charset="0"/>
                <a:ea typeface="Calibri" panose="020F0502020204030204" pitchFamily="34" charset="0"/>
                <a:cs typeface="Times New Roman" panose="02020603050405020304" pitchFamily="18" charset="0"/>
              </a:rPr>
              <a:t>X6 </a:t>
            </a:r>
            <a:r>
              <a:rPr lang="en-NZ" sz="2000" dirty="0">
                <a:effectLst/>
                <a:latin typeface="Calibri" panose="020F0502020204030204" pitchFamily="34" charset="0"/>
                <a:ea typeface="Calibri" panose="020F0502020204030204" pitchFamily="34" charset="0"/>
                <a:cs typeface="Times New Roman" panose="02020603050405020304" pitchFamily="18" charset="0"/>
              </a:rPr>
              <a:t>NPs do not order imaging as work team generate requests</a:t>
            </a:r>
          </a:p>
          <a:p>
            <a:pPr marL="285750" indent="-285750">
              <a:lnSpc>
                <a:spcPct val="107000"/>
              </a:lnSpc>
              <a:spcAft>
                <a:spcPts val="800"/>
              </a:spcAft>
              <a:buFont typeface="Arial" panose="020B0604020202020204" pitchFamily="34" charset="0"/>
              <a:buChar char="•"/>
            </a:pPr>
            <a:r>
              <a:rPr lang="en-NZ" sz="2000" dirty="0">
                <a:latin typeface="Calibri" panose="020F0502020204030204" pitchFamily="34" charset="0"/>
                <a:ea typeface="Calibri" panose="020F0502020204030204" pitchFamily="34" charset="0"/>
                <a:cs typeface="Times New Roman" panose="02020603050405020304" pitchFamily="18" charset="0"/>
              </a:rPr>
              <a:t>x3</a:t>
            </a:r>
            <a:r>
              <a:rPr lang="en-NZ" sz="2000" dirty="0">
                <a:effectLst/>
                <a:latin typeface="Calibri" panose="020F0502020204030204" pitchFamily="34" charset="0"/>
                <a:ea typeface="Calibri" panose="020F0502020204030204" pitchFamily="34" charset="0"/>
                <a:cs typeface="Times New Roman" panose="02020603050405020304" pitchFamily="18" charset="0"/>
              </a:rPr>
              <a:t> NPs state imaging not included in their current roles.</a:t>
            </a:r>
          </a:p>
        </p:txBody>
      </p:sp>
    </p:spTree>
    <p:extLst>
      <p:ext uri="{BB962C8B-B14F-4D97-AF65-F5344CB8AC3E}">
        <p14:creationId xmlns:p14="http://schemas.microsoft.com/office/powerpoint/2010/main" val="661140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een, sitting, celery, rain&#10;&#10;Description automatically generated">
            <a:extLst>
              <a:ext uri="{FF2B5EF4-FFF2-40B4-BE49-F238E27FC236}">
                <a16:creationId xmlns:a16="http://schemas.microsoft.com/office/drawing/2014/main" id="{075FF797-94D5-49F9-949C-186755F9BBD7}"/>
              </a:ext>
            </a:extLst>
          </p:cNvPr>
          <p:cNvPicPr>
            <a:picLocks noChangeAspect="1"/>
          </p:cNvPicPr>
          <p:nvPr/>
        </p:nvPicPr>
        <p:blipFill rotWithShape="1">
          <a:blip r:embed="rId2"/>
          <a:srcRect l="14784"/>
          <a:stretch/>
        </p:blipFill>
        <p:spPr>
          <a:xfrm>
            <a:off x="201906" y="164820"/>
            <a:ext cx="11788188" cy="6448845"/>
          </a:xfrm>
          <a:prstGeom prst="rect">
            <a:avLst/>
          </a:prstGeom>
        </p:spPr>
      </p:pic>
      <p:sp>
        <p:nvSpPr>
          <p:cNvPr id="4" name="TextBox 3">
            <a:extLst>
              <a:ext uri="{FF2B5EF4-FFF2-40B4-BE49-F238E27FC236}">
                <a16:creationId xmlns:a16="http://schemas.microsoft.com/office/drawing/2014/main" id="{8AFE87CB-FDA2-4640-B173-8A40CD333C3D}"/>
              </a:ext>
            </a:extLst>
          </p:cNvPr>
          <p:cNvSpPr txBox="1"/>
          <p:nvPr/>
        </p:nvSpPr>
        <p:spPr>
          <a:xfrm>
            <a:off x="6520070" y="685800"/>
            <a:ext cx="4956312" cy="5333961"/>
          </a:xfrm>
          <a:prstGeom prst="rect">
            <a:avLst/>
          </a:prstGeom>
          <a:noFill/>
        </p:spPr>
        <p:txBody>
          <a:bodyPr wrap="square">
            <a:spAutoFit/>
          </a:bodyPr>
          <a:lstStyle/>
          <a:p>
            <a:pPr>
              <a:lnSpc>
                <a:spcPct val="107000"/>
              </a:lnSpc>
              <a:spcAft>
                <a:spcPts val="800"/>
              </a:spcAft>
            </a:pPr>
            <a:r>
              <a:rPr lang="en-NZ" sz="1800" b="1" dirty="0">
                <a:effectLst/>
                <a:latin typeface="Calibri" panose="020F0502020204030204" pitchFamily="34" charset="0"/>
                <a:ea typeface="Calibri" panose="020F0502020204030204" pitchFamily="34" charset="0"/>
                <a:cs typeface="Times New Roman" panose="02020603050405020304" pitchFamily="18" charset="0"/>
              </a:rPr>
              <a:t>‘Other’</a:t>
            </a:r>
            <a:r>
              <a:rPr lang="en-NZ" sz="1800" dirty="0">
                <a:effectLst/>
                <a:latin typeface="Calibri" panose="020F0502020204030204" pitchFamily="34" charset="0"/>
                <a:ea typeface="Calibri" panose="020F0502020204030204" pitchFamily="34" charset="0"/>
                <a:cs typeface="Times New Roman" panose="02020603050405020304" pitchFamily="18" charset="0"/>
              </a:rPr>
              <a:t> imaging requested by NPs;</a:t>
            </a:r>
          </a:p>
          <a:p>
            <a:pPr>
              <a:lnSpc>
                <a:spcPct val="107000"/>
              </a:lnSpc>
              <a:spcAft>
                <a:spcPts val="800"/>
              </a:spcAft>
            </a:pPr>
            <a:r>
              <a:rPr lang="en-NZ" sz="1800" b="1" dirty="0">
                <a:effectLst/>
                <a:latin typeface="Calibri" panose="020F0502020204030204" pitchFamily="34" charset="0"/>
                <a:ea typeface="Calibri" panose="020F0502020204030204" pitchFamily="34" charset="0"/>
                <a:cs typeface="Times New Roman" panose="02020603050405020304" pitchFamily="18" charset="0"/>
              </a:rPr>
              <a:t>USS</a:t>
            </a:r>
            <a:r>
              <a:rPr lang="en-NZ" sz="1800" dirty="0">
                <a:effectLst/>
                <a:latin typeface="Calibri" panose="020F0502020204030204" pitchFamily="34" charset="0"/>
                <a:ea typeface="Calibri" panose="020F0502020204030204" pitchFamily="34" charset="0"/>
                <a:cs typeface="Times New Roman" panose="02020603050405020304" pitchFamily="18" charset="0"/>
              </a:rPr>
              <a:t>; </a:t>
            </a:r>
            <a:r>
              <a:rPr lang="en-NZ" sz="1800" dirty="0" err="1">
                <a:effectLst/>
                <a:latin typeface="Calibri" panose="020F0502020204030204" pitchFamily="34" charset="0"/>
                <a:ea typeface="Calibri" panose="020F0502020204030204" pitchFamily="34" charset="0"/>
                <a:cs typeface="Times New Roman" panose="02020603050405020304" pitchFamily="18" charset="0"/>
              </a:rPr>
              <a:t>Fibroscans</a:t>
            </a:r>
            <a:r>
              <a:rPr lang="en-NZ" sz="1800" dirty="0">
                <a:effectLst/>
                <a:latin typeface="Calibri" panose="020F0502020204030204" pitchFamily="34" charset="0"/>
                <a:ea typeface="Calibri" panose="020F0502020204030204" pitchFamily="34" charset="0"/>
                <a:cs typeface="Times New Roman" panose="02020603050405020304" pitchFamily="18" charset="0"/>
              </a:rPr>
              <a:t> [2]; NIVS - Duplex venous and arterial scans [1]; </a:t>
            </a:r>
            <a:r>
              <a:rPr lang="en-NZ" sz="1800" dirty="0" err="1">
                <a:effectLst/>
                <a:latin typeface="Calibri" panose="020F0502020204030204" pitchFamily="34" charset="0"/>
                <a:ea typeface="Calibri" panose="020F0502020204030204" pitchFamily="34" charset="0"/>
                <a:cs typeface="Times New Roman" panose="02020603050405020304" pitchFamily="18" charset="0"/>
              </a:rPr>
              <a:t>Shearwave</a:t>
            </a:r>
            <a:r>
              <a:rPr lang="en-NZ" sz="1800" dirty="0">
                <a:effectLst/>
                <a:latin typeface="Calibri" panose="020F0502020204030204" pitchFamily="34" charset="0"/>
                <a:ea typeface="Calibri" panose="020F0502020204030204" pitchFamily="34" charset="0"/>
                <a:cs typeface="Times New Roman" panose="02020603050405020304" pitchFamily="18" charset="0"/>
              </a:rPr>
              <a:t> [1];</a:t>
            </a:r>
            <a:r>
              <a:rPr lang="en-NZ" sz="1800" dirty="0" err="1">
                <a:effectLst/>
                <a:latin typeface="Calibri" panose="020F0502020204030204" pitchFamily="34" charset="0"/>
                <a:ea typeface="Calibri" panose="020F0502020204030204" pitchFamily="34" charset="0"/>
                <a:cs typeface="Times New Roman" panose="02020603050405020304" pitchFamily="18" charset="0"/>
              </a:rPr>
              <a:t>Crainial</a:t>
            </a:r>
            <a:r>
              <a:rPr lang="en-NZ" sz="1800" dirty="0">
                <a:effectLst/>
                <a:latin typeface="Calibri" panose="020F0502020204030204" pitchFamily="34" charset="0"/>
                <a:ea typeface="Calibri" panose="020F0502020204030204" pitchFamily="34" charset="0"/>
                <a:cs typeface="Times New Roman" panose="02020603050405020304" pitchFamily="18" charset="0"/>
              </a:rPr>
              <a:t> [1];</a:t>
            </a:r>
          </a:p>
          <a:p>
            <a:pPr>
              <a:lnSpc>
                <a:spcPct val="107000"/>
              </a:lnSpc>
              <a:spcAft>
                <a:spcPts val="800"/>
              </a:spcAft>
            </a:pPr>
            <a:r>
              <a:rPr lang="en-NZ" sz="1800" b="1" dirty="0">
                <a:effectLst/>
                <a:latin typeface="Calibri" panose="020F0502020204030204" pitchFamily="34" charset="0"/>
                <a:ea typeface="Calibri" panose="020F0502020204030204" pitchFamily="34" charset="0"/>
                <a:cs typeface="Times New Roman" panose="02020603050405020304" pitchFamily="18" charset="0"/>
              </a:rPr>
              <a:t>Xray;</a:t>
            </a:r>
            <a:r>
              <a:rPr lang="en-NZ" sz="1800" dirty="0">
                <a:effectLst/>
                <a:latin typeface="Calibri" panose="020F0502020204030204" pitchFamily="34" charset="0"/>
                <a:ea typeface="Calibri" panose="020F0502020204030204" pitchFamily="34" charset="0"/>
                <a:cs typeface="Times New Roman" panose="02020603050405020304" pitchFamily="18" charset="0"/>
              </a:rPr>
              <a:t> DEXA bone scan [2],  full baby Xray [1]</a:t>
            </a:r>
          </a:p>
          <a:p>
            <a:pPr>
              <a:lnSpc>
                <a:spcPct val="107000"/>
              </a:lnSpc>
              <a:spcAft>
                <a:spcPts val="800"/>
              </a:spcAft>
            </a:pPr>
            <a:r>
              <a:rPr lang="en-NZ" sz="1800" b="1" dirty="0">
                <a:effectLst/>
                <a:latin typeface="Calibri" panose="020F0502020204030204" pitchFamily="34" charset="0"/>
                <a:ea typeface="Calibri" panose="020F0502020204030204" pitchFamily="34" charset="0"/>
                <a:cs typeface="Times New Roman" panose="02020603050405020304" pitchFamily="18" charset="0"/>
              </a:rPr>
              <a:t>CT/ Nuclear;</a:t>
            </a:r>
            <a:r>
              <a:rPr lang="en-NZ" sz="1800" dirty="0">
                <a:effectLst/>
                <a:latin typeface="Calibri" panose="020F0502020204030204" pitchFamily="34" charset="0"/>
                <a:ea typeface="Calibri" panose="020F0502020204030204" pitchFamily="34" charset="0"/>
                <a:cs typeface="Times New Roman" panose="02020603050405020304" pitchFamily="18" charset="0"/>
              </a:rPr>
              <a:t> PET[1]; Gastric Emptying Scan [1]; MUGA angiogram [1], Myocardial Perfusion scan [1], CTA angiogram[1]</a:t>
            </a:r>
          </a:p>
          <a:p>
            <a:pPr>
              <a:lnSpc>
                <a:spcPct val="107000"/>
              </a:lnSpc>
              <a:spcAft>
                <a:spcPts val="800"/>
              </a:spcAft>
            </a:pPr>
            <a:r>
              <a:rPr lang="en-NZ" sz="1800" b="1" dirty="0">
                <a:effectLst/>
                <a:latin typeface="Calibri" panose="020F0502020204030204" pitchFamily="34" charset="0"/>
                <a:ea typeface="Calibri" panose="020F0502020204030204" pitchFamily="34" charset="0"/>
                <a:cs typeface="Times New Roman" panose="02020603050405020304" pitchFamily="18" charset="0"/>
              </a:rPr>
              <a:t>Imaging Issues with locality ‘work arounds’</a:t>
            </a:r>
            <a:r>
              <a:rPr lang="en-NZ"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n-NZ" sz="1800" i="1" dirty="0">
                <a:effectLst/>
                <a:latin typeface="Calibri" panose="020F0502020204030204" pitchFamily="34" charset="0"/>
                <a:ea typeface="Calibri" panose="020F0502020204030204" pitchFamily="34" charset="0"/>
                <a:cs typeface="Times New Roman" panose="02020603050405020304" pitchFamily="18" charset="0"/>
              </a:rPr>
              <a:t>One NP [</a:t>
            </a:r>
            <a:r>
              <a:rPr lang="en-NZ" sz="1800" i="1" dirty="0" err="1">
                <a:effectLst/>
                <a:latin typeface="Calibri" panose="020F0502020204030204" pitchFamily="34" charset="0"/>
                <a:ea typeface="Calibri" panose="020F0502020204030204" pitchFamily="34" charset="0"/>
                <a:cs typeface="Times New Roman" panose="02020603050405020304" pitchFamily="18" charset="0"/>
              </a:rPr>
              <a:t>Manwatu-Whanagnui</a:t>
            </a:r>
            <a:r>
              <a:rPr lang="en-NZ" sz="1800" i="1" dirty="0">
                <a:effectLst/>
                <a:latin typeface="Calibri" panose="020F0502020204030204" pitchFamily="34" charset="0"/>
                <a:ea typeface="Calibri" panose="020F0502020204030204" pitchFamily="34" charset="0"/>
                <a:cs typeface="Times New Roman" panose="02020603050405020304" pitchFamily="18" charset="0"/>
              </a:rPr>
              <a:t>] has to get GP to sign off TOP USS, Bone scan, &amp; CT head. </a:t>
            </a:r>
          </a:p>
          <a:p>
            <a:pPr marL="342900" lvl="0" indent="-342900">
              <a:lnSpc>
                <a:spcPct val="107000"/>
              </a:lnSpc>
              <a:buFont typeface="Symbol" panose="05050102010706020507" pitchFamily="18" charset="2"/>
              <a:buChar char=""/>
            </a:pPr>
            <a:r>
              <a:rPr lang="en-NZ" sz="1800" i="1" dirty="0">
                <a:effectLst/>
                <a:latin typeface="Calibri" panose="020F0502020204030204" pitchFamily="34" charset="0"/>
                <a:ea typeface="Calibri" panose="020F0502020204030204" pitchFamily="34" charset="0"/>
                <a:cs typeface="Times New Roman" panose="02020603050405020304" pitchFamily="18" charset="0"/>
              </a:rPr>
              <a:t>Three NPs [Waikato [1], &amp; Bay of Plenty[2]] are ordering TOP scans with GP cover signing. </a:t>
            </a:r>
          </a:p>
          <a:p>
            <a:pPr marL="342900" lvl="0" indent="-342900">
              <a:lnSpc>
                <a:spcPct val="107000"/>
              </a:lnSpc>
              <a:buFont typeface="Symbol" panose="05050102010706020507" pitchFamily="18" charset="2"/>
              <a:buChar char=""/>
            </a:pPr>
            <a:r>
              <a:rPr lang="en-NZ" sz="1800" i="1" dirty="0">
                <a:effectLst/>
                <a:latin typeface="Calibri" panose="020F0502020204030204" pitchFamily="34" charset="0"/>
                <a:ea typeface="Calibri" panose="020F0502020204030204" pitchFamily="34" charset="0"/>
                <a:cs typeface="Times New Roman" panose="02020603050405020304" pitchFamily="18" charset="0"/>
              </a:rPr>
              <a:t>One NP [Wellington] orders CT head with physician sign off.</a:t>
            </a:r>
          </a:p>
          <a:p>
            <a:pPr marL="342900" lvl="0" indent="-342900">
              <a:lnSpc>
                <a:spcPct val="107000"/>
              </a:lnSpc>
              <a:spcAft>
                <a:spcPts val="800"/>
              </a:spcAft>
              <a:buFont typeface="Symbol" panose="05050102010706020507" pitchFamily="18" charset="2"/>
              <a:buChar char=""/>
            </a:pPr>
            <a:r>
              <a:rPr lang="en-NZ" sz="1800" i="1" dirty="0">
                <a:effectLst/>
                <a:latin typeface="Calibri" panose="020F0502020204030204" pitchFamily="34" charset="0"/>
                <a:ea typeface="Calibri" panose="020F0502020204030204" pitchFamily="34" charset="0"/>
                <a:cs typeface="Times New Roman" panose="02020603050405020304" pitchFamily="18" charset="0"/>
              </a:rPr>
              <a:t>One NP [Wellington] orders CT head &amp; USS TOP with physician sign off.</a:t>
            </a:r>
          </a:p>
        </p:txBody>
      </p:sp>
      <mc:AlternateContent xmlns:mc="http://schemas.openxmlformats.org/markup-compatibility/2006">
        <mc:Choice xmlns:cx2="http://schemas.microsoft.com/office/drawing/2015/10/21/chartex" Requires="cx2">
          <p:graphicFrame>
            <p:nvGraphicFramePr>
              <p:cNvPr id="6" name="Chart 5">
                <a:extLst>
                  <a:ext uri="{FF2B5EF4-FFF2-40B4-BE49-F238E27FC236}">
                    <a16:creationId xmlns:a16="http://schemas.microsoft.com/office/drawing/2014/main" id="{E9065F0D-6BED-43F2-8735-67AD6ACE9882}"/>
                  </a:ext>
                </a:extLst>
              </p:cNvPr>
              <p:cNvGraphicFramePr/>
              <p:nvPr>
                <p:extLst>
                  <p:ext uri="{D42A27DB-BD31-4B8C-83A1-F6EECF244321}">
                    <p14:modId xmlns:p14="http://schemas.microsoft.com/office/powerpoint/2010/main" val="620489739"/>
                  </p:ext>
                </p:extLst>
              </p:nvPr>
            </p:nvGraphicFramePr>
            <p:xfrm>
              <a:off x="609601" y="685800"/>
              <a:ext cx="5247860" cy="5078896"/>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6" name="Chart 5">
                <a:extLst>
                  <a:ext uri="{FF2B5EF4-FFF2-40B4-BE49-F238E27FC236}">
                    <a16:creationId xmlns:a16="http://schemas.microsoft.com/office/drawing/2014/main" id="{E9065F0D-6BED-43F2-8735-67AD6ACE9882}"/>
                  </a:ext>
                </a:extLst>
              </p:cNvPr>
              <p:cNvPicPr>
                <a:picLocks noGrp="1" noRot="1" noChangeAspect="1" noMove="1" noResize="1" noEditPoints="1" noAdjustHandles="1" noChangeArrowheads="1" noChangeShapeType="1"/>
              </p:cNvPicPr>
              <p:nvPr/>
            </p:nvPicPr>
            <p:blipFill>
              <a:blip r:embed="rId4"/>
              <a:stretch>
                <a:fillRect/>
              </a:stretch>
            </p:blipFill>
            <p:spPr>
              <a:xfrm>
                <a:off x="609601" y="685800"/>
                <a:ext cx="5247860" cy="5078896"/>
              </a:xfrm>
              <a:prstGeom prst="rect">
                <a:avLst/>
              </a:prstGeom>
            </p:spPr>
          </p:pic>
        </mc:Fallback>
      </mc:AlternateContent>
    </p:spTree>
    <p:extLst>
      <p:ext uri="{BB962C8B-B14F-4D97-AF65-F5344CB8AC3E}">
        <p14:creationId xmlns:p14="http://schemas.microsoft.com/office/powerpoint/2010/main" val="1099041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green, sitting, celery, rain&#10;&#10;Description automatically generated">
            <a:extLst>
              <a:ext uri="{FF2B5EF4-FFF2-40B4-BE49-F238E27FC236}">
                <a16:creationId xmlns:a16="http://schemas.microsoft.com/office/drawing/2014/main" id="{DB1C7D3B-BB47-4587-AE89-4B06E6AE947C}"/>
              </a:ext>
            </a:extLst>
          </p:cNvPr>
          <p:cNvPicPr>
            <a:picLocks noChangeAspect="1"/>
          </p:cNvPicPr>
          <p:nvPr/>
        </p:nvPicPr>
        <p:blipFill rotWithShape="1">
          <a:blip r:embed="rId2"/>
          <a:srcRect l="14784"/>
          <a:stretch/>
        </p:blipFill>
        <p:spPr>
          <a:xfrm>
            <a:off x="195321" y="245946"/>
            <a:ext cx="11855651" cy="6329460"/>
          </a:xfrm>
          <a:prstGeom prst="rect">
            <a:avLst/>
          </a:prstGeom>
        </p:spPr>
      </p:pic>
      <p:pic>
        <p:nvPicPr>
          <p:cNvPr id="2" name="Picture 1">
            <a:extLst>
              <a:ext uri="{FF2B5EF4-FFF2-40B4-BE49-F238E27FC236}">
                <a16:creationId xmlns:a16="http://schemas.microsoft.com/office/drawing/2014/main" id="{227B3006-AC3B-41A4-A468-13EE9CDE7490}"/>
              </a:ext>
            </a:extLst>
          </p:cNvPr>
          <p:cNvPicPr>
            <a:picLocks noChangeAspect="1"/>
          </p:cNvPicPr>
          <p:nvPr/>
        </p:nvPicPr>
        <p:blipFill rotWithShape="1">
          <a:blip r:embed="rId3"/>
          <a:srcRect l="25963" t="29178" r="28576" b="22542"/>
          <a:stretch/>
        </p:blipFill>
        <p:spPr>
          <a:xfrm>
            <a:off x="426720" y="400930"/>
            <a:ext cx="5542671" cy="3188432"/>
          </a:xfrm>
          <a:prstGeom prst="rect">
            <a:avLst/>
          </a:prstGeom>
        </p:spPr>
      </p:pic>
      <p:pic>
        <p:nvPicPr>
          <p:cNvPr id="3" name="Picture 2">
            <a:extLst>
              <a:ext uri="{FF2B5EF4-FFF2-40B4-BE49-F238E27FC236}">
                <a16:creationId xmlns:a16="http://schemas.microsoft.com/office/drawing/2014/main" id="{0AD0C2F4-D848-477C-9116-E44F49CCC7D5}"/>
              </a:ext>
            </a:extLst>
          </p:cNvPr>
          <p:cNvPicPr>
            <a:picLocks noChangeAspect="1"/>
          </p:cNvPicPr>
          <p:nvPr/>
        </p:nvPicPr>
        <p:blipFill rotWithShape="1">
          <a:blip r:embed="rId4"/>
          <a:srcRect l="25615" t="20233" r="28923" b="27006"/>
          <a:stretch/>
        </p:blipFill>
        <p:spPr>
          <a:xfrm>
            <a:off x="5960729" y="2670761"/>
            <a:ext cx="5542670" cy="3484379"/>
          </a:xfrm>
          <a:prstGeom prst="rect">
            <a:avLst/>
          </a:prstGeom>
        </p:spPr>
      </p:pic>
    </p:spTree>
    <p:extLst>
      <p:ext uri="{BB962C8B-B14F-4D97-AF65-F5344CB8AC3E}">
        <p14:creationId xmlns:p14="http://schemas.microsoft.com/office/powerpoint/2010/main" val="1337542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cx2="http://schemas.microsoft.com/office/drawing/2015/10/21/chartex" Requires="cx2">
          <p:graphicFrame>
            <p:nvGraphicFramePr>
              <p:cNvPr id="2" name="Chart 1">
                <a:extLst>
                  <a:ext uri="{FF2B5EF4-FFF2-40B4-BE49-F238E27FC236}">
                    <a16:creationId xmlns:a16="http://schemas.microsoft.com/office/drawing/2014/main" id="{4D2014F7-A935-463A-BCFB-B319BC3BEB55}"/>
                  </a:ext>
                </a:extLst>
              </p:cNvPr>
              <p:cNvGraphicFramePr/>
              <p:nvPr>
                <p:extLst>
                  <p:ext uri="{D42A27DB-BD31-4B8C-83A1-F6EECF244321}">
                    <p14:modId xmlns:p14="http://schemas.microsoft.com/office/powerpoint/2010/main" val="3101658627"/>
                  </p:ext>
                </p:extLst>
              </p:nvPr>
            </p:nvGraphicFramePr>
            <p:xfrm>
              <a:off x="4672011" y="333375"/>
              <a:ext cx="6499571" cy="6191250"/>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2" name="Chart 1">
                <a:extLst>
                  <a:ext uri="{FF2B5EF4-FFF2-40B4-BE49-F238E27FC236}">
                    <a16:creationId xmlns:a16="http://schemas.microsoft.com/office/drawing/2014/main" id="{4D2014F7-A935-463A-BCFB-B319BC3BEB55}"/>
                  </a:ext>
                </a:extLst>
              </p:cNvPr>
              <p:cNvPicPr>
                <a:picLocks noGrp="1" noRot="1" noChangeAspect="1" noMove="1" noResize="1" noEditPoints="1" noAdjustHandles="1" noChangeArrowheads="1" noChangeShapeType="1"/>
              </p:cNvPicPr>
              <p:nvPr/>
            </p:nvPicPr>
            <p:blipFill>
              <a:blip r:embed="rId3"/>
              <a:stretch>
                <a:fillRect/>
              </a:stretch>
            </p:blipFill>
            <p:spPr>
              <a:xfrm>
                <a:off x="4672011" y="333375"/>
                <a:ext cx="6499571" cy="6191250"/>
              </a:xfrm>
              <a:prstGeom prst="rect">
                <a:avLst/>
              </a:prstGeom>
            </p:spPr>
          </p:pic>
        </mc:Fallback>
      </mc:AlternateContent>
      <p:pic>
        <p:nvPicPr>
          <p:cNvPr id="3" name="Picture 2" descr="A hand holding a donut&#10;&#10;Description automatically generated">
            <a:extLst>
              <a:ext uri="{FF2B5EF4-FFF2-40B4-BE49-F238E27FC236}">
                <a16:creationId xmlns:a16="http://schemas.microsoft.com/office/drawing/2014/main" id="{4107C846-2BBA-480E-8EB6-69092A8298AD}"/>
              </a:ext>
            </a:extLst>
          </p:cNvPr>
          <p:cNvPicPr>
            <a:picLocks noChangeAspect="1"/>
          </p:cNvPicPr>
          <p:nvPr/>
        </p:nvPicPr>
        <p:blipFill rotWithShape="1">
          <a:blip r:embed="rId4"/>
          <a:srcRect l="4876" t="24220" r="14879" b="19511"/>
          <a:stretch/>
        </p:blipFill>
        <p:spPr>
          <a:xfrm>
            <a:off x="1504950" y="622853"/>
            <a:ext cx="1319296" cy="1233480"/>
          </a:xfrm>
          <a:prstGeom prst="rect">
            <a:avLst/>
          </a:prstGeom>
        </p:spPr>
      </p:pic>
      <p:sp>
        <p:nvSpPr>
          <p:cNvPr id="5" name="TextBox 4">
            <a:extLst>
              <a:ext uri="{FF2B5EF4-FFF2-40B4-BE49-F238E27FC236}">
                <a16:creationId xmlns:a16="http://schemas.microsoft.com/office/drawing/2014/main" id="{2E565A71-2348-42A3-B4C8-28D16BBB21E1}"/>
              </a:ext>
            </a:extLst>
          </p:cNvPr>
          <p:cNvSpPr txBox="1"/>
          <p:nvPr/>
        </p:nvSpPr>
        <p:spPr>
          <a:xfrm>
            <a:off x="608358" y="2054087"/>
            <a:ext cx="2652920" cy="4062972"/>
          </a:xfrm>
          <a:prstGeom prst="rect">
            <a:avLst/>
          </a:prstGeom>
          <a:noFill/>
        </p:spPr>
        <p:txBody>
          <a:bodyPr wrap="square">
            <a:spAutoFit/>
          </a:bodyPr>
          <a:lstStyle/>
          <a:p>
            <a:pPr>
              <a:lnSpc>
                <a:spcPct val="107000"/>
              </a:lnSpc>
              <a:spcAft>
                <a:spcPts val="800"/>
              </a:spcAft>
            </a:pPr>
            <a:r>
              <a:rPr lang="en-NZ" sz="1600" dirty="0">
                <a:effectLst/>
                <a:latin typeface="Calibri" panose="020F0502020204030204" pitchFamily="34" charset="0"/>
                <a:ea typeface="Calibri" panose="020F0502020204030204" pitchFamily="34" charset="0"/>
                <a:cs typeface="Times New Roman" panose="02020603050405020304" pitchFamily="18" charset="0"/>
              </a:rPr>
              <a:t>0ther speciality specific:   </a:t>
            </a:r>
          </a:p>
          <a:p>
            <a:pPr marL="285750" indent="-285750">
              <a:lnSpc>
                <a:spcPct val="107000"/>
              </a:lnSpc>
              <a:spcAft>
                <a:spcPts val="800"/>
              </a:spcAft>
              <a:buFont typeface="Arial" panose="020B0604020202020204" pitchFamily="34" charset="0"/>
              <a:buChar char="•"/>
            </a:pPr>
            <a:r>
              <a:rPr lang="en-NZ" sz="1600" dirty="0">
                <a:effectLst/>
                <a:latin typeface="Calibri" panose="020F0502020204030204" pitchFamily="34" charset="0"/>
                <a:ea typeface="Calibri" panose="020F0502020204030204" pitchFamily="34" charset="0"/>
                <a:cs typeface="Times New Roman" panose="02020603050405020304" pitchFamily="18" charset="0"/>
              </a:rPr>
              <a:t>Counselling, </a:t>
            </a:r>
          </a:p>
          <a:p>
            <a:pPr marL="285750" indent="-285750">
              <a:lnSpc>
                <a:spcPct val="107000"/>
              </a:lnSpc>
              <a:spcAft>
                <a:spcPts val="800"/>
              </a:spcAft>
              <a:buFont typeface="Arial" panose="020B0604020202020204" pitchFamily="34" charset="0"/>
              <a:buChar char="•"/>
            </a:pPr>
            <a:r>
              <a:rPr lang="en-NZ" sz="1600" dirty="0">
                <a:effectLst/>
                <a:latin typeface="Calibri" panose="020F0502020204030204" pitchFamily="34" charset="0"/>
                <a:ea typeface="Calibri" panose="020F0502020204030204" pitchFamily="34" charset="0"/>
                <a:cs typeface="Times New Roman" panose="02020603050405020304" pitchFamily="18" charset="0"/>
              </a:rPr>
              <a:t>Court /legal letters,</a:t>
            </a:r>
          </a:p>
          <a:p>
            <a:pPr marL="285750" indent="-285750">
              <a:lnSpc>
                <a:spcPct val="107000"/>
              </a:lnSpc>
              <a:spcAft>
                <a:spcPts val="800"/>
              </a:spcAft>
              <a:buFont typeface="Arial" panose="020B0604020202020204" pitchFamily="34" charset="0"/>
              <a:buChar char="•"/>
            </a:pPr>
            <a:r>
              <a:rPr lang="en-NZ" sz="1600" dirty="0">
                <a:effectLst/>
                <a:latin typeface="Calibri" panose="020F0502020204030204" pitchFamily="34" charset="0"/>
                <a:ea typeface="Calibri" panose="020F0502020204030204" pitchFamily="34" charset="0"/>
                <a:cs typeface="Times New Roman" panose="02020603050405020304" pitchFamily="18" charset="0"/>
              </a:rPr>
              <a:t> </a:t>
            </a:r>
            <a:r>
              <a:rPr lang="en-NZ" sz="1600" dirty="0" err="1">
                <a:effectLst/>
                <a:latin typeface="Calibri" panose="020F0502020204030204" pitchFamily="34" charset="0"/>
                <a:ea typeface="Calibri" panose="020F0502020204030204" pitchFamily="34" charset="0"/>
                <a:cs typeface="Times New Roman" panose="02020603050405020304" pitchFamily="18" charset="0"/>
              </a:rPr>
              <a:t>MOEd</a:t>
            </a:r>
            <a:r>
              <a:rPr lang="en-NZ" sz="1600" dirty="0">
                <a:effectLst/>
                <a:latin typeface="Calibri" panose="020F0502020204030204" pitchFamily="34" charset="0"/>
                <a:ea typeface="Calibri" panose="020F0502020204030204" pitchFamily="34" charset="0"/>
                <a:cs typeface="Times New Roman" panose="02020603050405020304" pitchFamily="18" charset="0"/>
              </a:rPr>
              <a:t> high needs funding applications ,</a:t>
            </a:r>
          </a:p>
          <a:p>
            <a:pPr marL="285750" indent="-285750">
              <a:lnSpc>
                <a:spcPct val="107000"/>
              </a:lnSpc>
              <a:spcAft>
                <a:spcPts val="800"/>
              </a:spcAft>
              <a:buFont typeface="Arial" panose="020B0604020202020204" pitchFamily="34" charset="0"/>
              <a:buChar char="•"/>
            </a:pPr>
            <a:r>
              <a:rPr lang="en-NZ" sz="1600" dirty="0">
                <a:effectLst/>
                <a:latin typeface="Calibri" panose="020F0502020204030204" pitchFamily="34" charset="0"/>
                <a:ea typeface="Calibri" panose="020F0502020204030204" pitchFamily="34" charset="0"/>
                <a:cs typeface="Times New Roman" panose="02020603050405020304" pitchFamily="18" charset="0"/>
              </a:rPr>
              <a:t>Sections [10/11] of MHA, </a:t>
            </a:r>
          </a:p>
          <a:p>
            <a:pPr marL="285750" indent="-285750">
              <a:lnSpc>
                <a:spcPct val="107000"/>
              </a:lnSpc>
              <a:spcAft>
                <a:spcPts val="800"/>
              </a:spcAft>
              <a:buFont typeface="Arial" panose="020B0604020202020204" pitchFamily="34" charset="0"/>
              <a:buChar char="•"/>
            </a:pPr>
            <a:r>
              <a:rPr lang="en-NZ" sz="1600" dirty="0">
                <a:effectLst/>
                <a:latin typeface="Calibri" panose="020F0502020204030204" pitchFamily="34" charset="0"/>
                <a:ea typeface="Calibri" panose="020F0502020204030204" pitchFamily="34" charset="0"/>
                <a:cs typeface="Times New Roman" panose="02020603050405020304" pitchFamily="18" charset="0"/>
              </a:rPr>
              <a:t>Special dispensation for Covid, </a:t>
            </a:r>
          </a:p>
          <a:p>
            <a:pPr marL="285750" indent="-285750">
              <a:lnSpc>
                <a:spcPct val="107000"/>
              </a:lnSpc>
              <a:spcAft>
                <a:spcPts val="800"/>
              </a:spcAft>
              <a:buFont typeface="Arial" panose="020B0604020202020204" pitchFamily="34" charset="0"/>
              <a:buChar char="•"/>
            </a:pPr>
            <a:r>
              <a:rPr lang="en-NZ" sz="1600" dirty="0">
                <a:effectLst/>
                <a:latin typeface="Calibri" panose="020F0502020204030204" pitchFamily="34" charset="0"/>
                <a:ea typeface="Calibri" panose="020F0502020204030204" pitchFamily="34" charset="0"/>
                <a:cs typeface="Times New Roman" panose="02020603050405020304" pitchFamily="18" charset="0"/>
              </a:rPr>
              <a:t>Capacity certificates [4&amp;5]</a:t>
            </a:r>
          </a:p>
          <a:p>
            <a:pPr marL="285750" indent="-285750">
              <a:lnSpc>
                <a:spcPct val="107000"/>
              </a:lnSpc>
              <a:spcAft>
                <a:spcPts val="800"/>
              </a:spcAft>
              <a:buFont typeface="Arial" panose="020B0604020202020204" pitchFamily="34" charset="0"/>
              <a:buChar char="•"/>
            </a:pPr>
            <a:r>
              <a:rPr lang="en-NZ" sz="1600" dirty="0">
                <a:effectLst/>
                <a:latin typeface="Calibri" panose="020F0502020204030204" pitchFamily="34" charset="0"/>
                <a:ea typeface="Calibri" panose="020F0502020204030204" pitchFamily="34" charset="0"/>
                <a:cs typeface="Times New Roman" panose="02020603050405020304" pitchFamily="18" charset="0"/>
              </a:rPr>
              <a:t> NP report for guardianship, </a:t>
            </a:r>
          </a:p>
          <a:p>
            <a:pPr marL="285750" indent="-285750">
              <a:lnSpc>
                <a:spcPct val="107000"/>
              </a:lnSpc>
              <a:spcAft>
                <a:spcPts val="800"/>
              </a:spcAft>
              <a:buFont typeface="Arial" panose="020B0604020202020204" pitchFamily="34" charset="0"/>
              <a:buChar char="•"/>
            </a:pPr>
            <a:r>
              <a:rPr lang="en-NZ" sz="1600" dirty="0">
                <a:effectLst/>
                <a:latin typeface="Calibri" panose="020F0502020204030204" pitchFamily="34" charset="0"/>
                <a:ea typeface="Calibri" panose="020F0502020204030204" pitchFamily="34" charset="0"/>
                <a:cs typeface="Times New Roman" panose="02020603050405020304" pitchFamily="18" charset="0"/>
              </a:rPr>
              <a:t>Advocacy letters.</a:t>
            </a:r>
          </a:p>
        </p:txBody>
      </p:sp>
    </p:spTree>
    <p:extLst>
      <p:ext uri="{BB962C8B-B14F-4D97-AF65-F5344CB8AC3E}">
        <p14:creationId xmlns:p14="http://schemas.microsoft.com/office/powerpoint/2010/main" val="500557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een, sitting, celery, rain&#10;&#10;Description automatically generated">
            <a:extLst>
              <a:ext uri="{FF2B5EF4-FFF2-40B4-BE49-F238E27FC236}">
                <a16:creationId xmlns:a16="http://schemas.microsoft.com/office/drawing/2014/main" id="{8E8E9D27-4DB7-4688-980B-C0EEAAEFE4E4}"/>
              </a:ext>
            </a:extLst>
          </p:cNvPr>
          <p:cNvPicPr>
            <a:picLocks noChangeAspect="1"/>
          </p:cNvPicPr>
          <p:nvPr/>
        </p:nvPicPr>
        <p:blipFill rotWithShape="1">
          <a:blip r:embed="rId2"/>
          <a:srcRect l="15329"/>
          <a:stretch/>
        </p:blipFill>
        <p:spPr>
          <a:xfrm>
            <a:off x="202974" y="568712"/>
            <a:ext cx="11675797" cy="5943600"/>
          </a:xfrm>
          <a:prstGeom prst="rect">
            <a:avLst/>
          </a:prstGeom>
        </p:spPr>
      </p:pic>
      <p:pic>
        <p:nvPicPr>
          <p:cNvPr id="2" name="Picture 1">
            <a:extLst>
              <a:ext uri="{FF2B5EF4-FFF2-40B4-BE49-F238E27FC236}">
                <a16:creationId xmlns:a16="http://schemas.microsoft.com/office/drawing/2014/main" id="{1A984CA1-3555-4A3C-B377-D8DE69E55003}"/>
              </a:ext>
            </a:extLst>
          </p:cNvPr>
          <p:cNvPicPr>
            <a:picLocks noChangeAspect="1"/>
          </p:cNvPicPr>
          <p:nvPr/>
        </p:nvPicPr>
        <p:blipFill rotWithShape="1">
          <a:blip r:embed="rId3"/>
          <a:srcRect l="32395" t="20083" r="33308" b="27367"/>
          <a:stretch/>
        </p:blipFill>
        <p:spPr>
          <a:xfrm>
            <a:off x="766171" y="461394"/>
            <a:ext cx="5329829" cy="4423321"/>
          </a:xfrm>
          <a:prstGeom prst="rect">
            <a:avLst/>
          </a:prstGeom>
        </p:spPr>
      </p:pic>
      <p:pic>
        <p:nvPicPr>
          <p:cNvPr id="3" name="Picture 2" descr="A hand holding a donut&#10;&#10;Description automatically generated">
            <a:extLst>
              <a:ext uri="{FF2B5EF4-FFF2-40B4-BE49-F238E27FC236}">
                <a16:creationId xmlns:a16="http://schemas.microsoft.com/office/drawing/2014/main" id="{0D699C1D-E259-4BED-AE8F-419B22FFF31F}"/>
              </a:ext>
            </a:extLst>
          </p:cNvPr>
          <p:cNvPicPr>
            <a:picLocks noChangeAspect="1"/>
          </p:cNvPicPr>
          <p:nvPr/>
        </p:nvPicPr>
        <p:blipFill rotWithShape="1">
          <a:blip r:embed="rId4"/>
          <a:srcRect l="4876" t="24220" r="14879" b="19511"/>
          <a:stretch/>
        </p:blipFill>
        <p:spPr>
          <a:xfrm>
            <a:off x="7716254" y="461394"/>
            <a:ext cx="2084112" cy="1948547"/>
          </a:xfrm>
          <a:prstGeom prst="rect">
            <a:avLst/>
          </a:prstGeom>
        </p:spPr>
      </p:pic>
      <p:pic>
        <p:nvPicPr>
          <p:cNvPr id="4" name="Picture 3">
            <a:extLst>
              <a:ext uri="{FF2B5EF4-FFF2-40B4-BE49-F238E27FC236}">
                <a16:creationId xmlns:a16="http://schemas.microsoft.com/office/drawing/2014/main" id="{D6BBE5A3-014E-4EB5-BBAF-C12B7C02EDA5}"/>
              </a:ext>
            </a:extLst>
          </p:cNvPr>
          <p:cNvPicPr>
            <a:picLocks noChangeAspect="1"/>
          </p:cNvPicPr>
          <p:nvPr/>
        </p:nvPicPr>
        <p:blipFill rotWithShape="1">
          <a:blip r:embed="rId5"/>
          <a:srcRect l="31269" t="60119" r="33654" b="3881"/>
          <a:stretch/>
        </p:blipFill>
        <p:spPr>
          <a:xfrm>
            <a:off x="6096000" y="2826370"/>
            <a:ext cx="5568461" cy="3095626"/>
          </a:xfrm>
          <a:prstGeom prst="rect">
            <a:avLst/>
          </a:prstGeom>
        </p:spPr>
      </p:pic>
    </p:spTree>
    <p:extLst>
      <p:ext uri="{BB962C8B-B14F-4D97-AF65-F5344CB8AC3E}">
        <p14:creationId xmlns:p14="http://schemas.microsoft.com/office/powerpoint/2010/main" val="4067514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een, sitting, celery, rain&#10;&#10;Description automatically generated">
            <a:extLst>
              <a:ext uri="{FF2B5EF4-FFF2-40B4-BE49-F238E27FC236}">
                <a16:creationId xmlns:a16="http://schemas.microsoft.com/office/drawing/2014/main" id="{A763342B-DC2A-4109-A579-0586BF4E36C5}"/>
              </a:ext>
            </a:extLst>
          </p:cNvPr>
          <p:cNvPicPr>
            <a:picLocks noChangeAspect="1"/>
          </p:cNvPicPr>
          <p:nvPr/>
        </p:nvPicPr>
        <p:blipFill rotWithShape="1">
          <a:blip r:embed="rId2"/>
          <a:srcRect l="14784"/>
          <a:stretch/>
        </p:blipFill>
        <p:spPr>
          <a:xfrm>
            <a:off x="298581" y="295275"/>
            <a:ext cx="11569958" cy="6329460"/>
          </a:xfrm>
          <a:prstGeom prst="rect">
            <a:avLst/>
          </a:prstGeom>
        </p:spPr>
      </p:pic>
      <mc:AlternateContent xmlns:mc="http://schemas.openxmlformats.org/markup-compatibility/2006" xmlns:cx2="http://schemas.microsoft.com/office/drawing/2015/10/21/chartex">
        <mc:Choice Requires="cx2">
          <p:graphicFrame>
            <p:nvGraphicFramePr>
              <p:cNvPr id="2" name="Chart 1">
                <a:extLst>
                  <a:ext uri="{FF2B5EF4-FFF2-40B4-BE49-F238E27FC236}">
                    <a16:creationId xmlns:a16="http://schemas.microsoft.com/office/drawing/2014/main" id="{BACBC17A-C039-4C1F-AB4F-4BA9C89583F8}"/>
                  </a:ext>
                </a:extLst>
              </p:cNvPr>
              <p:cNvGraphicFramePr/>
              <p:nvPr>
                <p:extLst>
                  <p:ext uri="{D42A27DB-BD31-4B8C-83A1-F6EECF244321}">
                    <p14:modId xmlns:p14="http://schemas.microsoft.com/office/powerpoint/2010/main" val="2320214602"/>
                  </p:ext>
                </p:extLst>
              </p:nvPr>
            </p:nvGraphicFramePr>
            <p:xfrm>
              <a:off x="1742660" y="1210917"/>
              <a:ext cx="8474765" cy="4436166"/>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2" name="Chart 1">
                <a:extLst>
                  <a:ext uri="{FF2B5EF4-FFF2-40B4-BE49-F238E27FC236}">
                    <a16:creationId xmlns:a16="http://schemas.microsoft.com/office/drawing/2014/main" id="{BACBC17A-C039-4C1F-AB4F-4BA9C89583F8}"/>
                  </a:ext>
                </a:extLst>
              </p:cNvPr>
              <p:cNvPicPr>
                <a:picLocks noGrp="1" noRot="1" noChangeAspect="1" noMove="1" noResize="1" noEditPoints="1" noAdjustHandles="1" noChangeArrowheads="1" noChangeShapeType="1"/>
              </p:cNvPicPr>
              <p:nvPr/>
            </p:nvPicPr>
            <p:blipFill>
              <a:blip r:embed="rId4"/>
              <a:stretch>
                <a:fillRect/>
              </a:stretch>
            </p:blipFill>
            <p:spPr>
              <a:xfrm>
                <a:off x="1742660" y="1210917"/>
                <a:ext cx="8474765" cy="4436166"/>
              </a:xfrm>
              <a:prstGeom prst="rect">
                <a:avLst/>
              </a:prstGeom>
            </p:spPr>
          </p:pic>
        </mc:Fallback>
      </mc:AlternateContent>
    </p:spTree>
    <p:extLst>
      <p:ext uri="{BB962C8B-B14F-4D97-AF65-F5344CB8AC3E}">
        <p14:creationId xmlns:p14="http://schemas.microsoft.com/office/powerpoint/2010/main" val="4123018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een, sitting, celery, rain&#10;&#10;Description automatically generated">
            <a:extLst>
              <a:ext uri="{FF2B5EF4-FFF2-40B4-BE49-F238E27FC236}">
                <a16:creationId xmlns:a16="http://schemas.microsoft.com/office/drawing/2014/main" id="{0A7DF5A8-1464-420C-B926-D427181F095B}"/>
              </a:ext>
            </a:extLst>
          </p:cNvPr>
          <p:cNvPicPr>
            <a:picLocks noChangeAspect="1"/>
          </p:cNvPicPr>
          <p:nvPr/>
        </p:nvPicPr>
        <p:blipFill rotWithShape="1">
          <a:blip r:embed="rId2"/>
          <a:srcRect l="15329"/>
          <a:stretch/>
        </p:blipFill>
        <p:spPr>
          <a:xfrm>
            <a:off x="139445" y="185530"/>
            <a:ext cx="11798885" cy="6440557"/>
          </a:xfrm>
          <a:prstGeom prst="rect">
            <a:avLst/>
          </a:prstGeom>
        </p:spPr>
      </p:pic>
      <p:pic>
        <p:nvPicPr>
          <p:cNvPr id="2" name="Picture 1">
            <a:extLst>
              <a:ext uri="{FF2B5EF4-FFF2-40B4-BE49-F238E27FC236}">
                <a16:creationId xmlns:a16="http://schemas.microsoft.com/office/drawing/2014/main" id="{D712F850-A0DC-4034-92A4-04791DCD1EC6}"/>
              </a:ext>
            </a:extLst>
          </p:cNvPr>
          <p:cNvPicPr>
            <a:picLocks noChangeAspect="1"/>
          </p:cNvPicPr>
          <p:nvPr/>
        </p:nvPicPr>
        <p:blipFill rotWithShape="1">
          <a:blip r:embed="rId3"/>
          <a:srcRect l="32296" t="10935" r="33648" b="51281"/>
          <a:stretch/>
        </p:blipFill>
        <p:spPr>
          <a:xfrm>
            <a:off x="446362" y="1086678"/>
            <a:ext cx="6488101" cy="3899195"/>
          </a:xfrm>
          <a:prstGeom prst="rect">
            <a:avLst/>
          </a:prstGeom>
        </p:spPr>
      </p:pic>
      <p:pic>
        <p:nvPicPr>
          <p:cNvPr id="4" name="Picture 3">
            <a:extLst>
              <a:ext uri="{FF2B5EF4-FFF2-40B4-BE49-F238E27FC236}">
                <a16:creationId xmlns:a16="http://schemas.microsoft.com/office/drawing/2014/main" id="{6FE7166D-E4CB-4D37-A369-BF7EEFC2FA67}"/>
              </a:ext>
            </a:extLst>
          </p:cNvPr>
          <p:cNvPicPr>
            <a:picLocks noChangeAspect="1"/>
          </p:cNvPicPr>
          <p:nvPr/>
        </p:nvPicPr>
        <p:blipFill rotWithShape="1">
          <a:blip r:embed="rId4"/>
          <a:srcRect l="28623" t="13054" r="36709" b="50000"/>
          <a:stretch/>
        </p:blipFill>
        <p:spPr>
          <a:xfrm>
            <a:off x="7546996" y="395959"/>
            <a:ext cx="4226767" cy="2439956"/>
          </a:xfrm>
          <a:prstGeom prst="rect">
            <a:avLst/>
          </a:prstGeom>
        </p:spPr>
      </p:pic>
      <p:pic>
        <p:nvPicPr>
          <p:cNvPr id="5" name="Picture 4">
            <a:extLst>
              <a:ext uri="{FF2B5EF4-FFF2-40B4-BE49-F238E27FC236}">
                <a16:creationId xmlns:a16="http://schemas.microsoft.com/office/drawing/2014/main" id="{1B18809F-9B85-433E-B30B-461A02517F5C}"/>
              </a:ext>
            </a:extLst>
          </p:cNvPr>
          <p:cNvPicPr>
            <a:picLocks noChangeAspect="1"/>
          </p:cNvPicPr>
          <p:nvPr/>
        </p:nvPicPr>
        <p:blipFill rotWithShape="1">
          <a:blip r:embed="rId5"/>
          <a:srcRect l="28622" t="25628" r="35359" b="37425"/>
          <a:stretch/>
        </p:blipFill>
        <p:spPr>
          <a:xfrm>
            <a:off x="7546996" y="3564484"/>
            <a:ext cx="4391334" cy="2439956"/>
          </a:xfrm>
          <a:prstGeom prst="rect">
            <a:avLst/>
          </a:prstGeom>
        </p:spPr>
      </p:pic>
      <p:pic>
        <p:nvPicPr>
          <p:cNvPr id="6" name="Picture 5" descr="A hand holding a donut&#10;&#10;Description automatically generated">
            <a:extLst>
              <a:ext uri="{FF2B5EF4-FFF2-40B4-BE49-F238E27FC236}">
                <a16:creationId xmlns:a16="http://schemas.microsoft.com/office/drawing/2014/main" id="{E38ED7FB-9F7C-49CE-BD1D-0776D95CF1C1}"/>
              </a:ext>
            </a:extLst>
          </p:cNvPr>
          <p:cNvPicPr>
            <a:picLocks noChangeAspect="1"/>
          </p:cNvPicPr>
          <p:nvPr/>
        </p:nvPicPr>
        <p:blipFill rotWithShape="1">
          <a:blip r:embed="rId6"/>
          <a:srcRect l="4876" t="24220" r="14879" b="19511"/>
          <a:stretch/>
        </p:blipFill>
        <p:spPr>
          <a:xfrm>
            <a:off x="5298317" y="1973745"/>
            <a:ext cx="2084112" cy="1948547"/>
          </a:xfrm>
          <a:prstGeom prst="rect">
            <a:avLst/>
          </a:prstGeom>
        </p:spPr>
      </p:pic>
    </p:spTree>
    <p:extLst>
      <p:ext uri="{BB962C8B-B14F-4D97-AF65-F5344CB8AC3E}">
        <p14:creationId xmlns:p14="http://schemas.microsoft.com/office/powerpoint/2010/main" val="2446984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green, sitting, celery, rain&#10;&#10;Description automatically generated">
            <a:extLst>
              <a:ext uri="{FF2B5EF4-FFF2-40B4-BE49-F238E27FC236}">
                <a16:creationId xmlns:a16="http://schemas.microsoft.com/office/drawing/2014/main" id="{A0A6B389-6E40-42A7-94CD-19C62CE8EEE2}"/>
              </a:ext>
            </a:extLst>
          </p:cNvPr>
          <p:cNvPicPr>
            <a:picLocks noChangeAspect="1"/>
          </p:cNvPicPr>
          <p:nvPr/>
        </p:nvPicPr>
        <p:blipFill rotWithShape="1">
          <a:blip r:embed="rId2"/>
          <a:srcRect l="15329"/>
          <a:stretch/>
        </p:blipFill>
        <p:spPr>
          <a:xfrm>
            <a:off x="215059" y="278780"/>
            <a:ext cx="11761881" cy="6333893"/>
          </a:xfrm>
          <a:prstGeom prst="rect">
            <a:avLst/>
          </a:prstGeom>
        </p:spPr>
      </p:pic>
      <p:pic>
        <p:nvPicPr>
          <p:cNvPr id="2" name="Picture 1">
            <a:extLst>
              <a:ext uri="{FF2B5EF4-FFF2-40B4-BE49-F238E27FC236}">
                <a16:creationId xmlns:a16="http://schemas.microsoft.com/office/drawing/2014/main" id="{8DC8699D-1F79-4CFF-99E9-E0EB827EC315}"/>
              </a:ext>
            </a:extLst>
          </p:cNvPr>
          <p:cNvPicPr>
            <a:picLocks noChangeAspect="1"/>
          </p:cNvPicPr>
          <p:nvPr/>
        </p:nvPicPr>
        <p:blipFill rotWithShape="1">
          <a:blip r:embed="rId3"/>
          <a:srcRect l="32220" t="24639" r="33495" b="32975"/>
          <a:stretch/>
        </p:blipFill>
        <p:spPr>
          <a:xfrm>
            <a:off x="363894" y="475860"/>
            <a:ext cx="4180114" cy="2799185"/>
          </a:xfrm>
          <a:prstGeom prst="rect">
            <a:avLst/>
          </a:prstGeom>
        </p:spPr>
      </p:pic>
      <p:pic>
        <p:nvPicPr>
          <p:cNvPr id="3" name="Picture 2">
            <a:extLst>
              <a:ext uri="{FF2B5EF4-FFF2-40B4-BE49-F238E27FC236}">
                <a16:creationId xmlns:a16="http://schemas.microsoft.com/office/drawing/2014/main" id="{619812F7-95E9-494B-8D5E-4FE45A1DF7AC}"/>
              </a:ext>
            </a:extLst>
          </p:cNvPr>
          <p:cNvPicPr>
            <a:picLocks noChangeAspect="1"/>
          </p:cNvPicPr>
          <p:nvPr/>
        </p:nvPicPr>
        <p:blipFill rotWithShape="1">
          <a:blip r:embed="rId4"/>
          <a:srcRect l="32295" t="12065" r="35409" b="47386"/>
          <a:stretch/>
        </p:blipFill>
        <p:spPr>
          <a:xfrm>
            <a:off x="606489" y="3629610"/>
            <a:ext cx="3937519" cy="2677886"/>
          </a:xfrm>
          <a:prstGeom prst="rect">
            <a:avLst/>
          </a:prstGeom>
        </p:spPr>
      </p:pic>
      <p:pic>
        <p:nvPicPr>
          <p:cNvPr id="5" name="Picture 4">
            <a:extLst>
              <a:ext uri="{FF2B5EF4-FFF2-40B4-BE49-F238E27FC236}">
                <a16:creationId xmlns:a16="http://schemas.microsoft.com/office/drawing/2014/main" id="{1F1CEB81-854D-4BD2-96C4-E66664025742}"/>
              </a:ext>
            </a:extLst>
          </p:cNvPr>
          <p:cNvPicPr>
            <a:picLocks noChangeAspect="1"/>
          </p:cNvPicPr>
          <p:nvPr/>
        </p:nvPicPr>
        <p:blipFill rotWithShape="1">
          <a:blip r:embed="rId5"/>
          <a:srcRect l="32296" t="19693" r="33188" b="7261"/>
          <a:stretch/>
        </p:blipFill>
        <p:spPr>
          <a:xfrm>
            <a:off x="7060998" y="676015"/>
            <a:ext cx="4208106" cy="4823926"/>
          </a:xfrm>
          <a:prstGeom prst="rect">
            <a:avLst/>
          </a:prstGeom>
        </p:spPr>
      </p:pic>
      <p:pic>
        <p:nvPicPr>
          <p:cNvPr id="8" name="Picture 7" descr="A hand holding a donut&#10;&#10;Description automatically generated">
            <a:extLst>
              <a:ext uri="{FF2B5EF4-FFF2-40B4-BE49-F238E27FC236}">
                <a16:creationId xmlns:a16="http://schemas.microsoft.com/office/drawing/2014/main" id="{4C9D7139-A9F9-4A8F-8A9D-AA458B977EFE}"/>
              </a:ext>
            </a:extLst>
          </p:cNvPr>
          <p:cNvPicPr>
            <a:picLocks noChangeAspect="1"/>
          </p:cNvPicPr>
          <p:nvPr/>
        </p:nvPicPr>
        <p:blipFill rotWithShape="1">
          <a:blip r:embed="rId6"/>
          <a:srcRect l="4876" t="24220" r="14879" b="19511"/>
          <a:stretch/>
        </p:blipFill>
        <p:spPr>
          <a:xfrm>
            <a:off x="4898576" y="2475571"/>
            <a:ext cx="1644908" cy="1537911"/>
          </a:xfrm>
          <a:prstGeom prst="rect">
            <a:avLst/>
          </a:prstGeom>
        </p:spPr>
      </p:pic>
    </p:spTree>
    <p:extLst>
      <p:ext uri="{BB962C8B-B14F-4D97-AF65-F5344CB8AC3E}">
        <p14:creationId xmlns:p14="http://schemas.microsoft.com/office/powerpoint/2010/main" val="1054485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een, sitting, celery, rain&#10;&#10;Description automatically generated">
            <a:extLst>
              <a:ext uri="{FF2B5EF4-FFF2-40B4-BE49-F238E27FC236}">
                <a16:creationId xmlns:a16="http://schemas.microsoft.com/office/drawing/2014/main" id="{51BBDF4E-57B6-42C5-AFAD-E49CABBAA413}"/>
              </a:ext>
            </a:extLst>
          </p:cNvPr>
          <p:cNvPicPr>
            <a:picLocks noChangeAspect="1"/>
          </p:cNvPicPr>
          <p:nvPr/>
        </p:nvPicPr>
        <p:blipFill rotWithShape="1">
          <a:blip r:embed="rId2"/>
          <a:srcRect l="15329"/>
          <a:stretch/>
        </p:blipFill>
        <p:spPr>
          <a:xfrm>
            <a:off x="176895" y="116361"/>
            <a:ext cx="11799515" cy="6456557"/>
          </a:xfrm>
          <a:prstGeom prst="rect">
            <a:avLst/>
          </a:prstGeom>
        </p:spPr>
      </p:pic>
      <p:pic>
        <p:nvPicPr>
          <p:cNvPr id="2" name="Picture 1">
            <a:extLst>
              <a:ext uri="{FF2B5EF4-FFF2-40B4-BE49-F238E27FC236}">
                <a16:creationId xmlns:a16="http://schemas.microsoft.com/office/drawing/2014/main" id="{18DFF413-4D7D-431C-914A-9B999DDEC37E}"/>
              </a:ext>
            </a:extLst>
          </p:cNvPr>
          <p:cNvPicPr>
            <a:picLocks noChangeAspect="1"/>
          </p:cNvPicPr>
          <p:nvPr/>
        </p:nvPicPr>
        <p:blipFill rotWithShape="1">
          <a:blip r:embed="rId3"/>
          <a:srcRect l="31990" t="18270" r="33954" b="34784"/>
          <a:stretch/>
        </p:blipFill>
        <p:spPr>
          <a:xfrm>
            <a:off x="522203" y="941683"/>
            <a:ext cx="6369552" cy="4974633"/>
          </a:xfrm>
          <a:prstGeom prst="rect">
            <a:avLst/>
          </a:prstGeom>
        </p:spPr>
      </p:pic>
      <p:pic>
        <p:nvPicPr>
          <p:cNvPr id="3" name="Picture 2">
            <a:extLst>
              <a:ext uri="{FF2B5EF4-FFF2-40B4-BE49-F238E27FC236}">
                <a16:creationId xmlns:a16="http://schemas.microsoft.com/office/drawing/2014/main" id="{F211AF62-89DF-4A47-8BFA-FFE4DEE69CB9}"/>
              </a:ext>
            </a:extLst>
          </p:cNvPr>
          <p:cNvPicPr>
            <a:picLocks noChangeAspect="1"/>
          </p:cNvPicPr>
          <p:nvPr/>
        </p:nvPicPr>
        <p:blipFill rotWithShape="1">
          <a:blip r:embed="rId4"/>
          <a:srcRect l="28546" t="15738" r="31964" b="48658"/>
          <a:stretch/>
        </p:blipFill>
        <p:spPr>
          <a:xfrm>
            <a:off x="6660613" y="498338"/>
            <a:ext cx="4814596" cy="2351314"/>
          </a:xfrm>
          <a:prstGeom prst="rect">
            <a:avLst/>
          </a:prstGeom>
        </p:spPr>
      </p:pic>
      <p:pic>
        <p:nvPicPr>
          <p:cNvPr id="5" name="Picture 4" descr="A hand holding a donut&#10;&#10;Description automatically generated">
            <a:extLst>
              <a:ext uri="{FF2B5EF4-FFF2-40B4-BE49-F238E27FC236}">
                <a16:creationId xmlns:a16="http://schemas.microsoft.com/office/drawing/2014/main" id="{B9B8F4FB-E918-42F2-9E47-C4550BFDD792}"/>
              </a:ext>
            </a:extLst>
          </p:cNvPr>
          <p:cNvPicPr>
            <a:picLocks noChangeAspect="1"/>
          </p:cNvPicPr>
          <p:nvPr/>
        </p:nvPicPr>
        <p:blipFill rotWithShape="1">
          <a:blip r:embed="rId5"/>
          <a:srcRect l="4876" t="24220" r="14879" b="19511"/>
          <a:stretch/>
        </p:blipFill>
        <p:spPr>
          <a:xfrm>
            <a:off x="7237063" y="3384395"/>
            <a:ext cx="1176554" cy="1100023"/>
          </a:xfrm>
          <a:prstGeom prst="rect">
            <a:avLst/>
          </a:prstGeom>
        </p:spPr>
      </p:pic>
    </p:spTree>
    <p:extLst>
      <p:ext uri="{BB962C8B-B14F-4D97-AF65-F5344CB8AC3E}">
        <p14:creationId xmlns:p14="http://schemas.microsoft.com/office/powerpoint/2010/main" val="520844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een, sitting, celery, rain&#10;&#10;Description automatically generated">
            <a:extLst>
              <a:ext uri="{FF2B5EF4-FFF2-40B4-BE49-F238E27FC236}">
                <a16:creationId xmlns:a16="http://schemas.microsoft.com/office/drawing/2014/main" id="{8BBF4AC1-08A7-4758-BBD4-29F60136D683}"/>
              </a:ext>
            </a:extLst>
          </p:cNvPr>
          <p:cNvPicPr>
            <a:picLocks noChangeAspect="1"/>
          </p:cNvPicPr>
          <p:nvPr/>
        </p:nvPicPr>
        <p:blipFill rotWithShape="1">
          <a:blip r:embed="rId2"/>
          <a:srcRect l="15329"/>
          <a:stretch/>
        </p:blipFill>
        <p:spPr>
          <a:xfrm>
            <a:off x="214290" y="239520"/>
            <a:ext cx="11739194" cy="6353304"/>
          </a:xfrm>
          <a:prstGeom prst="rect">
            <a:avLst/>
          </a:prstGeom>
        </p:spPr>
      </p:pic>
      <mc:AlternateContent xmlns:mc="http://schemas.openxmlformats.org/markup-compatibility/2006" xmlns:cx2="http://schemas.microsoft.com/office/drawing/2015/10/21/chartex">
        <mc:Choice Requires="cx2">
          <p:graphicFrame>
            <p:nvGraphicFramePr>
              <p:cNvPr id="2" name="Chart 1">
                <a:extLst>
                  <a:ext uri="{FF2B5EF4-FFF2-40B4-BE49-F238E27FC236}">
                    <a16:creationId xmlns:a16="http://schemas.microsoft.com/office/drawing/2014/main" id="{C9A13352-B0E4-4FC3-AF83-022EE48484F6}"/>
                  </a:ext>
                </a:extLst>
              </p:cNvPr>
              <p:cNvGraphicFramePr/>
              <p:nvPr>
                <p:extLst>
                  <p:ext uri="{D42A27DB-BD31-4B8C-83A1-F6EECF244321}">
                    <p14:modId xmlns:p14="http://schemas.microsoft.com/office/powerpoint/2010/main" val="2000370012"/>
                  </p:ext>
                </p:extLst>
              </p:nvPr>
            </p:nvGraphicFramePr>
            <p:xfrm>
              <a:off x="1604134" y="757239"/>
              <a:ext cx="8983732" cy="4845946"/>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2" name="Chart 1">
                <a:extLst>
                  <a:ext uri="{FF2B5EF4-FFF2-40B4-BE49-F238E27FC236}">
                    <a16:creationId xmlns:a16="http://schemas.microsoft.com/office/drawing/2014/main" id="{C9A13352-B0E4-4FC3-AF83-022EE48484F6}"/>
                  </a:ext>
                </a:extLst>
              </p:cNvPr>
              <p:cNvPicPr>
                <a:picLocks noGrp="1" noRot="1" noChangeAspect="1" noMove="1" noResize="1" noEditPoints="1" noAdjustHandles="1" noChangeArrowheads="1" noChangeShapeType="1"/>
              </p:cNvPicPr>
              <p:nvPr/>
            </p:nvPicPr>
            <p:blipFill>
              <a:blip r:embed="rId4"/>
              <a:stretch>
                <a:fillRect/>
              </a:stretch>
            </p:blipFill>
            <p:spPr>
              <a:xfrm>
                <a:off x="1604134" y="757239"/>
                <a:ext cx="8983732" cy="4845946"/>
              </a:xfrm>
              <a:prstGeom prst="rect">
                <a:avLst/>
              </a:prstGeom>
            </p:spPr>
          </p:pic>
        </mc:Fallback>
      </mc:AlternateContent>
    </p:spTree>
    <p:extLst>
      <p:ext uri="{BB962C8B-B14F-4D97-AF65-F5344CB8AC3E}">
        <p14:creationId xmlns:p14="http://schemas.microsoft.com/office/powerpoint/2010/main" val="2807636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een, sitting, celery, rain&#10;&#10;Description automatically generated">
            <a:extLst>
              <a:ext uri="{FF2B5EF4-FFF2-40B4-BE49-F238E27FC236}">
                <a16:creationId xmlns:a16="http://schemas.microsoft.com/office/drawing/2014/main" id="{7CEA44B2-FCCA-4C62-9B78-5EEBB3D4CAA1}"/>
              </a:ext>
            </a:extLst>
          </p:cNvPr>
          <p:cNvPicPr>
            <a:picLocks noChangeAspect="1"/>
          </p:cNvPicPr>
          <p:nvPr/>
        </p:nvPicPr>
        <p:blipFill rotWithShape="1">
          <a:blip r:embed="rId2"/>
          <a:srcRect l="15329"/>
          <a:stretch/>
        </p:blipFill>
        <p:spPr>
          <a:xfrm>
            <a:off x="214290" y="160007"/>
            <a:ext cx="11739194" cy="6353304"/>
          </a:xfrm>
          <a:prstGeom prst="rect">
            <a:avLst/>
          </a:prstGeom>
        </p:spPr>
      </p:pic>
      <p:pic>
        <p:nvPicPr>
          <p:cNvPr id="2" name="Picture 1">
            <a:extLst>
              <a:ext uri="{FF2B5EF4-FFF2-40B4-BE49-F238E27FC236}">
                <a16:creationId xmlns:a16="http://schemas.microsoft.com/office/drawing/2014/main" id="{71DEFE32-3640-4735-8B21-70FBACCF7532}"/>
              </a:ext>
            </a:extLst>
          </p:cNvPr>
          <p:cNvPicPr>
            <a:picLocks noChangeAspect="1"/>
          </p:cNvPicPr>
          <p:nvPr/>
        </p:nvPicPr>
        <p:blipFill rotWithShape="1">
          <a:blip r:embed="rId3"/>
          <a:srcRect l="32449" t="59962" r="39234" b="12488"/>
          <a:stretch/>
        </p:blipFill>
        <p:spPr>
          <a:xfrm>
            <a:off x="3018643" y="4383597"/>
            <a:ext cx="3452327" cy="1819470"/>
          </a:xfrm>
          <a:prstGeom prst="rect">
            <a:avLst/>
          </a:prstGeom>
        </p:spPr>
      </p:pic>
      <p:pic>
        <p:nvPicPr>
          <p:cNvPr id="3" name="Picture 2">
            <a:extLst>
              <a:ext uri="{FF2B5EF4-FFF2-40B4-BE49-F238E27FC236}">
                <a16:creationId xmlns:a16="http://schemas.microsoft.com/office/drawing/2014/main" id="{955CB03D-63B1-4C0A-B1CA-42AA069ED3A0}"/>
              </a:ext>
            </a:extLst>
          </p:cNvPr>
          <p:cNvPicPr>
            <a:picLocks noChangeAspect="1"/>
          </p:cNvPicPr>
          <p:nvPr/>
        </p:nvPicPr>
        <p:blipFill rotWithShape="1">
          <a:blip r:embed="rId4"/>
          <a:srcRect l="32067" t="65174" r="33112" b="8250"/>
          <a:stretch/>
        </p:blipFill>
        <p:spPr>
          <a:xfrm>
            <a:off x="7281597" y="4761591"/>
            <a:ext cx="3340360" cy="1380930"/>
          </a:xfrm>
          <a:prstGeom prst="rect">
            <a:avLst/>
          </a:prstGeom>
        </p:spPr>
      </p:pic>
      <p:pic>
        <p:nvPicPr>
          <p:cNvPr id="4" name="Picture 3">
            <a:extLst>
              <a:ext uri="{FF2B5EF4-FFF2-40B4-BE49-F238E27FC236}">
                <a16:creationId xmlns:a16="http://schemas.microsoft.com/office/drawing/2014/main" id="{BA316423-7867-4169-8864-D1089A65953C}"/>
              </a:ext>
            </a:extLst>
          </p:cNvPr>
          <p:cNvPicPr>
            <a:picLocks noChangeAspect="1"/>
          </p:cNvPicPr>
          <p:nvPr/>
        </p:nvPicPr>
        <p:blipFill rotWithShape="1">
          <a:blip r:embed="rId5"/>
          <a:srcRect l="32195" t="11924" r="35761" b="54366"/>
          <a:stretch/>
        </p:blipFill>
        <p:spPr>
          <a:xfrm>
            <a:off x="3405810" y="367261"/>
            <a:ext cx="5178354" cy="2950818"/>
          </a:xfrm>
          <a:prstGeom prst="rect">
            <a:avLst/>
          </a:prstGeom>
        </p:spPr>
      </p:pic>
      <p:pic>
        <p:nvPicPr>
          <p:cNvPr id="5" name="Picture 4">
            <a:extLst>
              <a:ext uri="{FF2B5EF4-FFF2-40B4-BE49-F238E27FC236}">
                <a16:creationId xmlns:a16="http://schemas.microsoft.com/office/drawing/2014/main" id="{B1C5C4EB-385D-4738-ABD1-F462BA9DB6BF}"/>
              </a:ext>
            </a:extLst>
          </p:cNvPr>
          <p:cNvPicPr>
            <a:picLocks noChangeAspect="1"/>
          </p:cNvPicPr>
          <p:nvPr/>
        </p:nvPicPr>
        <p:blipFill rotWithShape="1">
          <a:blip r:embed="rId4"/>
          <a:srcRect l="32067" t="17716" r="33112" b="53740"/>
          <a:stretch/>
        </p:blipFill>
        <p:spPr>
          <a:xfrm>
            <a:off x="8148406" y="3051598"/>
            <a:ext cx="3340360" cy="1483165"/>
          </a:xfrm>
          <a:prstGeom prst="rect">
            <a:avLst/>
          </a:prstGeom>
        </p:spPr>
      </p:pic>
      <p:pic>
        <p:nvPicPr>
          <p:cNvPr id="6" name="Picture 5">
            <a:extLst>
              <a:ext uri="{FF2B5EF4-FFF2-40B4-BE49-F238E27FC236}">
                <a16:creationId xmlns:a16="http://schemas.microsoft.com/office/drawing/2014/main" id="{1BE8E3AC-5919-42CA-AE11-4E2CA00E06CE}"/>
              </a:ext>
            </a:extLst>
          </p:cNvPr>
          <p:cNvPicPr>
            <a:picLocks noChangeAspect="1"/>
          </p:cNvPicPr>
          <p:nvPr/>
        </p:nvPicPr>
        <p:blipFill rotWithShape="1">
          <a:blip r:embed="rId3"/>
          <a:srcRect l="32449" t="11924" r="35469" b="55200"/>
          <a:stretch/>
        </p:blipFill>
        <p:spPr>
          <a:xfrm>
            <a:off x="501208" y="2468596"/>
            <a:ext cx="3259494" cy="1809288"/>
          </a:xfrm>
          <a:prstGeom prst="rect">
            <a:avLst/>
          </a:prstGeom>
        </p:spPr>
      </p:pic>
      <p:pic>
        <p:nvPicPr>
          <p:cNvPr id="8" name="Picture 7" descr="A hand holding a donut&#10;&#10;Description automatically generated">
            <a:extLst>
              <a:ext uri="{FF2B5EF4-FFF2-40B4-BE49-F238E27FC236}">
                <a16:creationId xmlns:a16="http://schemas.microsoft.com/office/drawing/2014/main" id="{C9FD0B8C-54ED-4150-9D98-08FD939408EC}"/>
              </a:ext>
            </a:extLst>
          </p:cNvPr>
          <p:cNvPicPr>
            <a:picLocks noChangeAspect="1"/>
          </p:cNvPicPr>
          <p:nvPr/>
        </p:nvPicPr>
        <p:blipFill rotWithShape="1">
          <a:blip r:embed="rId6"/>
          <a:srcRect l="4876" t="24220" r="14879" b="19511"/>
          <a:stretch/>
        </p:blipFill>
        <p:spPr>
          <a:xfrm>
            <a:off x="5507723" y="3132198"/>
            <a:ext cx="1176554" cy="1100023"/>
          </a:xfrm>
          <a:prstGeom prst="rect">
            <a:avLst/>
          </a:prstGeom>
        </p:spPr>
      </p:pic>
    </p:spTree>
    <p:extLst>
      <p:ext uri="{BB962C8B-B14F-4D97-AF65-F5344CB8AC3E}">
        <p14:creationId xmlns:p14="http://schemas.microsoft.com/office/powerpoint/2010/main" val="950103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een, sitting, celery, rain&#10;&#10;Description automatically generated">
            <a:extLst>
              <a:ext uri="{FF2B5EF4-FFF2-40B4-BE49-F238E27FC236}">
                <a16:creationId xmlns:a16="http://schemas.microsoft.com/office/drawing/2014/main" id="{375B694C-435C-4F7E-8D59-0FD33E50DBC4}"/>
              </a:ext>
            </a:extLst>
          </p:cNvPr>
          <p:cNvPicPr>
            <a:picLocks noChangeAspect="1"/>
          </p:cNvPicPr>
          <p:nvPr/>
        </p:nvPicPr>
        <p:blipFill rotWithShape="1">
          <a:blip r:embed="rId2"/>
          <a:srcRect l="15329"/>
          <a:stretch/>
        </p:blipFill>
        <p:spPr>
          <a:xfrm>
            <a:off x="196451" y="183198"/>
            <a:ext cx="11799097" cy="6491604"/>
          </a:xfrm>
          <a:prstGeom prst="rect">
            <a:avLst/>
          </a:prstGeom>
        </p:spPr>
      </p:pic>
      <p:pic>
        <p:nvPicPr>
          <p:cNvPr id="2" name="Picture 1">
            <a:extLst>
              <a:ext uri="{FF2B5EF4-FFF2-40B4-BE49-F238E27FC236}">
                <a16:creationId xmlns:a16="http://schemas.microsoft.com/office/drawing/2014/main" id="{A92F471C-CDD9-4040-A636-C6B286948CB6}"/>
              </a:ext>
            </a:extLst>
          </p:cNvPr>
          <p:cNvPicPr>
            <a:picLocks noChangeAspect="1"/>
          </p:cNvPicPr>
          <p:nvPr/>
        </p:nvPicPr>
        <p:blipFill rotWithShape="1">
          <a:blip r:embed="rId3"/>
          <a:srcRect l="29158" t="17715" r="31582" b="27042"/>
          <a:stretch/>
        </p:blipFill>
        <p:spPr>
          <a:xfrm>
            <a:off x="270577" y="1036182"/>
            <a:ext cx="5147583" cy="4358245"/>
          </a:xfrm>
          <a:prstGeom prst="rect">
            <a:avLst/>
          </a:prstGeom>
        </p:spPr>
      </p:pic>
      <p:pic>
        <p:nvPicPr>
          <p:cNvPr id="5" name="Picture 4">
            <a:extLst>
              <a:ext uri="{FF2B5EF4-FFF2-40B4-BE49-F238E27FC236}">
                <a16:creationId xmlns:a16="http://schemas.microsoft.com/office/drawing/2014/main" id="{51A827A5-3B0B-418C-B0E1-01882721B505}"/>
              </a:ext>
            </a:extLst>
          </p:cNvPr>
          <p:cNvPicPr/>
          <p:nvPr/>
        </p:nvPicPr>
        <p:blipFill rotWithShape="1">
          <a:blip r:embed="rId4"/>
          <a:srcRect l="41781" t="9377" r="21357" b="4208"/>
          <a:stretch/>
        </p:blipFill>
        <p:spPr bwMode="auto">
          <a:xfrm>
            <a:off x="4883881" y="305593"/>
            <a:ext cx="7037541" cy="62253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29899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and holding a donut&#10;&#10;Description automatically generated">
            <a:extLst>
              <a:ext uri="{FF2B5EF4-FFF2-40B4-BE49-F238E27FC236}">
                <a16:creationId xmlns:a16="http://schemas.microsoft.com/office/drawing/2014/main" id="{E741D0B5-9C5B-46ED-9B45-E5C21AAD324C}"/>
              </a:ext>
            </a:extLst>
          </p:cNvPr>
          <p:cNvPicPr>
            <a:picLocks noChangeAspect="1"/>
          </p:cNvPicPr>
          <p:nvPr/>
        </p:nvPicPr>
        <p:blipFill rotWithShape="1">
          <a:blip r:embed="rId2"/>
          <a:srcRect l="4876" t="24220" r="14879" b="19511"/>
          <a:stretch/>
        </p:blipFill>
        <p:spPr>
          <a:xfrm>
            <a:off x="5664886" y="5200650"/>
            <a:ext cx="1176554" cy="1100023"/>
          </a:xfrm>
          <a:prstGeom prst="rect">
            <a:avLst/>
          </a:prstGeom>
        </p:spPr>
      </p:pic>
      <p:pic>
        <p:nvPicPr>
          <p:cNvPr id="5" name="Picture 4" descr="A picture containing green, sitting, celery, rain&#10;&#10;Description automatically generated">
            <a:extLst>
              <a:ext uri="{FF2B5EF4-FFF2-40B4-BE49-F238E27FC236}">
                <a16:creationId xmlns:a16="http://schemas.microsoft.com/office/drawing/2014/main" id="{F9CC935E-8EC7-4D9D-861F-A05D3CDCA52B}"/>
              </a:ext>
            </a:extLst>
          </p:cNvPr>
          <p:cNvPicPr>
            <a:picLocks noChangeAspect="1"/>
          </p:cNvPicPr>
          <p:nvPr/>
        </p:nvPicPr>
        <p:blipFill rotWithShape="1">
          <a:blip r:embed="rId3"/>
          <a:srcRect l="15329"/>
          <a:stretch/>
        </p:blipFill>
        <p:spPr>
          <a:xfrm>
            <a:off x="212035" y="208839"/>
            <a:ext cx="11779743" cy="6440322"/>
          </a:xfrm>
          <a:prstGeom prst="rect">
            <a:avLst/>
          </a:prstGeom>
        </p:spPr>
      </p:pic>
      <mc:AlternateContent xmlns:mc="http://schemas.openxmlformats.org/markup-compatibility/2006">
        <mc:Choice xmlns:cx2="http://schemas.microsoft.com/office/drawing/2015/10/21/chartex" Requires="cx2">
          <p:graphicFrame>
            <p:nvGraphicFramePr>
              <p:cNvPr id="4" name="Chart 3">
                <a:extLst>
                  <a:ext uri="{FF2B5EF4-FFF2-40B4-BE49-F238E27FC236}">
                    <a16:creationId xmlns:a16="http://schemas.microsoft.com/office/drawing/2014/main" id="{7E19E023-14CF-4B99-94BC-3F945C9C5049}"/>
                  </a:ext>
                </a:extLst>
              </p:cNvPr>
              <p:cNvGraphicFramePr/>
              <p:nvPr>
                <p:extLst>
                  <p:ext uri="{D42A27DB-BD31-4B8C-83A1-F6EECF244321}">
                    <p14:modId xmlns:p14="http://schemas.microsoft.com/office/powerpoint/2010/main" val="2479482135"/>
                  </p:ext>
                </p:extLst>
              </p:nvPr>
            </p:nvGraphicFramePr>
            <p:xfrm>
              <a:off x="1590261" y="675861"/>
              <a:ext cx="8693426" cy="5247861"/>
            </p:xfrm>
            <a:graphic>
              <a:graphicData uri="http://schemas.microsoft.com/office/drawing/2014/chartex">
                <cx:chart xmlns:cx="http://schemas.microsoft.com/office/drawing/2014/chartex" xmlns:r="http://schemas.openxmlformats.org/officeDocument/2006/relationships" r:id="rId4"/>
              </a:graphicData>
            </a:graphic>
          </p:graphicFrame>
        </mc:Choice>
        <mc:Fallback>
          <p:pic>
            <p:nvPicPr>
              <p:cNvPr id="4" name="Chart 3">
                <a:extLst>
                  <a:ext uri="{FF2B5EF4-FFF2-40B4-BE49-F238E27FC236}">
                    <a16:creationId xmlns:a16="http://schemas.microsoft.com/office/drawing/2014/main" id="{7E19E023-14CF-4B99-94BC-3F945C9C5049}"/>
                  </a:ext>
                </a:extLst>
              </p:cNvPr>
              <p:cNvPicPr>
                <a:picLocks noGrp="1" noRot="1" noChangeAspect="1" noMove="1" noResize="1" noEditPoints="1" noAdjustHandles="1" noChangeArrowheads="1" noChangeShapeType="1"/>
              </p:cNvPicPr>
              <p:nvPr/>
            </p:nvPicPr>
            <p:blipFill>
              <a:blip r:embed="rId5"/>
              <a:stretch>
                <a:fillRect/>
              </a:stretch>
            </p:blipFill>
            <p:spPr>
              <a:xfrm>
                <a:off x="1590261" y="675861"/>
                <a:ext cx="8693426" cy="5247861"/>
              </a:xfrm>
              <a:prstGeom prst="rect">
                <a:avLst/>
              </a:prstGeom>
            </p:spPr>
          </p:pic>
        </mc:Fallback>
      </mc:AlternateContent>
    </p:spTree>
    <p:extLst>
      <p:ext uri="{BB962C8B-B14F-4D97-AF65-F5344CB8AC3E}">
        <p14:creationId xmlns:p14="http://schemas.microsoft.com/office/powerpoint/2010/main" val="1243771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een, sitting, celery, rain&#10;&#10;Description automatically generated">
            <a:extLst>
              <a:ext uri="{FF2B5EF4-FFF2-40B4-BE49-F238E27FC236}">
                <a16:creationId xmlns:a16="http://schemas.microsoft.com/office/drawing/2014/main" id="{DB8A9B5C-8A23-417B-A912-80A45DDA6E91}"/>
              </a:ext>
            </a:extLst>
          </p:cNvPr>
          <p:cNvPicPr>
            <a:picLocks noChangeAspect="1"/>
          </p:cNvPicPr>
          <p:nvPr/>
        </p:nvPicPr>
        <p:blipFill rotWithShape="1">
          <a:blip r:embed="rId2"/>
          <a:srcRect l="15329"/>
          <a:stretch/>
        </p:blipFill>
        <p:spPr>
          <a:xfrm>
            <a:off x="226403" y="252348"/>
            <a:ext cx="11739194" cy="6353304"/>
          </a:xfrm>
          <a:prstGeom prst="rect">
            <a:avLst/>
          </a:prstGeom>
        </p:spPr>
      </p:pic>
      <p:sp>
        <p:nvSpPr>
          <p:cNvPr id="2" name="Title 1">
            <a:extLst>
              <a:ext uri="{FF2B5EF4-FFF2-40B4-BE49-F238E27FC236}">
                <a16:creationId xmlns:a16="http://schemas.microsoft.com/office/drawing/2014/main" id="{9D98D93F-C38D-4725-8788-A46102971B96}"/>
              </a:ext>
            </a:extLst>
          </p:cNvPr>
          <p:cNvSpPr>
            <a:spLocks noGrp="1"/>
          </p:cNvSpPr>
          <p:nvPr>
            <p:ph type="title"/>
          </p:nvPr>
        </p:nvSpPr>
        <p:spPr>
          <a:xfrm>
            <a:off x="1143000" y="575786"/>
            <a:ext cx="3931920" cy="860108"/>
          </a:xfrm>
        </p:spPr>
        <p:txBody>
          <a:bodyPr/>
          <a:lstStyle/>
          <a:p>
            <a:pPr>
              <a:lnSpc>
                <a:spcPct val="107000"/>
              </a:lnSpc>
              <a:spcAft>
                <a:spcPts val="800"/>
              </a:spcAft>
            </a:pPr>
            <a:r>
              <a:rPr lang="en-US" b="1" dirty="0">
                <a:solidFill>
                  <a:schemeClr val="tx1"/>
                </a:solidFill>
              </a:rPr>
              <a:t>5 themes </a:t>
            </a:r>
            <a:endParaRPr lang="en-NZ" b="1" dirty="0">
              <a:solidFill>
                <a:schemeClr val="tx1"/>
              </a:solidFill>
            </a:endParaRPr>
          </a:p>
        </p:txBody>
      </p:sp>
      <p:sp>
        <p:nvSpPr>
          <p:cNvPr id="3" name="Content Placeholder 2">
            <a:extLst>
              <a:ext uri="{FF2B5EF4-FFF2-40B4-BE49-F238E27FC236}">
                <a16:creationId xmlns:a16="http://schemas.microsoft.com/office/drawing/2014/main" id="{E6260F7F-D47E-48A1-A231-51BF2A6E3A73}"/>
              </a:ext>
            </a:extLst>
          </p:cNvPr>
          <p:cNvSpPr>
            <a:spLocks noGrp="1"/>
          </p:cNvSpPr>
          <p:nvPr>
            <p:ph idx="1"/>
          </p:nvPr>
        </p:nvSpPr>
        <p:spPr>
          <a:xfrm>
            <a:off x="6986587" y="1097280"/>
            <a:ext cx="4077651" cy="4663440"/>
          </a:xfrm>
        </p:spPr>
        <p:txBody>
          <a:bodyPr>
            <a:normAutofit/>
          </a:bodyPr>
          <a:lstStyle/>
          <a:p>
            <a:pPr>
              <a:lnSpc>
                <a:spcPct val="107000"/>
              </a:lnSpc>
              <a:spcAft>
                <a:spcPts val="800"/>
              </a:spcAft>
            </a:pPr>
            <a:r>
              <a:rPr lang="en-NZ" sz="20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 Mixed Barriers to practice [n.31]</a:t>
            </a:r>
            <a:endParaRPr lang="en-NZ"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5720" indent="0">
              <a:lnSpc>
                <a:spcPct val="107000"/>
              </a:lnSpc>
              <a:spcAft>
                <a:spcPts val="800"/>
              </a:spcAft>
              <a:buNone/>
            </a:pPr>
            <a:r>
              <a:rPr lang="en-NZ"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Mix of local and national clinical barriers. </a:t>
            </a:r>
            <a:r>
              <a:rPr lang="en-NZ"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NZ" sz="20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 Education pathways [23]</a:t>
            </a:r>
            <a:endParaRPr lang="en-NZ"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5720" indent="0">
              <a:lnSpc>
                <a:spcPct val="107000"/>
              </a:lnSpc>
              <a:spcAft>
                <a:spcPts val="800"/>
              </a:spcAft>
              <a:buNone/>
            </a:pPr>
            <a:r>
              <a:rPr lang="en-NZ"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Requests for specific and targeted NP education</a:t>
            </a:r>
            <a:r>
              <a:rPr lang="en-NZ"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NZ"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pathways for both pre and post registration as an NP</a:t>
            </a:r>
            <a:r>
              <a:rPr lang="en-NZ"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NZ" sz="20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 Model of practice [n.21]</a:t>
            </a:r>
            <a:endParaRPr lang="en-NZ"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r>
              <a:rPr lang="en-NZ"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NZ"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 be able to practice an ‘NP model of care’ flexibility, not constrained by a medical model, funding pools and management</a:t>
            </a:r>
          </a:p>
          <a:p>
            <a:pPr marL="45720" indent="0">
              <a:lnSpc>
                <a:spcPct val="107000"/>
              </a:lnSpc>
              <a:spcAft>
                <a:spcPts val="800"/>
              </a:spcAft>
              <a:buNone/>
            </a:pPr>
            <a:endParaRPr lang="en-NZ" sz="1800" dirty="0">
              <a:effectLst/>
              <a:latin typeface="Calibri" panose="020F0502020204030204" pitchFamily="34" charset="0"/>
              <a:ea typeface="Calibri" panose="020F0502020204030204" pitchFamily="34" charset="0"/>
              <a:cs typeface="Times New Roman" panose="02020603050405020304" pitchFamily="18" charset="0"/>
            </a:endParaRPr>
          </a:p>
          <a:p>
            <a:pPr marL="45720" indent="0">
              <a:lnSpc>
                <a:spcPct val="107000"/>
              </a:lnSpc>
              <a:spcAft>
                <a:spcPts val="800"/>
              </a:spcAft>
              <a:buNone/>
            </a:pPr>
            <a:endParaRPr lang="en-NZ" sz="1800" dirty="0">
              <a:effectLst/>
              <a:latin typeface="Calibri" panose="020F0502020204030204" pitchFamily="34" charset="0"/>
              <a:ea typeface="Calibri" panose="020F0502020204030204" pitchFamily="34" charset="0"/>
              <a:cs typeface="Times New Roman" panose="02020603050405020304" pitchFamily="18" charset="0"/>
            </a:endParaRPr>
          </a:p>
          <a:p>
            <a:pPr marL="45720" indent="0">
              <a:lnSpc>
                <a:spcPct val="107000"/>
              </a:lnSpc>
              <a:spcAft>
                <a:spcPts val="800"/>
              </a:spcAft>
              <a:buNone/>
            </a:pPr>
            <a:endParaRPr lang="en-NZ"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NZ" dirty="0"/>
          </a:p>
        </p:txBody>
      </p:sp>
      <p:sp>
        <p:nvSpPr>
          <p:cNvPr id="4" name="Text Placeholder 3">
            <a:extLst>
              <a:ext uri="{FF2B5EF4-FFF2-40B4-BE49-F238E27FC236}">
                <a16:creationId xmlns:a16="http://schemas.microsoft.com/office/drawing/2014/main" id="{9351A558-B505-44EF-B0EB-85436DD47EA7}"/>
              </a:ext>
            </a:extLst>
          </p:cNvPr>
          <p:cNvSpPr>
            <a:spLocks noGrp="1"/>
          </p:cNvSpPr>
          <p:nvPr>
            <p:ph type="body" sz="half" idx="2"/>
          </p:nvPr>
        </p:nvSpPr>
        <p:spPr>
          <a:xfrm>
            <a:off x="1143000" y="1759332"/>
            <a:ext cx="4953000" cy="3751897"/>
          </a:xfrm>
        </p:spPr>
        <p:txBody>
          <a:bodyPr>
            <a:normAutofit lnSpcReduction="10000"/>
          </a:bodyPr>
          <a:lstStyle/>
          <a:p>
            <a:r>
              <a:rPr lang="en-NZ" sz="2000" b="1" i="1" dirty="0">
                <a:solidFill>
                  <a:schemeClr val="tx1"/>
                </a:solidFill>
                <a:latin typeface="Calibri" panose="020F0502020204030204" pitchFamily="34" charset="0"/>
                <a:ea typeface="Calibri" panose="020F0502020204030204" pitchFamily="34" charset="0"/>
                <a:cs typeface="Times New Roman" panose="02020603050405020304" pitchFamily="18" charset="0"/>
              </a:rPr>
              <a:t>1.Understanding of scope and capabilities [n.58]</a:t>
            </a:r>
          </a:p>
          <a:p>
            <a:br>
              <a:rPr lang="en-NZ"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en-NZ" sz="18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 Strongest concern, there is poor perception or lack of understanding by the public of NP scope and capabilities</a:t>
            </a:r>
          </a:p>
          <a:p>
            <a:endParaRPr lang="en-NZ" dirty="0">
              <a:solidFill>
                <a:schemeClr val="tx1"/>
              </a:solidFill>
            </a:endParaRPr>
          </a:p>
          <a:p>
            <a:pPr>
              <a:lnSpc>
                <a:spcPct val="107000"/>
              </a:lnSpc>
              <a:spcAft>
                <a:spcPts val="800"/>
              </a:spcAft>
            </a:pPr>
            <a:r>
              <a:rPr lang="en-NZ" sz="20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 Pay scale equity across sector and inline to</a:t>
            </a:r>
            <a:r>
              <a:rPr lang="en-NZ"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NZ" sz="20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medicine [n.53]</a:t>
            </a:r>
            <a:endParaRPr lang="en-NZ"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r>
              <a:rPr lang="en-NZ"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Call for Pay equity of NP base rates across the whole of health sector</a:t>
            </a:r>
            <a:r>
              <a:rPr lang="en-NZ"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en-NZ" dirty="0">
              <a:solidFill>
                <a:schemeClr val="tx1"/>
              </a:solidFill>
            </a:endParaRPr>
          </a:p>
        </p:txBody>
      </p:sp>
    </p:spTree>
    <p:extLst>
      <p:ext uri="{BB962C8B-B14F-4D97-AF65-F5344CB8AC3E}">
        <p14:creationId xmlns:p14="http://schemas.microsoft.com/office/powerpoint/2010/main" val="3926825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een, sitting, celery, rain&#10;&#10;Description automatically generated">
            <a:extLst>
              <a:ext uri="{FF2B5EF4-FFF2-40B4-BE49-F238E27FC236}">
                <a16:creationId xmlns:a16="http://schemas.microsoft.com/office/drawing/2014/main" id="{0E2B2D00-48F4-49BF-83BD-4FACC260485B}"/>
              </a:ext>
            </a:extLst>
          </p:cNvPr>
          <p:cNvPicPr>
            <a:picLocks noChangeAspect="1"/>
          </p:cNvPicPr>
          <p:nvPr/>
        </p:nvPicPr>
        <p:blipFill rotWithShape="1">
          <a:blip r:embed="rId2"/>
          <a:srcRect l="15329"/>
          <a:stretch/>
        </p:blipFill>
        <p:spPr>
          <a:xfrm>
            <a:off x="821125" y="680847"/>
            <a:ext cx="10549750" cy="5619592"/>
          </a:xfrm>
          <a:prstGeom prst="rect">
            <a:avLst/>
          </a:prstGeom>
        </p:spPr>
      </p:pic>
      <p:pic>
        <p:nvPicPr>
          <p:cNvPr id="2" name="Picture 1">
            <a:extLst>
              <a:ext uri="{FF2B5EF4-FFF2-40B4-BE49-F238E27FC236}">
                <a16:creationId xmlns:a16="http://schemas.microsoft.com/office/drawing/2014/main" id="{0A11C79C-4021-4AFF-AF76-805FFA167595}"/>
              </a:ext>
            </a:extLst>
          </p:cNvPr>
          <p:cNvPicPr>
            <a:picLocks noChangeAspect="1"/>
          </p:cNvPicPr>
          <p:nvPr/>
        </p:nvPicPr>
        <p:blipFill rotWithShape="1">
          <a:blip r:embed="rId3"/>
          <a:srcRect l="28280" t="19361" r="30092" b="36124"/>
          <a:stretch/>
        </p:blipFill>
        <p:spPr>
          <a:xfrm>
            <a:off x="4705813" y="868168"/>
            <a:ext cx="3036815" cy="1759067"/>
          </a:xfrm>
          <a:prstGeom prst="rect">
            <a:avLst/>
          </a:prstGeom>
        </p:spPr>
      </p:pic>
      <p:pic>
        <p:nvPicPr>
          <p:cNvPr id="4" name="Picture 3" descr="A hand holding a donut&#10;&#10;Description automatically generated">
            <a:extLst>
              <a:ext uri="{FF2B5EF4-FFF2-40B4-BE49-F238E27FC236}">
                <a16:creationId xmlns:a16="http://schemas.microsoft.com/office/drawing/2014/main" id="{E42480D7-1997-4B7C-A25A-F12D3576F71E}"/>
              </a:ext>
            </a:extLst>
          </p:cNvPr>
          <p:cNvPicPr>
            <a:picLocks noChangeAspect="1"/>
          </p:cNvPicPr>
          <p:nvPr/>
        </p:nvPicPr>
        <p:blipFill rotWithShape="1">
          <a:blip r:embed="rId4"/>
          <a:srcRect l="4876" t="24220" r="14879" b="19511"/>
          <a:stretch/>
        </p:blipFill>
        <p:spPr>
          <a:xfrm>
            <a:off x="5182164" y="2770262"/>
            <a:ext cx="2084112" cy="1948547"/>
          </a:xfrm>
          <a:prstGeom prst="rect">
            <a:avLst/>
          </a:prstGeom>
        </p:spPr>
      </p:pic>
      <p:sp>
        <p:nvSpPr>
          <p:cNvPr id="6" name="TextBox 5">
            <a:extLst>
              <a:ext uri="{FF2B5EF4-FFF2-40B4-BE49-F238E27FC236}">
                <a16:creationId xmlns:a16="http://schemas.microsoft.com/office/drawing/2014/main" id="{8DADD437-BD26-4DBA-952F-B02A27BE2B89}"/>
              </a:ext>
            </a:extLst>
          </p:cNvPr>
          <p:cNvSpPr txBox="1"/>
          <p:nvPr/>
        </p:nvSpPr>
        <p:spPr>
          <a:xfrm>
            <a:off x="5053944" y="5265301"/>
            <a:ext cx="2342923" cy="646331"/>
          </a:xfrm>
          <a:prstGeom prst="rect">
            <a:avLst/>
          </a:prstGeom>
          <a:noFill/>
        </p:spPr>
        <p:txBody>
          <a:bodyPr wrap="square" rtlCol="0">
            <a:spAutoFit/>
          </a:bodyPr>
          <a:lstStyle/>
          <a:p>
            <a:pPr algn="ctr"/>
            <a:r>
              <a:rPr lang="en-NZ" dirty="0"/>
              <a:t>Lastly … THANK YOU  </a:t>
            </a:r>
          </a:p>
          <a:p>
            <a:pPr algn="ctr"/>
            <a:r>
              <a:rPr lang="en-NZ" dirty="0"/>
              <a:t>for participating </a:t>
            </a:r>
            <a:endParaRPr lang="en-GB" dirty="0"/>
          </a:p>
        </p:txBody>
      </p:sp>
    </p:spTree>
    <p:extLst>
      <p:ext uri="{BB962C8B-B14F-4D97-AF65-F5344CB8AC3E}">
        <p14:creationId xmlns:p14="http://schemas.microsoft.com/office/powerpoint/2010/main" val="4060350717"/>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032EB488438FF4CA9E70B5191C3A953" ma:contentTypeVersion="15" ma:contentTypeDescription="Create a new document." ma:contentTypeScope="" ma:versionID="95cd76cc681f7ecacaeeb20be3ec160c">
  <xsd:schema xmlns:xsd="http://www.w3.org/2001/XMLSchema" xmlns:xs="http://www.w3.org/2001/XMLSchema" xmlns:p="http://schemas.microsoft.com/office/2006/metadata/properties" xmlns:ns2="0fc3ca51-8560-41d8-b5d5-515bb90c1510" xmlns:ns3="0142b343-5f67-4a3e-a6e1-ee9eab7f24b1" targetNamespace="http://schemas.microsoft.com/office/2006/metadata/properties" ma:root="true" ma:fieldsID="58a7aa79359d39d3a8fc0a300c62333f" ns2:_="" ns3:_="">
    <xsd:import namespace="0fc3ca51-8560-41d8-b5d5-515bb90c1510"/>
    <xsd:import namespace="0142b343-5f67-4a3e-a6e1-ee9eab7f24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c3ca51-8560-41d8-b5d5-515bb90c151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8d0bf46-381f-487c-b016-d83a42355114"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b343-5f67-4a3e-a6e1-ee9eab7f24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23eb4ebe-b676-43ea-b0da-6f9cfdd76608}" ma:internalName="TaxCatchAll" ma:showField="CatchAllData" ma:web="0142b343-5f67-4a3e-a6e1-ee9eab7f24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142b343-5f67-4a3e-a6e1-ee9eab7f24b1" xsi:nil="true"/>
    <lcf76f155ced4ddcb4097134ff3c332f xmlns="0fc3ca51-8560-41d8-b5d5-515bb90c151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27BD4C1-B6B1-4715-ABF9-E660A51A4EA0}">
  <ds:schemaRefs>
    <ds:schemaRef ds:uri="http://schemas.microsoft.com/sharepoint/v3/contenttype/forms"/>
  </ds:schemaRefs>
</ds:datastoreItem>
</file>

<file path=customXml/itemProps2.xml><?xml version="1.0" encoding="utf-8"?>
<ds:datastoreItem xmlns:ds="http://schemas.openxmlformats.org/officeDocument/2006/customXml" ds:itemID="{53E5CE08-E966-47D5-AAED-B2C6DE87A91D}"/>
</file>

<file path=customXml/itemProps3.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otalTime>0</TotalTime>
  <Words>777</Words>
  <Application>Microsoft Office PowerPoint</Application>
  <PresentationFormat>Widescreen</PresentationFormat>
  <Paragraphs>156</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Corbel</vt:lpstr>
      <vt:lpstr>Symbol</vt:lpstr>
      <vt:lpstr>Basis</vt:lpstr>
      <vt:lpstr>LONGITUDINAL SURVEY 2020</vt:lpstr>
      <vt:lpstr>PowerPoint Presentation</vt:lpstr>
      <vt:lpstr>5th consecutive 2nd yearly Longitudinal Study of practicing NPs in NZ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themes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2020-10-26T22:58:11Z</dcterms:created>
  <dcterms:modified xsi:type="dcterms:W3CDTF">2021-05-22T01:32:27Z</dcterms:modified>
</cp:coreProperties>
</file>